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48" r:id="rId2"/>
  </p:sldMasterIdLst>
  <p:notesMasterIdLst>
    <p:notesMasterId r:id="rId44"/>
  </p:notesMasterIdLst>
  <p:handoutMasterIdLst>
    <p:handoutMasterId r:id="rId45"/>
  </p:handoutMasterIdLst>
  <p:sldIdLst>
    <p:sldId id="331" r:id="rId3"/>
    <p:sldId id="685" r:id="rId4"/>
    <p:sldId id="686" r:id="rId5"/>
    <p:sldId id="786" r:id="rId6"/>
    <p:sldId id="787" r:id="rId7"/>
    <p:sldId id="719" r:id="rId8"/>
    <p:sldId id="777" r:id="rId9"/>
    <p:sldId id="778" r:id="rId10"/>
    <p:sldId id="801" r:id="rId11"/>
    <p:sldId id="785" r:id="rId12"/>
    <p:sldId id="788" r:id="rId13"/>
    <p:sldId id="772" r:id="rId14"/>
    <p:sldId id="738" r:id="rId15"/>
    <p:sldId id="741" r:id="rId16"/>
    <p:sldId id="721" r:id="rId17"/>
    <p:sldId id="757" r:id="rId18"/>
    <p:sldId id="780" r:id="rId19"/>
    <p:sldId id="802" r:id="rId20"/>
    <p:sldId id="736" r:id="rId21"/>
    <p:sldId id="748" r:id="rId22"/>
    <p:sldId id="749" r:id="rId23"/>
    <p:sldId id="734" r:id="rId24"/>
    <p:sldId id="740" r:id="rId25"/>
    <p:sldId id="747" r:id="rId26"/>
    <p:sldId id="750" r:id="rId27"/>
    <p:sldId id="723" r:id="rId28"/>
    <p:sldId id="775" r:id="rId29"/>
    <p:sldId id="724" r:id="rId30"/>
    <p:sldId id="725" r:id="rId31"/>
    <p:sldId id="762" r:id="rId32"/>
    <p:sldId id="763" r:id="rId33"/>
    <p:sldId id="758" r:id="rId34"/>
    <p:sldId id="759" r:id="rId35"/>
    <p:sldId id="760" r:id="rId36"/>
    <p:sldId id="761" r:id="rId37"/>
    <p:sldId id="692" r:id="rId38"/>
    <p:sldId id="693" r:id="rId39"/>
    <p:sldId id="751" r:id="rId40"/>
    <p:sldId id="769" r:id="rId41"/>
    <p:sldId id="771" r:id="rId42"/>
    <p:sldId id="699" r:id="rId43"/>
  </p:sldIdLst>
  <p:sldSz cx="12192000" cy="6858000"/>
  <p:notesSz cx="7104063" cy="10234613"/>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223"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A1EF"/>
    <a:srgbClr val="777C84"/>
    <a:srgbClr val="006B98"/>
    <a:srgbClr val="F34558"/>
    <a:srgbClr val="2B9781"/>
    <a:srgbClr val="000074"/>
    <a:srgbClr val="001030"/>
    <a:srgbClr val="3333FF"/>
    <a:srgbClr val="14A2F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3252" autoAdjust="0"/>
  </p:normalViewPr>
  <p:slideViewPr>
    <p:cSldViewPr snapToGrid="0" showGuides="1">
      <p:cViewPr varScale="1">
        <p:scale>
          <a:sx n="38" d="100"/>
          <a:sy n="38" d="100"/>
        </p:scale>
        <p:origin x="486" y="42"/>
      </p:cViewPr>
      <p:guideLst/>
    </p:cSldViewPr>
  </p:slideViewPr>
  <p:outlineViewPr>
    <p:cViewPr>
      <p:scale>
        <a:sx n="33" d="100"/>
        <a:sy n="33" d="100"/>
      </p:scale>
      <p:origin x="0" y="6840"/>
    </p:cViewPr>
  </p:outlineViewPr>
  <p:notesTextViewPr>
    <p:cViewPr>
      <p:scale>
        <a:sx n="75" d="100"/>
        <a:sy n="75" d="100"/>
      </p:scale>
      <p:origin x="0" y="0"/>
    </p:cViewPr>
  </p:notesTextViewPr>
  <p:sorterViewPr>
    <p:cViewPr>
      <p:scale>
        <a:sx n="66" d="100"/>
        <a:sy n="66" d="100"/>
      </p:scale>
      <p:origin x="0" y="0"/>
    </p:cViewPr>
  </p:sorterViewPr>
  <p:notesViewPr>
    <p:cSldViewPr snapToGrid="0" showGuides="1">
      <p:cViewPr varScale="1">
        <p:scale>
          <a:sx n="51" d="100"/>
          <a:sy n="51" d="100"/>
        </p:scale>
        <p:origin x="-2874" y="-90"/>
      </p:cViewPr>
      <p:guideLst>
        <p:guide orient="horz" pos="3223"/>
        <p:guide pos="2236"/>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D15F25-DC7A-49D3-A461-9A8387768F12}" type="doc">
      <dgm:prSet loTypeId="urn:microsoft.com/office/officeart/2005/8/layout/chevron1" loCatId="process" qsTypeId="urn:microsoft.com/office/officeart/2005/8/quickstyle/simple1" qsCatId="simple" csTypeId="urn:microsoft.com/office/officeart/2005/8/colors/accent1_2" csCatId="accent1" phldr="1"/>
      <dgm:spPr/>
    </dgm:pt>
    <dgm:pt modelId="{6B1CCB2C-B89C-4485-8C10-36AD9F719FE3}">
      <dgm:prSet phldrT="[Texte]" custT="1"/>
      <dgm:spPr>
        <a:solidFill>
          <a:srgbClr val="002060"/>
        </a:solidFill>
      </dgm:spPr>
      <dgm:t>
        <a:bodyPr/>
        <a:lstStyle/>
        <a:p>
          <a:r>
            <a:rPr lang="fr-FR" sz="1400" dirty="0">
              <a:latin typeface="Calibri" panose="020F0502020204030204" pitchFamily="34" charset="0"/>
              <a:cs typeface="Calibri" panose="020F0502020204030204" pitchFamily="34" charset="0"/>
            </a:rPr>
            <a:t>Saisie</a:t>
          </a:r>
        </a:p>
      </dgm:t>
    </dgm:pt>
    <dgm:pt modelId="{B433026D-5FE5-4569-B676-0315631EF5D0}" type="parTrans" cxnId="{5DB2C035-4448-4998-9568-0A69D4A04D84}">
      <dgm:prSet/>
      <dgm:spPr/>
      <dgm:t>
        <a:bodyPr/>
        <a:lstStyle/>
        <a:p>
          <a:endParaRPr lang="fr-FR" sz="1400"/>
        </a:p>
      </dgm:t>
    </dgm:pt>
    <dgm:pt modelId="{ECD9FB79-9971-4EC9-B390-79D2DAFB294E}" type="sibTrans" cxnId="{5DB2C035-4448-4998-9568-0A69D4A04D84}">
      <dgm:prSet/>
      <dgm:spPr/>
      <dgm:t>
        <a:bodyPr/>
        <a:lstStyle/>
        <a:p>
          <a:endParaRPr lang="fr-FR" sz="1400"/>
        </a:p>
      </dgm:t>
    </dgm:pt>
    <dgm:pt modelId="{7EA80770-5E95-463D-9023-6E781BEC6BAE}">
      <dgm:prSet phldrT="[Texte]" custT="1"/>
      <dgm:spPr>
        <a:solidFill>
          <a:srgbClr val="14A1EF"/>
        </a:solidFill>
      </dgm:spPr>
      <dgm:t>
        <a:bodyPr/>
        <a:lstStyle/>
        <a:p>
          <a:r>
            <a:rPr lang="fr-FR" sz="1400" dirty="0">
              <a:latin typeface="Calibri" panose="020F0502020204030204" pitchFamily="34" charset="0"/>
              <a:cs typeface="Calibri" panose="020F0502020204030204" pitchFamily="34" charset="0"/>
            </a:rPr>
            <a:t>Instruction</a:t>
          </a:r>
        </a:p>
      </dgm:t>
    </dgm:pt>
    <dgm:pt modelId="{77904E01-F573-4C59-8D32-8D83352A83D0}" type="parTrans" cxnId="{863867C2-8C1D-4365-80D4-8CC84CB0FE91}">
      <dgm:prSet/>
      <dgm:spPr/>
      <dgm:t>
        <a:bodyPr/>
        <a:lstStyle/>
        <a:p>
          <a:endParaRPr lang="fr-FR" sz="1400"/>
        </a:p>
      </dgm:t>
    </dgm:pt>
    <dgm:pt modelId="{465A7216-DAA9-4506-9D6B-FF6CD06F5808}" type="sibTrans" cxnId="{863867C2-8C1D-4365-80D4-8CC84CB0FE91}">
      <dgm:prSet/>
      <dgm:spPr/>
      <dgm:t>
        <a:bodyPr/>
        <a:lstStyle/>
        <a:p>
          <a:endParaRPr lang="fr-FR" sz="1400"/>
        </a:p>
      </dgm:t>
    </dgm:pt>
    <dgm:pt modelId="{2A2A54F1-FBFD-42E3-BD8D-D82FED712E18}">
      <dgm:prSet phldrT="[Texte]" custT="1">
        <dgm:style>
          <a:lnRef idx="1">
            <a:schemeClr val="accent4"/>
          </a:lnRef>
          <a:fillRef idx="3">
            <a:schemeClr val="accent4"/>
          </a:fillRef>
          <a:effectRef idx="2">
            <a:schemeClr val="accent4"/>
          </a:effectRef>
          <a:fontRef idx="minor">
            <a:schemeClr val="lt1"/>
          </a:fontRef>
        </dgm:style>
      </dgm:prSet>
      <dgm:spPr>
        <a:solidFill>
          <a:srgbClr val="006B98"/>
        </a:solidFill>
        <a:ln>
          <a:noFill/>
        </a:ln>
      </dgm:spPr>
      <dgm:t>
        <a:bodyPr/>
        <a:lstStyle/>
        <a:p>
          <a:pPr>
            <a:lnSpc>
              <a:spcPct val="80000"/>
            </a:lnSpc>
            <a:spcAft>
              <a:spcPts val="400"/>
            </a:spcAft>
          </a:pPr>
          <a:r>
            <a:rPr lang="fr-FR" sz="1400" dirty="0">
              <a:latin typeface="Calibri" panose="020F0502020204030204" pitchFamily="34" charset="0"/>
              <a:cs typeface="Calibri" panose="020F0502020204030204" pitchFamily="34" charset="0"/>
            </a:rPr>
            <a:t>Mise en paiement</a:t>
          </a:r>
        </a:p>
      </dgm:t>
    </dgm:pt>
    <dgm:pt modelId="{7A8AA785-B3DF-4248-A2E4-4070A50DEC02}" type="parTrans" cxnId="{344298A3-EE78-4741-BF8A-3A9E5B2D7DEA}">
      <dgm:prSet/>
      <dgm:spPr/>
      <dgm:t>
        <a:bodyPr/>
        <a:lstStyle/>
        <a:p>
          <a:endParaRPr lang="fr-FR" sz="1400"/>
        </a:p>
      </dgm:t>
    </dgm:pt>
    <dgm:pt modelId="{AC752EEE-A183-4B4E-8A76-7A9161FA76C4}" type="sibTrans" cxnId="{344298A3-EE78-4741-BF8A-3A9E5B2D7DEA}">
      <dgm:prSet/>
      <dgm:spPr/>
      <dgm:t>
        <a:bodyPr/>
        <a:lstStyle/>
        <a:p>
          <a:endParaRPr lang="fr-FR" sz="1400"/>
        </a:p>
      </dgm:t>
    </dgm:pt>
    <dgm:pt modelId="{20E349AE-AD24-4959-966F-5D1DBD0FBD28}" type="pres">
      <dgm:prSet presAssocID="{34D15F25-DC7A-49D3-A461-9A8387768F12}" presName="Name0" presStyleCnt="0">
        <dgm:presLayoutVars>
          <dgm:dir/>
          <dgm:animLvl val="lvl"/>
          <dgm:resizeHandles val="exact"/>
        </dgm:presLayoutVars>
      </dgm:prSet>
      <dgm:spPr/>
    </dgm:pt>
    <dgm:pt modelId="{0F36AC5C-6883-4F2C-A43E-90D790ABB829}" type="pres">
      <dgm:prSet presAssocID="{6B1CCB2C-B89C-4485-8C10-36AD9F719FE3}" presName="parTxOnly" presStyleLbl="node1" presStyleIdx="0" presStyleCnt="3" custScaleX="36580" custLinFactNeighborX="-87130" custLinFactNeighborY="3366">
        <dgm:presLayoutVars>
          <dgm:chMax val="0"/>
          <dgm:chPref val="0"/>
          <dgm:bulletEnabled val="1"/>
        </dgm:presLayoutVars>
      </dgm:prSet>
      <dgm:spPr/>
    </dgm:pt>
    <dgm:pt modelId="{B6EEE0AE-6DDB-478D-9E93-D8CA3F04FCF8}" type="pres">
      <dgm:prSet presAssocID="{ECD9FB79-9971-4EC9-B390-79D2DAFB294E}" presName="parTxOnlySpace" presStyleCnt="0"/>
      <dgm:spPr/>
    </dgm:pt>
    <dgm:pt modelId="{BD0AE93A-4459-47C6-BCFE-8A18F3C73618}" type="pres">
      <dgm:prSet presAssocID="{7EA80770-5E95-463D-9023-6E781BEC6BAE}" presName="parTxOnly" presStyleLbl="node1" presStyleIdx="1" presStyleCnt="3" custScaleX="34993" custLinFactNeighborX="2576" custLinFactNeighborY="3366">
        <dgm:presLayoutVars>
          <dgm:chMax val="0"/>
          <dgm:chPref val="0"/>
          <dgm:bulletEnabled val="1"/>
        </dgm:presLayoutVars>
      </dgm:prSet>
      <dgm:spPr/>
    </dgm:pt>
    <dgm:pt modelId="{87F69F52-A618-41A4-ACC3-13145864874F}" type="pres">
      <dgm:prSet presAssocID="{465A7216-DAA9-4506-9D6B-FF6CD06F5808}" presName="parTxOnlySpace" presStyleCnt="0"/>
      <dgm:spPr/>
    </dgm:pt>
    <dgm:pt modelId="{A3B5FA32-E5CF-4220-A647-A29172E307A1}" type="pres">
      <dgm:prSet presAssocID="{2A2A54F1-FBFD-42E3-BD8D-D82FED712E18}" presName="parTxOnly" presStyleLbl="node1" presStyleIdx="2" presStyleCnt="3" custScaleX="29231" custScaleY="92007" custLinFactX="76" custLinFactNeighborX="100000" custLinFactNeighborY="-3997">
        <dgm:presLayoutVars>
          <dgm:chMax val="0"/>
          <dgm:chPref val="0"/>
          <dgm:bulletEnabled val="1"/>
        </dgm:presLayoutVars>
      </dgm:prSet>
      <dgm:spPr/>
    </dgm:pt>
  </dgm:ptLst>
  <dgm:cxnLst>
    <dgm:cxn modelId="{5DB2C035-4448-4998-9568-0A69D4A04D84}" srcId="{34D15F25-DC7A-49D3-A461-9A8387768F12}" destId="{6B1CCB2C-B89C-4485-8C10-36AD9F719FE3}" srcOrd="0" destOrd="0" parTransId="{B433026D-5FE5-4569-B676-0315631EF5D0}" sibTransId="{ECD9FB79-9971-4EC9-B390-79D2DAFB294E}"/>
    <dgm:cxn modelId="{8FD3013F-5C6B-4D3A-9B5E-787857409A17}" type="presOf" srcId="{6B1CCB2C-B89C-4485-8C10-36AD9F719FE3}" destId="{0F36AC5C-6883-4F2C-A43E-90D790ABB829}" srcOrd="0" destOrd="0" presId="urn:microsoft.com/office/officeart/2005/8/layout/chevron1"/>
    <dgm:cxn modelId="{C2FF4692-563F-4F53-8B5A-8E92DD23FFF5}" type="presOf" srcId="{34D15F25-DC7A-49D3-A461-9A8387768F12}" destId="{20E349AE-AD24-4959-966F-5D1DBD0FBD28}" srcOrd="0" destOrd="0" presId="urn:microsoft.com/office/officeart/2005/8/layout/chevron1"/>
    <dgm:cxn modelId="{C6FD82A1-E41F-429C-9C53-7355748CECC5}" type="presOf" srcId="{7EA80770-5E95-463D-9023-6E781BEC6BAE}" destId="{BD0AE93A-4459-47C6-BCFE-8A18F3C73618}" srcOrd="0" destOrd="0" presId="urn:microsoft.com/office/officeart/2005/8/layout/chevron1"/>
    <dgm:cxn modelId="{344298A3-EE78-4741-BF8A-3A9E5B2D7DEA}" srcId="{34D15F25-DC7A-49D3-A461-9A8387768F12}" destId="{2A2A54F1-FBFD-42E3-BD8D-D82FED712E18}" srcOrd="2" destOrd="0" parTransId="{7A8AA785-B3DF-4248-A2E4-4070A50DEC02}" sibTransId="{AC752EEE-A183-4B4E-8A76-7A9161FA76C4}"/>
    <dgm:cxn modelId="{74F431B5-16A3-42B4-8C9C-A5400355FE22}" type="presOf" srcId="{2A2A54F1-FBFD-42E3-BD8D-D82FED712E18}" destId="{A3B5FA32-E5CF-4220-A647-A29172E307A1}" srcOrd="0" destOrd="0" presId="urn:microsoft.com/office/officeart/2005/8/layout/chevron1"/>
    <dgm:cxn modelId="{863867C2-8C1D-4365-80D4-8CC84CB0FE91}" srcId="{34D15F25-DC7A-49D3-A461-9A8387768F12}" destId="{7EA80770-5E95-463D-9023-6E781BEC6BAE}" srcOrd="1" destOrd="0" parTransId="{77904E01-F573-4C59-8D32-8D83352A83D0}" sibTransId="{465A7216-DAA9-4506-9D6B-FF6CD06F5808}"/>
    <dgm:cxn modelId="{6DBDD97E-C96C-4D7E-94BA-4519E6281DFD}" type="presParOf" srcId="{20E349AE-AD24-4959-966F-5D1DBD0FBD28}" destId="{0F36AC5C-6883-4F2C-A43E-90D790ABB829}" srcOrd="0" destOrd="0" presId="urn:microsoft.com/office/officeart/2005/8/layout/chevron1"/>
    <dgm:cxn modelId="{55D77A9B-B1CA-4C04-AABD-F4843A53C25E}" type="presParOf" srcId="{20E349AE-AD24-4959-966F-5D1DBD0FBD28}" destId="{B6EEE0AE-6DDB-478D-9E93-D8CA3F04FCF8}" srcOrd="1" destOrd="0" presId="urn:microsoft.com/office/officeart/2005/8/layout/chevron1"/>
    <dgm:cxn modelId="{EF75DB7C-897C-4F5D-B06F-4488EA02AF7F}" type="presParOf" srcId="{20E349AE-AD24-4959-966F-5D1DBD0FBD28}" destId="{BD0AE93A-4459-47C6-BCFE-8A18F3C73618}" srcOrd="2" destOrd="0" presId="urn:microsoft.com/office/officeart/2005/8/layout/chevron1"/>
    <dgm:cxn modelId="{46ED5A28-8ABA-477D-8407-516C05ABFF1B}" type="presParOf" srcId="{20E349AE-AD24-4959-966F-5D1DBD0FBD28}" destId="{87F69F52-A618-41A4-ACC3-13145864874F}" srcOrd="3" destOrd="0" presId="urn:microsoft.com/office/officeart/2005/8/layout/chevron1"/>
    <dgm:cxn modelId="{55A2BEBF-052E-4113-B85E-EAF328837D18}" type="presParOf" srcId="{20E349AE-AD24-4959-966F-5D1DBD0FBD28}" destId="{A3B5FA32-E5CF-4220-A647-A29172E307A1}"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15F25-DC7A-49D3-A461-9A8387768F12}" type="doc">
      <dgm:prSet loTypeId="urn:microsoft.com/office/officeart/2005/8/layout/chevron1" loCatId="process" qsTypeId="urn:microsoft.com/office/officeart/2005/8/quickstyle/simple1" qsCatId="simple" csTypeId="urn:microsoft.com/office/officeart/2005/8/colors/accent1_2" csCatId="accent1" phldr="1"/>
      <dgm:spPr/>
    </dgm:pt>
    <dgm:pt modelId="{6B1CCB2C-B89C-4485-8C10-36AD9F719FE3}">
      <dgm:prSet phldrT="[Texte]" custT="1"/>
      <dgm:spPr>
        <a:solidFill>
          <a:srgbClr val="002060"/>
        </a:solidFill>
      </dgm:spPr>
      <dgm:t>
        <a:bodyPr/>
        <a:lstStyle/>
        <a:p>
          <a:r>
            <a:rPr lang="fr-FR" sz="1400" dirty="0">
              <a:latin typeface="Calibri" panose="020F0502020204030204" pitchFamily="34" charset="0"/>
              <a:cs typeface="Calibri" panose="020F0502020204030204" pitchFamily="34" charset="0"/>
            </a:rPr>
            <a:t>Saisie</a:t>
          </a:r>
        </a:p>
      </dgm:t>
    </dgm:pt>
    <dgm:pt modelId="{B433026D-5FE5-4569-B676-0315631EF5D0}" type="parTrans" cxnId="{5DB2C035-4448-4998-9568-0A69D4A04D84}">
      <dgm:prSet/>
      <dgm:spPr/>
      <dgm:t>
        <a:bodyPr/>
        <a:lstStyle/>
        <a:p>
          <a:endParaRPr lang="fr-FR" sz="1400"/>
        </a:p>
      </dgm:t>
    </dgm:pt>
    <dgm:pt modelId="{ECD9FB79-9971-4EC9-B390-79D2DAFB294E}" type="sibTrans" cxnId="{5DB2C035-4448-4998-9568-0A69D4A04D84}">
      <dgm:prSet/>
      <dgm:spPr/>
      <dgm:t>
        <a:bodyPr/>
        <a:lstStyle/>
        <a:p>
          <a:endParaRPr lang="fr-FR" sz="1400"/>
        </a:p>
      </dgm:t>
    </dgm:pt>
    <dgm:pt modelId="{7EA80770-5E95-463D-9023-6E781BEC6BAE}">
      <dgm:prSet phldrT="[Texte]" custT="1"/>
      <dgm:spPr>
        <a:solidFill>
          <a:srgbClr val="14A1EF"/>
        </a:solidFill>
      </dgm:spPr>
      <dgm:t>
        <a:bodyPr/>
        <a:lstStyle/>
        <a:p>
          <a:r>
            <a:rPr lang="fr-FR" sz="1400" dirty="0">
              <a:latin typeface="Calibri" panose="020F0502020204030204" pitchFamily="34" charset="0"/>
              <a:cs typeface="Calibri" panose="020F0502020204030204" pitchFamily="34" charset="0"/>
            </a:rPr>
            <a:t>Instruction</a:t>
          </a:r>
        </a:p>
      </dgm:t>
    </dgm:pt>
    <dgm:pt modelId="{77904E01-F573-4C59-8D32-8D83352A83D0}" type="parTrans" cxnId="{863867C2-8C1D-4365-80D4-8CC84CB0FE91}">
      <dgm:prSet/>
      <dgm:spPr/>
      <dgm:t>
        <a:bodyPr/>
        <a:lstStyle/>
        <a:p>
          <a:endParaRPr lang="fr-FR" sz="1400"/>
        </a:p>
      </dgm:t>
    </dgm:pt>
    <dgm:pt modelId="{465A7216-DAA9-4506-9D6B-FF6CD06F5808}" type="sibTrans" cxnId="{863867C2-8C1D-4365-80D4-8CC84CB0FE91}">
      <dgm:prSet/>
      <dgm:spPr/>
      <dgm:t>
        <a:bodyPr/>
        <a:lstStyle/>
        <a:p>
          <a:endParaRPr lang="fr-FR" sz="1400"/>
        </a:p>
      </dgm:t>
    </dgm:pt>
    <dgm:pt modelId="{2A2A54F1-FBFD-42E3-BD8D-D82FED712E18}">
      <dgm:prSet phldrT="[Texte]" custT="1">
        <dgm:style>
          <a:lnRef idx="1">
            <a:schemeClr val="accent4"/>
          </a:lnRef>
          <a:fillRef idx="3">
            <a:schemeClr val="accent4"/>
          </a:fillRef>
          <a:effectRef idx="2">
            <a:schemeClr val="accent4"/>
          </a:effectRef>
          <a:fontRef idx="minor">
            <a:schemeClr val="lt1"/>
          </a:fontRef>
        </dgm:style>
      </dgm:prSet>
      <dgm:spPr>
        <a:solidFill>
          <a:srgbClr val="006B98"/>
        </a:solidFill>
        <a:ln>
          <a:solidFill>
            <a:srgbClr val="006B98"/>
          </a:solidFill>
        </a:ln>
      </dgm:spPr>
      <dgm:t>
        <a:bodyPr/>
        <a:lstStyle/>
        <a:p>
          <a:pPr>
            <a:lnSpc>
              <a:spcPct val="80000"/>
            </a:lnSpc>
            <a:spcAft>
              <a:spcPts val="400"/>
            </a:spcAft>
          </a:pPr>
          <a:r>
            <a:rPr lang="fr-FR" sz="1400" dirty="0">
              <a:latin typeface="Calibri" panose="020F0502020204030204" pitchFamily="34" charset="0"/>
              <a:cs typeface="Calibri" panose="020F0502020204030204" pitchFamily="34" charset="0"/>
            </a:rPr>
            <a:t>Mise en paiement</a:t>
          </a:r>
        </a:p>
      </dgm:t>
    </dgm:pt>
    <dgm:pt modelId="{7A8AA785-B3DF-4248-A2E4-4070A50DEC02}" type="parTrans" cxnId="{344298A3-EE78-4741-BF8A-3A9E5B2D7DEA}">
      <dgm:prSet/>
      <dgm:spPr/>
      <dgm:t>
        <a:bodyPr/>
        <a:lstStyle/>
        <a:p>
          <a:endParaRPr lang="fr-FR" sz="1400"/>
        </a:p>
      </dgm:t>
    </dgm:pt>
    <dgm:pt modelId="{AC752EEE-A183-4B4E-8A76-7A9161FA76C4}" type="sibTrans" cxnId="{344298A3-EE78-4741-BF8A-3A9E5B2D7DEA}">
      <dgm:prSet/>
      <dgm:spPr/>
      <dgm:t>
        <a:bodyPr/>
        <a:lstStyle/>
        <a:p>
          <a:endParaRPr lang="fr-FR" sz="1400"/>
        </a:p>
      </dgm:t>
    </dgm:pt>
    <dgm:pt modelId="{20E349AE-AD24-4959-966F-5D1DBD0FBD28}" type="pres">
      <dgm:prSet presAssocID="{34D15F25-DC7A-49D3-A461-9A8387768F12}" presName="Name0" presStyleCnt="0">
        <dgm:presLayoutVars>
          <dgm:dir/>
          <dgm:animLvl val="lvl"/>
          <dgm:resizeHandles val="exact"/>
        </dgm:presLayoutVars>
      </dgm:prSet>
      <dgm:spPr/>
    </dgm:pt>
    <dgm:pt modelId="{0F36AC5C-6883-4F2C-A43E-90D790ABB829}" type="pres">
      <dgm:prSet presAssocID="{6B1CCB2C-B89C-4485-8C10-36AD9F719FE3}" presName="parTxOnly" presStyleLbl="node1" presStyleIdx="0" presStyleCnt="3" custScaleX="67770">
        <dgm:presLayoutVars>
          <dgm:chMax val="0"/>
          <dgm:chPref val="0"/>
          <dgm:bulletEnabled val="1"/>
        </dgm:presLayoutVars>
      </dgm:prSet>
      <dgm:spPr/>
    </dgm:pt>
    <dgm:pt modelId="{B6EEE0AE-6DDB-478D-9E93-D8CA3F04FCF8}" type="pres">
      <dgm:prSet presAssocID="{ECD9FB79-9971-4EC9-B390-79D2DAFB294E}" presName="parTxOnlySpace" presStyleCnt="0"/>
      <dgm:spPr/>
    </dgm:pt>
    <dgm:pt modelId="{BD0AE93A-4459-47C6-BCFE-8A18F3C73618}" type="pres">
      <dgm:prSet presAssocID="{7EA80770-5E95-463D-9023-6E781BEC6BAE}" presName="parTxOnly" presStyleLbl="node1" presStyleIdx="1" presStyleCnt="3" custScaleX="143807" custLinFactNeighborX="-75679">
        <dgm:presLayoutVars>
          <dgm:chMax val="0"/>
          <dgm:chPref val="0"/>
          <dgm:bulletEnabled val="1"/>
        </dgm:presLayoutVars>
      </dgm:prSet>
      <dgm:spPr/>
    </dgm:pt>
    <dgm:pt modelId="{87F69F52-A618-41A4-ACC3-13145864874F}" type="pres">
      <dgm:prSet presAssocID="{465A7216-DAA9-4506-9D6B-FF6CD06F5808}" presName="parTxOnlySpace" presStyleCnt="0"/>
      <dgm:spPr/>
    </dgm:pt>
    <dgm:pt modelId="{A3B5FA32-E5CF-4220-A647-A29172E307A1}" type="pres">
      <dgm:prSet presAssocID="{2A2A54F1-FBFD-42E3-BD8D-D82FED712E18}" presName="parTxOnly" presStyleLbl="node1" presStyleIdx="2" presStyleCnt="3" custScaleX="33388" custScaleY="87106" custLinFactNeighborX="1845" custLinFactNeighborY="-1858">
        <dgm:presLayoutVars>
          <dgm:chMax val="0"/>
          <dgm:chPref val="0"/>
          <dgm:bulletEnabled val="1"/>
        </dgm:presLayoutVars>
      </dgm:prSet>
      <dgm:spPr/>
    </dgm:pt>
  </dgm:ptLst>
  <dgm:cxnLst>
    <dgm:cxn modelId="{5DB2C035-4448-4998-9568-0A69D4A04D84}" srcId="{34D15F25-DC7A-49D3-A461-9A8387768F12}" destId="{6B1CCB2C-B89C-4485-8C10-36AD9F719FE3}" srcOrd="0" destOrd="0" parTransId="{B433026D-5FE5-4569-B676-0315631EF5D0}" sibTransId="{ECD9FB79-9971-4EC9-B390-79D2DAFB294E}"/>
    <dgm:cxn modelId="{8FD3013F-5C6B-4D3A-9B5E-787857409A17}" type="presOf" srcId="{6B1CCB2C-B89C-4485-8C10-36AD9F719FE3}" destId="{0F36AC5C-6883-4F2C-A43E-90D790ABB829}" srcOrd="0" destOrd="0" presId="urn:microsoft.com/office/officeart/2005/8/layout/chevron1"/>
    <dgm:cxn modelId="{C2FF4692-563F-4F53-8B5A-8E92DD23FFF5}" type="presOf" srcId="{34D15F25-DC7A-49D3-A461-9A8387768F12}" destId="{20E349AE-AD24-4959-966F-5D1DBD0FBD28}" srcOrd="0" destOrd="0" presId="urn:microsoft.com/office/officeart/2005/8/layout/chevron1"/>
    <dgm:cxn modelId="{C6FD82A1-E41F-429C-9C53-7355748CECC5}" type="presOf" srcId="{7EA80770-5E95-463D-9023-6E781BEC6BAE}" destId="{BD0AE93A-4459-47C6-BCFE-8A18F3C73618}" srcOrd="0" destOrd="0" presId="urn:microsoft.com/office/officeart/2005/8/layout/chevron1"/>
    <dgm:cxn modelId="{344298A3-EE78-4741-BF8A-3A9E5B2D7DEA}" srcId="{34D15F25-DC7A-49D3-A461-9A8387768F12}" destId="{2A2A54F1-FBFD-42E3-BD8D-D82FED712E18}" srcOrd="2" destOrd="0" parTransId="{7A8AA785-B3DF-4248-A2E4-4070A50DEC02}" sibTransId="{AC752EEE-A183-4B4E-8A76-7A9161FA76C4}"/>
    <dgm:cxn modelId="{74F431B5-16A3-42B4-8C9C-A5400355FE22}" type="presOf" srcId="{2A2A54F1-FBFD-42E3-BD8D-D82FED712E18}" destId="{A3B5FA32-E5CF-4220-A647-A29172E307A1}" srcOrd="0" destOrd="0" presId="urn:microsoft.com/office/officeart/2005/8/layout/chevron1"/>
    <dgm:cxn modelId="{863867C2-8C1D-4365-80D4-8CC84CB0FE91}" srcId="{34D15F25-DC7A-49D3-A461-9A8387768F12}" destId="{7EA80770-5E95-463D-9023-6E781BEC6BAE}" srcOrd="1" destOrd="0" parTransId="{77904E01-F573-4C59-8D32-8D83352A83D0}" sibTransId="{465A7216-DAA9-4506-9D6B-FF6CD06F5808}"/>
    <dgm:cxn modelId="{6DBDD97E-C96C-4D7E-94BA-4519E6281DFD}" type="presParOf" srcId="{20E349AE-AD24-4959-966F-5D1DBD0FBD28}" destId="{0F36AC5C-6883-4F2C-A43E-90D790ABB829}" srcOrd="0" destOrd="0" presId="urn:microsoft.com/office/officeart/2005/8/layout/chevron1"/>
    <dgm:cxn modelId="{55D77A9B-B1CA-4C04-AABD-F4843A53C25E}" type="presParOf" srcId="{20E349AE-AD24-4959-966F-5D1DBD0FBD28}" destId="{B6EEE0AE-6DDB-478D-9E93-D8CA3F04FCF8}" srcOrd="1" destOrd="0" presId="urn:microsoft.com/office/officeart/2005/8/layout/chevron1"/>
    <dgm:cxn modelId="{EF75DB7C-897C-4F5D-B06F-4488EA02AF7F}" type="presParOf" srcId="{20E349AE-AD24-4959-966F-5D1DBD0FBD28}" destId="{BD0AE93A-4459-47C6-BCFE-8A18F3C73618}" srcOrd="2" destOrd="0" presId="urn:microsoft.com/office/officeart/2005/8/layout/chevron1"/>
    <dgm:cxn modelId="{46ED5A28-8ABA-477D-8407-516C05ABFF1B}" type="presParOf" srcId="{20E349AE-AD24-4959-966F-5D1DBD0FBD28}" destId="{87F69F52-A618-41A4-ACC3-13145864874F}" srcOrd="3" destOrd="0" presId="urn:microsoft.com/office/officeart/2005/8/layout/chevron1"/>
    <dgm:cxn modelId="{55A2BEBF-052E-4113-B85E-EAF328837D18}" type="presParOf" srcId="{20E349AE-AD24-4959-966F-5D1DBD0FBD28}" destId="{A3B5FA32-E5CF-4220-A647-A29172E307A1}" srcOrd="4" destOrd="0" presId="urn:microsoft.com/office/officeart/2005/8/layout/chevron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800292-3CE0-4C5F-8E05-203F76DAC7AD}" type="doc">
      <dgm:prSet loTypeId="urn:microsoft.com/office/officeart/2005/8/layout/hChevron3" loCatId="process" qsTypeId="urn:microsoft.com/office/officeart/2005/8/quickstyle/simple1" qsCatId="simple" csTypeId="urn:microsoft.com/office/officeart/2005/8/colors/accent1_2" csCatId="accent1" phldr="1"/>
      <dgm:spPr/>
    </dgm:pt>
    <dgm:pt modelId="{E5408701-14F7-497C-AB2B-0D4D899AEDA0}">
      <dgm:prSet phldrT="[Texte]" custT="1"/>
      <dgm:spPr>
        <a:solidFill>
          <a:srgbClr val="002060"/>
        </a:solidFill>
      </dgm:spPr>
      <dgm:t>
        <a:bodyPr/>
        <a:lstStyle/>
        <a:p>
          <a:r>
            <a:rPr lang="fr-FR" sz="1000" dirty="0">
              <a:solidFill>
                <a:schemeClr val="bg1"/>
              </a:solidFill>
              <a:latin typeface="+mj-lt"/>
              <a:cs typeface="Calibri" panose="020F0502020204030204" pitchFamily="34" charset="0"/>
            </a:rPr>
            <a:t>En cours de saisie</a:t>
          </a:r>
        </a:p>
      </dgm:t>
    </dgm:pt>
    <dgm:pt modelId="{DB4FAF8C-F740-4203-A8E2-16D9C3E908E9}" type="parTrans" cxnId="{9AC1A3C0-5E43-4F5A-87C4-9AA8D568EC84}">
      <dgm:prSet/>
      <dgm:spPr/>
      <dgm:t>
        <a:bodyPr/>
        <a:lstStyle/>
        <a:p>
          <a:endParaRPr lang="fr-FR">
            <a:solidFill>
              <a:schemeClr val="bg1"/>
            </a:solidFill>
          </a:endParaRPr>
        </a:p>
      </dgm:t>
    </dgm:pt>
    <dgm:pt modelId="{BE24387C-E924-4F21-BBE2-532ACA9C2824}" type="sibTrans" cxnId="{9AC1A3C0-5E43-4F5A-87C4-9AA8D568EC84}">
      <dgm:prSet/>
      <dgm:spPr/>
      <dgm:t>
        <a:bodyPr/>
        <a:lstStyle/>
        <a:p>
          <a:endParaRPr lang="fr-FR">
            <a:solidFill>
              <a:schemeClr val="bg1"/>
            </a:solidFill>
          </a:endParaRPr>
        </a:p>
      </dgm:t>
    </dgm:pt>
    <dgm:pt modelId="{48CD57D1-4A72-4349-B6BF-8AA38D919980}">
      <dgm:prSet phldrT="[Texte]" custT="1"/>
      <dgm:spPr>
        <a:solidFill>
          <a:srgbClr val="002060"/>
        </a:solidFill>
      </dgm:spPr>
      <dgm:t>
        <a:bodyPr/>
        <a:lstStyle/>
        <a:p>
          <a:r>
            <a:rPr lang="fr-FR" sz="1000" dirty="0">
              <a:solidFill>
                <a:schemeClr val="bg1"/>
              </a:solidFill>
              <a:latin typeface="+mj-lt"/>
              <a:cs typeface="Calibri" panose="020F0502020204030204" pitchFamily="34" charset="0"/>
            </a:rPr>
            <a:t>Transmis au service instructeur</a:t>
          </a:r>
        </a:p>
      </dgm:t>
    </dgm:pt>
    <dgm:pt modelId="{612FF2F8-C22C-4D23-B479-691DE3EDA33C}" type="parTrans" cxnId="{BA79E65C-4FBB-4FC4-8B02-C20EDD8DF21A}">
      <dgm:prSet/>
      <dgm:spPr/>
      <dgm:t>
        <a:bodyPr/>
        <a:lstStyle/>
        <a:p>
          <a:endParaRPr lang="fr-FR">
            <a:solidFill>
              <a:schemeClr val="bg1"/>
            </a:solidFill>
          </a:endParaRPr>
        </a:p>
      </dgm:t>
    </dgm:pt>
    <dgm:pt modelId="{9F972235-B42A-4931-A9F0-697EBEA82A81}" type="sibTrans" cxnId="{BA79E65C-4FBB-4FC4-8B02-C20EDD8DF21A}">
      <dgm:prSet/>
      <dgm:spPr/>
      <dgm:t>
        <a:bodyPr/>
        <a:lstStyle/>
        <a:p>
          <a:endParaRPr lang="fr-FR">
            <a:solidFill>
              <a:schemeClr val="bg1"/>
            </a:solidFill>
          </a:endParaRPr>
        </a:p>
      </dgm:t>
    </dgm:pt>
    <dgm:pt modelId="{7EC1EF93-89A9-44BD-8935-9BB132B1AE7C}">
      <dgm:prSet phldrT="[Texte]" custT="1"/>
      <dgm:spPr>
        <a:solidFill>
          <a:srgbClr val="14A1EF"/>
        </a:solidFill>
      </dgm:spPr>
      <dgm:t>
        <a:bodyPr/>
        <a:lstStyle/>
        <a:p>
          <a:r>
            <a:rPr lang="fr-FR" sz="1000" dirty="0">
              <a:solidFill>
                <a:schemeClr val="bg1"/>
              </a:solidFill>
              <a:latin typeface="+mj-lt"/>
              <a:cs typeface="Calibri" panose="020F0502020204030204" pitchFamily="34" charset="0"/>
            </a:rPr>
            <a:t>En cours d’instruction</a:t>
          </a:r>
        </a:p>
      </dgm:t>
    </dgm:pt>
    <dgm:pt modelId="{07EC6649-C6E3-4556-A14A-118A39ADA6B9}" type="parTrans" cxnId="{A80D21ED-B956-4CAA-9840-32DCEC3139F8}">
      <dgm:prSet/>
      <dgm:spPr/>
      <dgm:t>
        <a:bodyPr/>
        <a:lstStyle/>
        <a:p>
          <a:endParaRPr lang="fr-FR">
            <a:solidFill>
              <a:schemeClr val="bg1"/>
            </a:solidFill>
          </a:endParaRPr>
        </a:p>
      </dgm:t>
    </dgm:pt>
    <dgm:pt modelId="{BB70B3CF-B37B-46F0-8C10-DCE2CC8DE3FA}" type="sibTrans" cxnId="{A80D21ED-B956-4CAA-9840-32DCEC3139F8}">
      <dgm:prSet/>
      <dgm:spPr/>
      <dgm:t>
        <a:bodyPr/>
        <a:lstStyle/>
        <a:p>
          <a:endParaRPr lang="fr-FR">
            <a:solidFill>
              <a:schemeClr val="bg1"/>
            </a:solidFill>
          </a:endParaRPr>
        </a:p>
      </dgm:t>
    </dgm:pt>
    <dgm:pt modelId="{2D7361CE-C260-478B-A122-180AAC2DFEB1}">
      <dgm:prSet phldrT="[Texte]" custT="1"/>
      <dgm:spPr>
        <a:solidFill>
          <a:srgbClr val="14A1EF"/>
        </a:solidFill>
      </dgm:spPr>
      <dgm:t>
        <a:bodyPr/>
        <a:lstStyle/>
        <a:p>
          <a:r>
            <a:rPr lang="fr-FR" sz="1000" dirty="0">
              <a:solidFill>
                <a:schemeClr val="bg1"/>
              </a:solidFill>
              <a:latin typeface="+mj-lt"/>
              <a:cs typeface="Calibri" panose="020F0502020204030204" pitchFamily="34" charset="0"/>
            </a:rPr>
            <a:t>En attente superviseur</a:t>
          </a:r>
        </a:p>
      </dgm:t>
    </dgm:pt>
    <dgm:pt modelId="{82005936-D79F-4EE0-83CA-BA6110A202CA}" type="parTrans" cxnId="{BFD10A6D-B866-42C3-BEE8-44CEA920C8BE}">
      <dgm:prSet/>
      <dgm:spPr/>
      <dgm:t>
        <a:bodyPr/>
        <a:lstStyle/>
        <a:p>
          <a:endParaRPr lang="fr-FR">
            <a:solidFill>
              <a:schemeClr val="bg1"/>
            </a:solidFill>
          </a:endParaRPr>
        </a:p>
      </dgm:t>
    </dgm:pt>
    <dgm:pt modelId="{8BD98351-70D7-4843-B5E1-02B0A73BC83D}" type="sibTrans" cxnId="{BFD10A6D-B866-42C3-BEE8-44CEA920C8BE}">
      <dgm:prSet/>
      <dgm:spPr/>
      <dgm:t>
        <a:bodyPr/>
        <a:lstStyle/>
        <a:p>
          <a:endParaRPr lang="fr-FR">
            <a:solidFill>
              <a:schemeClr val="bg1"/>
            </a:solidFill>
          </a:endParaRPr>
        </a:p>
      </dgm:t>
    </dgm:pt>
    <dgm:pt modelId="{D2FC4AB3-3FE8-4DF9-A512-691A241BAA40}">
      <dgm:prSet phldrT="[Texte]" custT="1"/>
      <dgm:spPr>
        <a:solidFill>
          <a:srgbClr val="14A1EF"/>
        </a:solidFill>
      </dgm:spPr>
      <dgm:t>
        <a:bodyPr/>
        <a:lstStyle/>
        <a:p>
          <a:r>
            <a:rPr lang="fr-FR" sz="1000" dirty="0">
              <a:solidFill>
                <a:schemeClr val="bg1"/>
              </a:solidFill>
              <a:latin typeface="+mj-lt"/>
              <a:cs typeface="Calibri" panose="020F0502020204030204" pitchFamily="34" charset="0"/>
            </a:rPr>
            <a:t>En attente décision</a:t>
          </a:r>
        </a:p>
      </dgm:t>
    </dgm:pt>
    <dgm:pt modelId="{63267ACC-D7BD-485A-A701-0BB5C0DD0D5A}" type="parTrans" cxnId="{D5610BC1-7E03-490C-992D-1EB9DEE4E328}">
      <dgm:prSet/>
      <dgm:spPr/>
      <dgm:t>
        <a:bodyPr/>
        <a:lstStyle/>
        <a:p>
          <a:endParaRPr lang="fr-FR">
            <a:solidFill>
              <a:schemeClr val="bg1"/>
            </a:solidFill>
          </a:endParaRPr>
        </a:p>
      </dgm:t>
    </dgm:pt>
    <dgm:pt modelId="{B467CDA7-24D0-4F49-924D-5B87CC6BD317}" type="sibTrans" cxnId="{D5610BC1-7E03-490C-992D-1EB9DEE4E328}">
      <dgm:prSet/>
      <dgm:spPr/>
      <dgm:t>
        <a:bodyPr/>
        <a:lstStyle/>
        <a:p>
          <a:endParaRPr lang="fr-FR">
            <a:solidFill>
              <a:schemeClr val="bg1"/>
            </a:solidFill>
          </a:endParaRPr>
        </a:p>
      </dgm:t>
    </dgm:pt>
    <dgm:pt modelId="{1D80FC80-B41B-43BE-8E41-A6D4CE603713}">
      <dgm:prSet phldrT="[Texte]" custT="1"/>
      <dgm:spPr>
        <a:solidFill>
          <a:srgbClr val="14A1EF"/>
        </a:solidFill>
      </dgm:spPr>
      <dgm:t>
        <a:bodyPr/>
        <a:lstStyle/>
        <a:p>
          <a:r>
            <a:rPr lang="fr-FR" sz="1000" dirty="0">
              <a:solidFill>
                <a:schemeClr val="bg1"/>
              </a:solidFill>
              <a:latin typeface="+mj-lt"/>
              <a:cs typeface="Calibri" panose="020F0502020204030204" pitchFamily="34" charset="0"/>
            </a:rPr>
            <a:t>Edition document</a:t>
          </a:r>
        </a:p>
      </dgm:t>
    </dgm:pt>
    <dgm:pt modelId="{D38FE9C3-6CAE-4438-B1FB-7C713D34EA84}" type="parTrans" cxnId="{1F9429E3-B693-4C78-AAAB-C9808C8D71CE}">
      <dgm:prSet/>
      <dgm:spPr/>
      <dgm:t>
        <a:bodyPr/>
        <a:lstStyle/>
        <a:p>
          <a:endParaRPr lang="fr-FR">
            <a:solidFill>
              <a:schemeClr val="bg1"/>
            </a:solidFill>
          </a:endParaRPr>
        </a:p>
      </dgm:t>
    </dgm:pt>
    <dgm:pt modelId="{1D6CE023-5F32-4492-9390-96AED9F68007}" type="sibTrans" cxnId="{1F9429E3-B693-4C78-AAAB-C9808C8D71CE}">
      <dgm:prSet/>
      <dgm:spPr/>
      <dgm:t>
        <a:bodyPr/>
        <a:lstStyle/>
        <a:p>
          <a:endParaRPr lang="fr-FR">
            <a:solidFill>
              <a:schemeClr val="bg1"/>
            </a:solidFill>
          </a:endParaRPr>
        </a:p>
      </dgm:t>
    </dgm:pt>
    <dgm:pt modelId="{DD512E00-EEFF-43D4-92FE-BBCBE229A142}">
      <dgm:prSet phldrT="[Texte]" custT="1"/>
      <dgm:spPr>
        <a:gradFill rotWithShape="0">
          <a:gsLst>
            <a:gs pos="0">
              <a:srgbClr val="14A1EF"/>
            </a:gs>
            <a:gs pos="50000">
              <a:srgbClr val="006B98"/>
            </a:gs>
            <a:gs pos="100000">
              <a:srgbClr val="14A1EF"/>
            </a:gs>
          </a:gsLst>
          <a:lin ang="0" scaled="0"/>
        </a:gradFill>
      </dgm:spPr>
      <dgm:t>
        <a:bodyPr/>
        <a:lstStyle/>
        <a:p>
          <a:r>
            <a:rPr lang="fr-FR" sz="1000" dirty="0">
              <a:solidFill>
                <a:schemeClr val="bg1"/>
              </a:solidFill>
              <a:latin typeface="+mj-lt"/>
              <a:cs typeface="Calibri" panose="020F0502020204030204" pitchFamily="34" charset="0"/>
            </a:rPr>
            <a:t>Traitement Chorus</a:t>
          </a:r>
        </a:p>
      </dgm:t>
    </dgm:pt>
    <dgm:pt modelId="{A7B07ED8-C389-4DED-AADA-CAAD0458A2EE}" type="parTrans" cxnId="{5226BE23-1944-4D99-A044-509F00B72931}">
      <dgm:prSet/>
      <dgm:spPr/>
      <dgm:t>
        <a:bodyPr/>
        <a:lstStyle/>
        <a:p>
          <a:endParaRPr lang="fr-FR">
            <a:solidFill>
              <a:schemeClr val="bg1"/>
            </a:solidFill>
          </a:endParaRPr>
        </a:p>
      </dgm:t>
    </dgm:pt>
    <dgm:pt modelId="{C0A184E0-570F-4BAF-89AB-40DBA0CC291F}" type="sibTrans" cxnId="{5226BE23-1944-4D99-A044-509F00B72931}">
      <dgm:prSet/>
      <dgm:spPr/>
      <dgm:t>
        <a:bodyPr/>
        <a:lstStyle/>
        <a:p>
          <a:endParaRPr lang="fr-FR">
            <a:solidFill>
              <a:schemeClr val="bg1"/>
            </a:solidFill>
          </a:endParaRPr>
        </a:p>
      </dgm:t>
    </dgm:pt>
    <dgm:pt modelId="{FB956BA0-80B9-40AD-B4E2-69925D822AC5}">
      <dgm:prSet phldrT="[Texte]" custT="1"/>
      <dgm:spPr>
        <a:gradFill rotWithShape="0">
          <a:gsLst>
            <a:gs pos="0">
              <a:srgbClr val="14A1EF"/>
            </a:gs>
            <a:gs pos="50000">
              <a:srgbClr val="002060"/>
            </a:gs>
            <a:gs pos="100000">
              <a:srgbClr val="14A1EF"/>
            </a:gs>
          </a:gsLst>
          <a:lin ang="0" scaled="0"/>
        </a:gradFill>
      </dgm:spPr>
      <dgm:t>
        <a:bodyPr/>
        <a:lstStyle/>
        <a:p>
          <a:r>
            <a:rPr lang="fr-FR" sz="1000" dirty="0">
              <a:solidFill>
                <a:schemeClr val="bg1"/>
              </a:solidFill>
              <a:latin typeface="+mj-lt"/>
              <a:cs typeface="Calibri" panose="020F0502020204030204" pitchFamily="34" charset="0"/>
            </a:rPr>
            <a:t>A évaluer</a:t>
          </a:r>
        </a:p>
      </dgm:t>
    </dgm:pt>
    <dgm:pt modelId="{4081BDA2-F50B-423F-B276-8BB2EB7CF46F}" type="parTrans" cxnId="{965CA7FE-3247-4752-B636-6ABEE8A250A0}">
      <dgm:prSet/>
      <dgm:spPr/>
      <dgm:t>
        <a:bodyPr/>
        <a:lstStyle/>
        <a:p>
          <a:endParaRPr lang="fr-FR">
            <a:solidFill>
              <a:schemeClr val="bg1"/>
            </a:solidFill>
          </a:endParaRPr>
        </a:p>
      </dgm:t>
    </dgm:pt>
    <dgm:pt modelId="{C1EA8146-161F-4499-BD78-7841F49C8023}" type="sibTrans" cxnId="{965CA7FE-3247-4752-B636-6ABEE8A250A0}">
      <dgm:prSet/>
      <dgm:spPr/>
      <dgm:t>
        <a:bodyPr/>
        <a:lstStyle/>
        <a:p>
          <a:endParaRPr lang="fr-FR">
            <a:solidFill>
              <a:schemeClr val="bg1"/>
            </a:solidFill>
          </a:endParaRPr>
        </a:p>
      </dgm:t>
    </dgm:pt>
    <dgm:pt modelId="{CA0C343C-92A5-4258-8CEE-C20AC2CD0B89}">
      <dgm:prSet phldrT="[Texte]" custT="1"/>
      <dgm:spPr>
        <a:solidFill>
          <a:srgbClr val="14A1EF"/>
        </a:solidFill>
      </dgm:spPr>
      <dgm:t>
        <a:bodyPr/>
        <a:lstStyle/>
        <a:p>
          <a:r>
            <a:rPr lang="fr-FR" sz="1000" dirty="0">
              <a:solidFill>
                <a:schemeClr val="bg1"/>
              </a:solidFill>
              <a:latin typeface="+mj-lt"/>
              <a:cs typeface="Calibri" panose="020F0502020204030204" pitchFamily="34" charset="0"/>
            </a:rPr>
            <a:t>Terminé</a:t>
          </a:r>
        </a:p>
      </dgm:t>
    </dgm:pt>
    <dgm:pt modelId="{12EDCC71-C50A-4478-860B-1D9FF7D7CE9F}" type="parTrans" cxnId="{26CA7832-6763-4BE4-B22C-9ABBBFAC14B0}">
      <dgm:prSet/>
      <dgm:spPr/>
      <dgm:t>
        <a:bodyPr/>
        <a:lstStyle/>
        <a:p>
          <a:endParaRPr lang="fr-FR">
            <a:solidFill>
              <a:schemeClr val="bg1"/>
            </a:solidFill>
          </a:endParaRPr>
        </a:p>
      </dgm:t>
    </dgm:pt>
    <dgm:pt modelId="{088DF699-D5AD-4007-8D6E-788B252F6CB5}" type="sibTrans" cxnId="{26CA7832-6763-4BE4-B22C-9ABBBFAC14B0}">
      <dgm:prSet/>
      <dgm:spPr/>
      <dgm:t>
        <a:bodyPr/>
        <a:lstStyle/>
        <a:p>
          <a:endParaRPr lang="fr-FR">
            <a:solidFill>
              <a:schemeClr val="bg1"/>
            </a:solidFill>
          </a:endParaRPr>
        </a:p>
      </dgm:t>
    </dgm:pt>
    <dgm:pt modelId="{770CC47C-03A1-49AD-AA7E-B540A954C0C3}" type="pres">
      <dgm:prSet presAssocID="{26800292-3CE0-4C5F-8E05-203F76DAC7AD}" presName="Name0" presStyleCnt="0">
        <dgm:presLayoutVars>
          <dgm:dir/>
          <dgm:resizeHandles val="exact"/>
        </dgm:presLayoutVars>
      </dgm:prSet>
      <dgm:spPr/>
    </dgm:pt>
    <dgm:pt modelId="{63B335CE-7284-489B-9826-8C19F241E9F3}" type="pres">
      <dgm:prSet presAssocID="{E5408701-14F7-497C-AB2B-0D4D899AEDA0}" presName="parTxOnly" presStyleLbl="node1" presStyleIdx="0" presStyleCnt="9">
        <dgm:presLayoutVars>
          <dgm:bulletEnabled val="1"/>
        </dgm:presLayoutVars>
      </dgm:prSet>
      <dgm:spPr/>
    </dgm:pt>
    <dgm:pt modelId="{395200AF-CE98-4118-82D1-0D3F645EED36}" type="pres">
      <dgm:prSet presAssocID="{BE24387C-E924-4F21-BBE2-532ACA9C2824}" presName="parSpace" presStyleCnt="0"/>
      <dgm:spPr/>
    </dgm:pt>
    <dgm:pt modelId="{9EA68066-9CFE-4E69-898B-540D2017F487}" type="pres">
      <dgm:prSet presAssocID="{48CD57D1-4A72-4349-B6BF-8AA38D919980}" presName="parTxOnly" presStyleLbl="node1" presStyleIdx="1" presStyleCnt="9">
        <dgm:presLayoutVars>
          <dgm:bulletEnabled val="1"/>
        </dgm:presLayoutVars>
      </dgm:prSet>
      <dgm:spPr/>
    </dgm:pt>
    <dgm:pt modelId="{B42D66D2-A920-4A9B-BA8E-DF092A1CA72F}" type="pres">
      <dgm:prSet presAssocID="{9F972235-B42A-4931-A9F0-697EBEA82A81}" presName="parSpace" presStyleCnt="0"/>
      <dgm:spPr/>
    </dgm:pt>
    <dgm:pt modelId="{8F52E029-6909-4D05-B5CB-320693FE0310}" type="pres">
      <dgm:prSet presAssocID="{7EC1EF93-89A9-44BD-8935-9BB132B1AE7C}" presName="parTxOnly" presStyleLbl="node1" presStyleIdx="2" presStyleCnt="9">
        <dgm:presLayoutVars>
          <dgm:bulletEnabled val="1"/>
        </dgm:presLayoutVars>
      </dgm:prSet>
      <dgm:spPr/>
    </dgm:pt>
    <dgm:pt modelId="{5A8B7638-BDAD-4869-834B-2ADCF63E3EA4}" type="pres">
      <dgm:prSet presAssocID="{BB70B3CF-B37B-46F0-8C10-DCE2CC8DE3FA}" presName="parSpace" presStyleCnt="0"/>
      <dgm:spPr/>
    </dgm:pt>
    <dgm:pt modelId="{0EBDFC61-4DCE-46DC-B259-CDD66B4F9945}" type="pres">
      <dgm:prSet presAssocID="{2D7361CE-C260-478B-A122-180AAC2DFEB1}" presName="parTxOnly" presStyleLbl="node1" presStyleIdx="3" presStyleCnt="9">
        <dgm:presLayoutVars>
          <dgm:bulletEnabled val="1"/>
        </dgm:presLayoutVars>
      </dgm:prSet>
      <dgm:spPr/>
    </dgm:pt>
    <dgm:pt modelId="{6363D35C-77B9-40A2-863B-F47E82DFB9BF}" type="pres">
      <dgm:prSet presAssocID="{8BD98351-70D7-4843-B5E1-02B0A73BC83D}" presName="parSpace" presStyleCnt="0"/>
      <dgm:spPr/>
    </dgm:pt>
    <dgm:pt modelId="{705F163E-D9CE-4014-98A0-4323F300A819}" type="pres">
      <dgm:prSet presAssocID="{D2FC4AB3-3FE8-4DF9-A512-691A241BAA40}" presName="parTxOnly" presStyleLbl="node1" presStyleIdx="4" presStyleCnt="9">
        <dgm:presLayoutVars>
          <dgm:bulletEnabled val="1"/>
        </dgm:presLayoutVars>
      </dgm:prSet>
      <dgm:spPr/>
    </dgm:pt>
    <dgm:pt modelId="{7E50E5C7-7B24-46CF-A7E3-3BEB467FEF74}" type="pres">
      <dgm:prSet presAssocID="{B467CDA7-24D0-4F49-924D-5B87CC6BD317}" presName="parSpace" presStyleCnt="0"/>
      <dgm:spPr/>
    </dgm:pt>
    <dgm:pt modelId="{CD19AB46-5CF7-4EA5-88FD-547147CD754D}" type="pres">
      <dgm:prSet presAssocID="{1D80FC80-B41B-43BE-8E41-A6D4CE603713}" presName="parTxOnly" presStyleLbl="node1" presStyleIdx="5" presStyleCnt="9">
        <dgm:presLayoutVars>
          <dgm:bulletEnabled val="1"/>
        </dgm:presLayoutVars>
      </dgm:prSet>
      <dgm:spPr/>
    </dgm:pt>
    <dgm:pt modelId="{5C718D5A-F44C-439C-A362-BC1B9589864D}" type="pres">
      <dgm:prSet presAssocID="{1D6CE023-5F32-4492-9390-96AED9F68007}" presName="parSpace" presStyleCnt="0"/>
      <dgm:spPr/>
    </dgm:pt>
    <dgm:pt modelId="{EAC8A9FE-C572-4B9B-84FC-3296741015FB}" type="pres">
      <dgm:prSet presAssocID="{DD512E00-EEFF-43D4-92FE-BBCBE229A142}" presName="parTxOnly" presStyleLbl="node1" presStyleIdx="6" presStyleCnt="9">
        <dgm:presLayoutVars>
          <dgm:bulletEnabled val="1"/>
        </dgm:presLayoutVars>
      </dgm:prSet>
      <dgm:spPr/>
    </dgm:pt>
    <dgm:pt modelId="{B1908517-AFF3-431D-BA98-AF7F9FE2A766}" type="pres">
      <dgm:prSet presAssocID="{C0A184E0-570F-4BAF-89AB-40DBA0CC291F}" presName="parSpace" presStyleCnt="0"/>
      <dgm:spPr/>
    </dgm:pt>
    <dgm:pt modelId="{13075249-086A-4A64-A433-A12A6EE5FD9C}" type="pres">
      <dgm:prSet presAssocID="{FB956BA0-80B9-40AD-B4E2-69925D822AC5}" presName="parTxOnly" presStyleLbl="node1" presStyleIdx="7" presStyleCnt="9">
        <dgm:presLayoutVars>
          <dgm:bulletEnabled val="1"/>
        </dgm:presLayoutVars>
      </dgm:prSet>
      <dgm:spPr/>
    </dgm:pt>
    <dgm:pt modelId="{CAE03EA3-8799-4C71-A684-4D55BEE88E82}" type="pres">
      <dgm:prSet presAssocID="{C1EA8146-161F-4499-BD78-7841F49C8023}" presName="parSpace" presStyleCnt="0"/>
      <dgm:spPr/>
    </dgm:pt>
    <dgm:pt modelId="{82D1A72D-3586-4469-916E-EC379B83A9C6}" type="pres">
      <dgm:prSet presAssocID="{CA0C343C-92A5-4258-8CEE-C20AC2CD0B89}" presName="parTxOnly" presStyleLbl="node1" presStyleIdx="8" presStyleCnt="9">
        <dgm:presLayoutVars>
          <dgm:bulletEnabled val="1"/>
        </dgm:presLayoutVars>
      </dgm:prSet>
      <dgm:spPr/>
    </dgm:pt>
  </dgm:ptLst>
  <dgm:cxnLst>
    <dgm:cxn modelId="{D565C606-EE7B-4EA8-8EBE-4BA4EDC39156}" type="presOf" srcId="{D2FC4AB3-3FE8-4DF9-A512-691A241BAA40}" destId="{705F163E-D9CE-4014-98A0-4323F300A819}" srcOrd="0" destOrd="0" presId="urn:microsoft.com/office/officeart/2005/8/layout/hChevron3"/>
    <dgm:cxn modelId="{6D7A0B23-4D7F-4D09-A56F-3B2AF0664F47}" type="presOf" srcId="{CA0C343C-92A5-4258-8CEE-C20AC2CD0B89}" destId="{82D1A72D-3586-4469-916E-EC379B83A9C6}" srcOrd="0" destOrd="0" presId="urn:microsoft.com/office/officeart/2005/8/layout/hChevron3"/>
    <dgm:cxn modelId="{5226BE23-1944-4D99-A044-509F00B72931}" srcId="{26800292-3CE0-4C5F-8E05-203F76DAC7AD}" destId="{DD512E00-EEFF-43D4-92FE-BBCBE229A142}" srcOrd="6" destOrd="0" parTransId="{A7B07ED8-C389-4DED-AADA-CAAD0458A2EE}" sibTransId="{C0A184E0-570F-4BAF-89AB-40DBA0CC291F}"/>
    <dgm:cxn modelId="{26CA7832-6763-4BE4-B22C-9ABBBFAC14B0}" srcId="{26800292-3CE0-4C5F-8E05-203F76DAC7AD}" destId="{CA0C343C-92A5-4258-8CEE-C20AC2CD0B89}" srcOrd="8" destOrd="0" parTransId="{12EDCC71-C50A-4478-860B-1D9FF7D7CE9F}" sibTransId="{088DF699-D5AD-4007-8D6E-788B252F6CB5}"/>
    <dgm:cxn modelId="{73C88E36-7288-4821-8C8D-9598850B337D}" type="presOf" srcId="{FB956BA0-80B9-40AD-B4E2-69925D822AC5}" destId="{13075249-086A-4A64-A433-A12A6EE5FD9C}" srcOrd="0" destOrd="0" presId="urn:microsoft.com/office/officeart/2005/8/layout/hChevron3"/>
    <dgm:cxn modelId="{BA79E65C-4FBB-4FC4-8B02-C20EDD8DF21A}" srcId="{26800292-3CE0-4C5F-8E05-203F76DAC7AD}" destId="{48CD57D1-4A72-4349-B6BF-8AA38D919980}" srcOrd="1" destOrd="0" parTransId="{612FF2F8-C22C-4D23-B479-691DE3EDA33C}" sibTransId="{9F972235-B42A-4931-A9F0-697EBEA82A81}"/>
    <dgm:cxn modelId="{BFD10A6D-B866-42C3-BEE8-44CEA920C8BE}" srcId="{26800292-3CE0-4C5F-8E05-203F76DAC7AD}" destId="{2D7361CE-C260-478B-A122-180AAC2DFEB1}" srcOrd="3" destOrd="0" parTransId="{82005936-D79F-4EE0-83CA-BA6110A202CA}" sibTransId="{8BD98351-70D7-4843-B5E1-02B0A73BC83D}"/>
    <dgm:cxn modelId="{DF7F5754-BB96-4805-B6A9-9C9A617C9206}" type="presOf" srcId="{2D7361CE-C260-478B-A122-180AAC2DFEB1}" destId="{0EBDFC61-4DCE-46DC-B259-CDD66B4F9945}" srcOrd="0" destOrd="0" presId="urn:microsoft.com/office/officeart/2005/8/layout/hChevron3"/>
    <dgm:cxn modelId="{493E1F56-28B9-4D31-A74F-7A74F60F79E0}" type="presOf" srcId="{48CD57D1-4A72-4349-B6BF-8AA38D919980}" destId="{9EA68066-9CFE-4E69-898B-540D2017F487}" srcOrd="0" destOrd="0" presId="urn:microsoft.com/office/officeart/2005/8/layout/hChevron3"/>
    <dgm:cxn modelId="{097CAE7C-4234-4244-B214-2BF4860408C6}" type="presOf" srcId="{E5408701-14F7-497C-AB2B-0D4D899AEDA0}" destId="{63B335CE-7284-489B-9826-8C19F241E9F3}" srcOrd="0" destOrd="0" presId="urn:microsoft.com/office/officeart/2005/8/layout/hChevron3"/>
    <dgm:cxn modelId="{D62E527D-7650-464A-AFC4-DF11454F85E8}" type="presOf" srcId="{7EC1EF93-89A9-44BD-8935-9BB132B1AE7C}" destId="{8F52E029-6909-4D05-B5CB-320693FE0310}" srcOrd="0" destOrd="0" presId="urn:microsoft.com/office/officeart/2005/8/layout/hChevron3"/>
    <dgm:cxn modelId="{6142B990-60E3-43CD-ACC5-113F1CB91D08}" type="presOf" srcId="{1D80FC80-B41B-43BE-8E41-A6D4CE603713}" destId="{CD19AB46-5CF7-4EA5-88FD-547147CD754D}" srcOrd="0" destOrd="0" presId="urn:microsoft.com/office/officeart/2005/8/layout/hChevron3"/>
    <dgm:cxn modelId="{939C08A4-0998-4931-9D06-1755CBB291AD}" type="presOf" srcId="{26800292-3CE0-4C5F-8E05-203F76DAC7AD}" destId="{770CC47C-03A1-49AD-AA7E-B540A954C0C3}" srcOrd="0" destOrd="0" presId="urn:microsoft.com/office/officeart/2005/8/layout/hChevron3"/>
    <dgm:cxn modelId="{B3F43ABE-98D9-4D81-91B2-7A6E719E5FC0}" type="presOf" srcId="{DD512E00-EEFF-43D4-92FE-BBCBE229A142}" destId="{EAC8A9FE-C572-4B9B-84FC-3296741015FB}" srcOrd="0" destOrd="0" presId="urn:microsoft.com/office/officeart/2005/8/layout/hChevron3"/>
    <dgm:cxn modelId="{9AC1A3C0-5E43-4F5A-87C4-9AA8D568EC84}" srcId="{26800292-3CE0-4C5F-8E05-203F76DAC7AD}" destId="{E5408701-14F7-497C-AB2B-0D4D899AEDA0}" srcOrd="0" destOrd="0" parTransId="{DB4FAF8C-F740-4203-A8E2-16D9C3E908E9}" sibTransId="{BE24387C-E924-4F21-BBE2-532ACA9C2824}"/>
    <dgm:cxn modelId="{D5610BC1-7E03-490C-992D-1EB9DEE4E328}" srcId="{26800292-3CE0-4C5F-8E05-203F76DAC7AD}" destId="{D2FC4AB3-3FE8-4DF9-A512-691A241BAA40}" srcOrd="4" destOrd="0" parTransId="{63267ACC-D7BD-485A-A701-0BB5C0DD0D5A}" sibTransId="{B467CDA7-24D0-4F49-924D-5B87CC6BD317}"/>
    <dgm:cxn modelId="{1F9429E3-B693-4C78-AAAB-C9808C8D71CE}" srcId="{26800292-3CE0-4C5F-8E05-203F76DAC7AD}" destId="{1D80FC80-B41B-43BE-8E41-A6D4CE603713}" srcOrd="5" destOrd="0" parTransId="{D38FE9C3-6CAE-4438-B1FB-7C713D34EA84}" sibTransId="{1D6CE023-5F32-4492-9390-96AED9F68007}"/>
    <dgm:cxn modelId="{A80D21ED-B956-4CAA-9840-32DCEC3139F8}" srcId="{26800292-3CE0-4C5F-8E05-203F76DAC7AD}" destId="{7EC1EF93-89A9-44BD-8935-9BB132B1AE7C}" srcOrd="2" destOrd="0" parTransId="{07EC6649-C6E3-4556-A14A-118A39ADA6B9}" sibTransId="{BB70B3CF-B37B-46F0-8C10-DCE2CC8DE3FA}"/>
    <dgm:cxn modelId="{965CA7FE-3247-4752-B636-6ABEE8A250A0}" srcId="{26800292-3CE0-4C5F-8E05-203F76DAC7AD}" destId="{FB956BA0-80B9-40AD-B4E2-69925D822AC5}" srcOrd="7" destOrd="0" parTransId="{4081BDA2-F50B-423F-B276-8BB2EB7CF46F}" sibTransId="{C1EA8146-161F-4499-BD78-7841F49C8023}"/>
    <dgm:cxn modelId="{7E5F56B8-37DD-4F19-8D1B-20206490EBA2}" type="presParOf" srcId="{770CC47C-03A1-49AD-AA7E-B540A954C0C3}" destId="{63B335CE-7284-489B-9826-8C19F241E9F3}" srcOrd="0" destOrd="0" presId="urn:microsoft.com/office/officeart/2005/8/layout/hChevron3"/>
    <dgm:cxn modelId="{33854E73-B94D-460D-8A43-8C933DCBCB15}" type="presParOf" srcId="{770CC47C-03A1-49AD-AA7E-B540A954C0C3}" destId="{395200AF-CE98-4118-82D1-0D3F645EED36}" srcOrd="1" destOrd="0" presId="urn:microsoft.com/office/officeart/2005/8/layout/hChevron3"/>
    <dgm:cxn modelId="{9FB218EC-D318-46E2-A816-E8DCB2093084}" type="presParOf" srcId="{770CC47C-03A1-49AD-AA7E-B540A954C0C3}" destId="{9EA68066-9CFE-4E69-898B-540D2017F487}" srcOrd="2" destOrd="0" presId="urn:microsoft.com/office/officeart/2005/8/layout/hChevron3"/>
    <dgm:cxn modelId="{55713976-5691-4A9E-BB04-1C4F6CF3AFEF}" type="presParOf" srcId="{770CC47C-03A1-49AD-AA7E-B540A954C0C3}" destId="{B42D66D2-A920-4A9B-BA8E-DF092A1CA72F}" srcOrd="3" destOrd="0" presId="urn:microsoft.com/office/officeart/2005/8/layout/hChevron3"/>
    <dgm:cxn modelId="{C7316FD9-11CD-43C8-BB85-648AA8F04DF3}" type="presParOf" srcId="{770CC47C-03A1-49AD-AA7E-B540A954C0C3}" destId="{8F52E029-6909-4D05-B5CB-320693FE0310}" srcOrd="4" destOrd="0" presId="urn:microsoft.com/office/officeart/2005/8/layout/hChevron3"/>
    <dgm:cxn modelId="{913B1ABC-6F3B-4CAF-8A02-4DF01483A062}" type="presParOf" srcId="{770CC47C-03A1-49AD-AA7E-B540A954C0C3}" destId="{5A8B7638-BDAD-4869-834B-2ADCF63E3EA4}" srcOrd="5" destOrd="0" presId="urn:microsoft.com/office/officeart/2005/8/layout/hChevron3"/>
    <dgm:cxn modelId="{7363E1EE-5ABB-43CF-9FC4-9DD885B27297}" type="presParOf" srcId="{770CC47C-03A1-49AD-AA7E-B540A954C0C3}" destId="{0EBDFC61-4DCE-46DC-B259-CDD66B4F9945}" srcOrd="6" destOrd="0" presId="urn:microsoft.com/office/officeart/2005/8/layout/hChevron3"/>
    <dgm:cxn modelId="{609B80EF-13AE-495D-8B9F-0A0ADD3C6B39}" type="presParOf" srcId="{770CC47C-03A1-49AD-AA7E-B540A954C0C3}" destId="{6363D35C-77B9-40A2-863B-F47E82DFB9BF}" srcOrd="7" destOrd="0" presId="urn:microsoft.com/office/officeart/2005/8/layout/hChevron3"/>
    <dgm:cxn modelId="{EFF65698-D466-41AF-889B-9BA74B774CDE}" type="presParOf" srcId="{770CC47C-03A1-49AD-AA7E-B540A954C0C3}" destId="{705F163E-D9CE-4014-98A0-4323F300A819}" srcOrd="8" destOrd="0" presId="urn:microsoft.com/office/officeart/2005/8/layout/hChevron3"/>
    <dgm:cxn modelId="{546B352C-BC1A-4F56-B9C3-5BAA69F5E162}" type="presParOf" srcId="{770CC47C-03A1-49AD-AA7E-B540A954C0C3}" destId="{7E50E5C7-7B24-46CF-A7E3-3BEB467FEF74}" srcOrd="9" destOrd="0" presId="urn:microsoft.com/office/officeart/2005/8/layout/hChevron3"/>
    <dgm:cxn modelId="{8ECE9CE5-2E20-4D98-A807-6BC093C1D50E}" type="presParOf" srcId="{770CC47C-03A1-49AD-AA7E-B540A954C0C3}" destId="{CD19AB46-5CF7-4EA5-88FD-547147CD754D}" srcOrd="10" destOrd="0" presId="urn:microsoft.com/office/officeart/2005/8/layout/hChevron3"/>
    <dgm:cxn modelId="{29BDDBB6-2058-4901-BFE4-5EADCF465F96}" type="presParOf" srcId="{770CC47C-03A1-49AD-AA7E-B540A954C0C3}" destId="{5C718D5A-F44C-439C-A362-BC1B9589864D}" srcOrd="11" destOrd="0" presId="urn:microsoft.com/office/officeart/2005/8/layout/hChevron3"/>
    <dgm:cxn modelId="{B7AD846B-B318-4907-81BC-518B1A23C456}" type="presParOf" srcId="{770CC47C-03A1-49AD-AA7E-B540A954C0C3}" destId="{EAC8A9FE-C572-4B9B-84FC-3296741015FB}" srcOrd="12" destOrd="0" presId="urn:microsoft.com/office/officeart/2005/8/layout/hChevron3"/>
    <dgm:cxn modelId="{0A92ADA3-A305-4746-B5EC-6DB2ECAB92EA}" type="presParOf" srcId="{770CC47C-03A1-49AD-AA7E-B540A954C0C3}" destId="{B1908517-AFF3-431D-BA98-AF7F9FE2A766}" srcOrd="13" destOrd="0" presId="urn:microsoft.com/office/officeart/2005/8/layout/hChevron3"/>
    <dgm:cxn modelId="{C84569FD-7732-47FA-A00D-F08D3CB2011A}" type="presParOf" srcId="{770CC47C-03A1-49AD-AA7E-B540A954C0C3}" destId="{13075249-086A-4A64-A433-A12A6EE5FD9C}" srcOrd="14" destOrd="0" presId="urn:microsoft.com/office/officeart/2005/8/layout/hChevron3"/>
    <dgm:cxn modelId="{403558A6-8914-4B2C-8466-D2D7E5990359}" type="presParOf" srcId="{770CC47C-03A1-49AD-AA7E-B540A954C0C3}" destId="{CAE03EA3-8799-4C71-A684-4D55BEE88E82}" srcOrd="15" destOrd="0" presId="urn:microsoft.com/office/officeart/2005/8/layout/hChevron3"/>
    <dgm:cxn modelId="{4A7E9D0F-7D06-4B00-8916-98EC5227A34D}" type="presParOf" srcId="{770CC47C-03A1-49AD-AA7E-B540A954C0C3}" destId="{82D1A72D-3586-4469-916E-EC379B83A9C6}" srcOrd="1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6AC5C-6883-4F2C-A43E-90D790ABB829}">
      <dsp:nvSpPr>
        <dsp:cNvPr id="0" name=""/>
        <dsp:cNvSpPr/>
      </dsp:nvSpPr>
      <dsp:spPr>
        <a:xfrm>
          <a:off x="102727" y="0"/>
          <a:ext cx="4023853" cy="364127"/>
        </a:xfrm>
        <a:prstGeom prst="chevron">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alibri" panose="020F0502020204030204" pitchFamily="34" charset="0"/>
              <a:cs typeface="Calibri" panose="020F0502020204030204" pitchFamily="34" charset="0"/>
            </a:rPr>
            <a:t>Saisie</a:t>
          </a:r>
        </a:p>
      </dsp:txBody>
      <dsp:txXfrm>
        <a:off x="284791" y="0"/>
        <a:ext cx="3659726" cy="364127"/>
      </dsp:txXfrm>
    </dsp:sp>
    <dsp:sp modelId="{BD0AE93A-4459-47C6-BCFE-8A18F3C73618}">
      <dsp:nvSpPr>
        <dsp:cNvPr id="0" name=""/>
        <dsp:cNvSpPr/>
      </dsp:nvSpPr>
      <dsp:spPr>
        <a:xfrm>
          <a:off x="4013346" y="0"/>
          <a:ext cx="3849281" cy="364127"/>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alibri" panose="020F0502020204030204" pitchFamily="34" charset="0"/>
              <a:cs typeface="Calibri" panose="020F0502020204030204" pitchFamily="34" charset="0"/>
            </a:rPr>
            <a:t>Instruction</a:t>
          </a:r>
        </a:p>
      </dsp:txBody>
      <dsp:txXfrm>
        <a:off x="4195410" y="0"/>
        <a:ext cx="3485154" cy="364127"/>
      </dsp:txXfrm>
    </dsp:sp>
    <dsp:sp modelId="{A3B5FA32-E5CF-4220-A647-A29172E307A1}">
      <dsp:nvSpPr>
        <dsp:cNvPr id="0" name=""/>
        <dsp:cNvSpPr/>
      </dsp:nvSpPr>
      <dsp:spPr>
        <a:xfrm>
          <a:off x="7795446" y="0"/>
          <a:ext cx="3215453" cy="335022"/>
        </a:xfrm>
        <a:prstGeom prst="chevron">
          <a:avLst/>
        </a:prstGeom>
        <a:solidFill>
          <a:srgbClr val="006B98"/>
        </a:solidFill>
        <a:ln w="9525" cap="flat" cmpd="sng" algn="ctr">
          <a:no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80000"/>
            </a:lnSpc>
            <a:spcBef>
              <a:spcPct val="0"/>
            </a:spcBef>
            <a:spcAft>
              <a:spcPts val="400"/>
            </a:spcAft>
            <a:buNone/>
          </a:pPr>
          <a:r>
            <a:rPr lang="fr-FR" sz="1400" kern="1200" dirty="0">
              <a:latin typeface="Calibri" panose="020F0502020204030204" pitchFamily="34" charset="0"/>
              <a:cs typeface="Calibri" panose="020F0502020204030204" pitchFamily="34" charset="0"/>
            </a:rPr>
            <a:t>Mise en paiement</a:t>
          </a:r>
        </a:p>
      </dsp:txBody>
      <dsp:txXfrm>
        <a:off x="7962957" y="0"/>
        <a:ext cx="2880431" cy="3350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6AC5C-6883-4F2C-A43E-90D790ABB829}">
      <dsp:nvSpPr>
        <dsp:cNvPr id="0" name=""/>
        <dsp:cNvSpPr/>
      </dsp:nvSpPr>
      <dsp:spPr>
        <a:xfrm>
          <a:off x="2238" y="0"/>
          <a:ext cx="3373037" cy="354091"/>
        </a:xfrm>
        <a:prstGeom prst="chevron">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alibri" panose="020F0502020204030204" pitchFamily="34" charset="0"/>
              <a:cs typeface="Calibri" panose="020F0502020204030204" pitchFamily="34" charset="0"/>
            </a:rPr>
            <a:t>Saisie</a:t>
          </a:r>
        </a:p>
      </dsp:txBody>
      <dsp:txXfrm>
        <a:off x="179284" y="0"/>
        <a:ext cx="3018946" cy="354091"/>
      </dsp:txXfrm>
    </dsp:sp>
    <dsp:sp modelId="{BD0AE93A-4459-47C6-BCFE-8A18F3C73618}">
      <dsp:nvSpPr>
        <dsp:cNvPr id="0" name=""/>
        <dsp:cNvSpPr/>
      </dsp:nvSpPr>
      <dsp:spPr>
        <a:xfrm>
          <a:off x="2500889" y="0"/>
          <a:ext cx="7157539" cy="35409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fr-FR" sz="1400" kern="1200" dirty="0">
              <a:latin typeface="Calibri" panose="020F0502020204030204" pitchFamily="34" charset="0"/>
              <a:cs typeface="Calibri" panose="020F0502020204030204" pitchFamily="34" charset="0"/>
            </a:rPr>
            <a:t>Instruction</a:t>
          </a:r>
        </a:p>
      </dsp:txBody>
      <dsp:txXfrm>
        <a:off x="2677935" y="0"/>
        <a:ext cx="6803448" cy="354091"/>
      </dsp:txXfrm>
    </dsp:sp>
    <dsp:sp modelId="{A3B5FA32-E5CF-4220-A647-A29172E307A1}">
      <dsp:nvSpPr>
        <dsp:cNvPr id="0" name=""/>
        <dsp:cNvSpPr/>
      </dsp:nvSpPr>
      <dsp:spPr>
        <a:xfrm>
          <a:off x="9539617" y="16249"/>
          <a:ext cx="1661782" cy="308434"/>
        </a:xfrm>
        <a:prstGeom prst="chevron">
          <a:avLst/>
        </a:prstGeom>
        <a:solidFill>
          <a:srgbClr val="006B98"/>
        </a:solidFill>
        <a:ln w="9525" cap="flat" cmpd="sng" algn="ctr">
          <a:solidFill>
            <a:srgbClr val="006B98"/>
          </a:solidFill>
          <a:prstDash val="solid"/>
        </a:ln>
        <a:effectLst>
          <a:outerShdw blurRad="40000" dist="23000" dir="5400000" rotWithShape="0">
            <a:srgbClr val="000000">
              <a:alpha val="35000"/>
            </a:srgbClr>
          </a:outerShdw>
        </a:effectLst>
      </dsp:spPr>
      <dsp:style>
        <a:lnRef idx="1">
          <a:schemeClr val="accent4"/>
        </a:lnRef>
        <a:fillRef idx="3">
          <a:schemeClr val="accent4"/>
        </a:fillRef>
        <a:effectRef idx="2">
          <a:schemeClr val="accent4"/>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80000"/>
            </a:lnSpc>
            <a:spcBef>
              <a:spcPct val="0"/>
            </a:spcBef>
            <a:spcAft>
              <a:spcPts val="400"/>
            </a:spcAft>
            <a:buNone/>
          </a:pPr>
          <a:r>
            <a:rPr lang="fr-FR" sz="1400" kern="1200" dirty="0">
              <a:latin typeface="Calibri" panose="020F0502020204030204" pitchFamily="34" charset="0"/>
              <a:cs typeface="Calibri" panose="020F0502020204030204" pitchFamily="34" charset="0"/>
            </a:rPr>
            <a:t>Mise en paiement</a:t>
          </a:r>
        </a:p>
      </dsp:txBody>
      <dsp:txXfrm>
        <a:off x="9693834" y="16249"/>
        <a:ext cx="1353348" cy="3084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B335CE-7284-489B-9826-8C19F241E9F3}">
      <dsp:nvSpPr>
        <dsp:cNvPr id="0" name=""/>
        <dsp:cNvSpPr/>
      </dsp:nvSpPr>
      <dsp:spPr>
        <a:xfrm>
          <a:off x="5468" y="0"/>
          <a:ext cx="1591514" cy="527901"/>
        </a:xfrm>
        <a:prstGeom prst="homePlat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En cours de saisie</a:t>
          </a:r>
        </a:p>
      </dsp:txBody>
      <dsp:txXfrm>
        <a:off x="5468" y="0"/>
        <a:ext cx="1459539" cy="527901"/>
      </dsp:txXfrm>
    </dsp:sp>
    <dsp:sp modelId="{9EA68066-9CFE-4E69-898B-540D2017F487}">
      <dsp:nvSpPr>
        <dsp:cNvPr id="0" name=""/>
        <dsp:cNvSpPr/>
      </dsp:nvSpPr>
      <dsp:spPr>
        <a:xfrm>
          <a:off x="1278679" y="0"/>
          <a:ext cx="1591514" cy="527901"/>
        </a:xfrm>
        <a:prstGeom prst="chevron">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Transmis au service instructeur</a:t>
          </a:r>
        </a:p>
      </dsp:txBody>
      <dsp:txXfrm>
        <a:off x="1542630" y="0"/>
        <a:ext cx="1063613" cy="527901"/>
      </dsp:txXfrm>
    </dsp:sp>
    <dsp:sp modelId="{8F52E029-6909-4D05-B5CB-320693FE0310}">
      <dsp:nvSpPr>
        <dsp:cNvPr id="0" name=""/>
        <dsp:cNvSpPr/>
      </dsp:nvSpPr>
      <dsp:spPr>
        <a:xfrm>
          <a:off x="2551890" y="0"/>
          <a:ext cx="1591514" cy="52790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En cours d’instruction</a:t>
          </a:r>
        </a:p>
      </dsp:txBody>
      <dsp:txXfrm>
        <a:off x="2815841" y="0"/>
        <a:ext cx="1063613" cy="527901"/>
      </dsp:txXfrm>
    </dsp:sp>
    <dsp:sp modelId="{0EBDFC61-4DCE-46DC-B259-CDD66B4F9945}">
      <dsp:nvSpPr>
        <dsp:cNvPr id="0" name=""/>
        <dsp:cNvSpPr/>
      </dsp:nvSpPr>
      <dsp:spPr>
        <a:xfrm>
          <a:off x="3825101" y="0"/>
          <a:ext cx="1591514" cy="52790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En attente superviseur</a:t>
          </a:r>
        </a:p>
      </dsp:txBody>
      <dsp:txXfrm>
        <a:off x="4089052" y="0"/>
        <a:ext cx="1063613" cy="527901"/>
      </dsp:txXfrm>
    </dsp:sp>
    <dsp:sp modelId="{705F163E-D9CE-4014-98A0-4323F300A819}">
      <dsp:nvSpPr>
        <dsp:cNvPr id="0" name=""/>
        <dsp:cNvSpPr/>
      </dsp:nvSpPr>
      <dsp:spPr>
        <a:xfrm>
          <a:off x="5098312" y="0"/>
          <a:ext cx="1591514" cy="52790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En attente décision</a:t>
          </a:r>
        </a:p>
      </dsp:txBody>
      <dsp:txXfrm>
        <a:off x="5362263" y="0"/>
        <a:ext cx="1063613" cy="527901"/>
      </dsp:txXfrm>
    </dsp:sp>
    <dsp:sp modelId="{CD19AB46-5CF7-4EA5-88FD-547147CD754D}">
      <dsp:nvSpPr>
        <dsp:cNvPr id="0" name=""/>
        <dsp:cNvSpPr/>
      </dsp:nvSpPr>
      <dsp:spPr>
        <a:xfrm>
          <a:off x="6371524" y="0"/>
          <a:ext cx="1591514" cy="52790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Edition document</a:t>
          </a:r>
        </a:p>
      </dsp:txBody>
      <dsp:txXfrm>
        <a:off x="6635475" y="0"/>
        <a:ext cx="1063613" cy="527901"/>
      </dsp:txXfrm>
    </dsp:sp>
    <dsp:sp modelId="{EAC8A9FE-C572-4B9B-84FC-3296741015FB}">
      <dsp:nvSpPr>
        <dsp:cNvPr id="0" name=""/>
        <dsp:cNvSpPr/>
      </dsp:nvSpPr>
      <dsp:spPr>
        <a:xfrm>
          <a:off x="7644735" y="0"/>
          <a:ext cx="1591514" cy="527901"/>
        </a:xfrm>
        <a:prstGeom prst="chevron">
          <a:avLst/>
        </a:prstGeom>
        <a:gradFill rotWithShape="0">
          <a:gsLst>
            <a:gs pos="0">
              <a:srgbClr val="14A1EF"/>
            </a:gs>
            <a:gs pos="50000">
              <a:srgbClr val="006B98"/>
            </a:gs>
            <a:gs pos="100000">
              <a:srgbClr val="14A1EF"/>
            </a:gs>
          </a:gsLst>
          <a:lin ang="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Traitement Chorus</a:t>
          </a:r>
        </a:p>
      </dsp:txBody>
      <dsp:txXfrm>
        <a:off x="7908686" y="0"/>
        <a:ext cx="1063613" cy="527901"/>
      </dsp:txXfrm>
    </dsp:sp>
    <dsp:sp modelId="{13075249-086A-4A64-A433-A12A6EE5FD9C}">
      <dsp:nvSpPr>
        <dsp:cNvPr id="0" name=""/>
        <dsp:cNvSpPr/>
      </dsp:nvSpPr>
      <dsp:spPr>
        <a:xfrm>
          <a:off x="8917946" y="0"/>
          <a:ext cx="1591514" cy="527901"/>
        </a:xfrm>
        <a:prstGeom prst="chevron">
          <a:avLst/>
        </a:prstGeom>
        <a:gradFill rotWithShape="0">
          <a:gsLst>
            <a:gs pos="0">
              <a:srgbClr val="14A1EF"/>
            </a:gs>
            <a:gs pos="50000">
              <a:srgbClr val="002060"/>
            </a:gs>
            <a:gs pos="100000">
              <a:srgbClr val="14A1EF"/>
            </a:gs>
          </a:gsLst>
          <a:lin ang="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A évaluer</a:t>
          </a:r>
        </a:p>
      </dsp:txBody>
      <dsp:txXfrm>
        <a:off x="9181897" y="0"/>
        <a:ext cx="1063613" cy="527901"/>
      </dsp:txXfrm>
    </dsp:sp>
    <dsp:sp modelId="{82D1A72D-3586-4469-916E-EC379B83A9C6}">
      <dsp:nvSpPr>
        <dsp:cNvPr id="0" name=""/>
        <dsp:cNvSpPr/>
      </dsp:nvSpPr>
      <dsp:spPr>
        <a:xfrm>
          <a:off x="10191157" y="0"/>
          <a:ext cx="1591514" cy="527901"/>
        </a:xfrm>
        <a:prstGeom prst="chevron">
          <a:avLst/>
        </a:prstGeom>
        <a:solidFill>
          <a:srgbClr val="14A1E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fr-FR" sz="1000" kern="1200" dirty="0">
              <a:solidFill>
                <a:schemeClr val="bg1"/>
              </a:solidFill>
              <a:latin typeface="+mj-lt"/>
              <a:cs typeface="Calibri" panose="020F0502020204030204" pitchFamily="34" charset="0"/>
            </a:rPr>
            <a:t>Terminé</a:t>
          </a:r>
        </a:p>
      </dsp:txBody>
      <dsp:txXfrm>
        <a:off x="10455108" y="0"/>
        <a:ext cx="1063613" cy="5279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bwMode="auto">
          <a:xfrm>
            <a:off x="0" y="2"/>
            <a:ext cx="3078639" cy="511175"/>
          </a:xfrm>
          <a:prstGeom prst="rect">
            <a:avLst/>
          </a:prstGeom>
          <a:noFill/>
          <a:ln w="9525">
            <a:noFill/>
            <a:miter lim="800000"/>
            <a:headEnd/>
            <a:tailEnd/>
          </a:ln>
        </p:spPr>
        <p:txBody>
          <a:bodyPr vert="horz" wrap="square" lIns="94763" tIns="47381" rIns="94763" bIns="47381" numCol="1" anchor="t" anchorCtr="0" compatLnSpc="1">
            <a:prstTxWarp prst="textNoShape">
              <a:avLst/>
            </a:prstTxWarp>
          </a:bodyPr>
          <a:lstStyle>
            <a:lvl1pPr defTabSz="947858">
              <a:defRPr sz="1300">
                <a:cs typeface="+mn-cs"/>
              </a:defRPr>
            </a:lvl1pPr>
          </a:lstStyle>
          <a:p>
            <a:pPr>
              <a:defRPr/>
            </a:pPr>
            <a:endParaRPr lang="en-US"/>
          </a:p>
        </p:txBody>
      </p:sp>
      <p:sp>
        <p:nvSpPr>
          <p:cNvPr id="3" name="Espace réservé de la date 2"/>
          <p:cNvSpPr>
            <a:spLocks noGrp="1"/>
          </p:cNvSpPr>
          <p:nvPr>
            <p:ph type="dt" sz="quarter" idx="1"/>
          </p:nvPr>
        </p:nvSpPr>
        <p:spPr bwMode="auto">
          <a:xfrm>
            <a:off x="4022249" y="2"/>
            <a:ext cx="3080228" cy="511175"/>
          </a:xfrm>
          <a:prstGeom prst="rect">
            <a:avLst/>
          </a:prstGeom>
          <a:noFill/>
          <a:ln w="9525">
            <a:noFill/>
            <a:miter lim="800000"/>
            <a:headEnd/>
            <a:tailEnd/>
          </a:ln>
        </p:spPr>
        <p:txBody>
          <a:bodyPr vert="horz" wrap="square" lIns="94763" tIns="47381" rIns="94763" bIns="47381" numCol="1" anchor="t" anchorCtr="0" compatLnSpc="1">
            <a:prstTxWarp prst="textNoShape">
              <a:avLst/>
            </a:prstTxWarp>
          </a:bodyPr>
          <a:lstStyle>
            <a:lvl1pPr algn="r" defTabSz="947858">
              <a:defRPr sz="1300">
                <a:cs typeface="+mn-cs"/>
              </a:defRPr>
            </a:lvl1pPr>
          </a:lstStyle>
          <a:p>
            <a:pPr>
              <a:defRPr/>
            </a:pPr>
            <a:fld id="{EBD642D6-5BA6-480D-B8E6-C96A449B1044}" type="datetimeFigureOut">
              <a:rPr lang="fr-FR"/>
              <a:pPr>
                <a:defRPr/>
              </a:pPr>
              <a:t>20/08/2026</a:t>
            </a:fld>
            <a:endParaRPr lang="fr-FR"/>
          </a:p>
        </p:txBody>
      </p:sp>
      <p:sp>
        <p:nvSpPr>
          <p:cNvPr id="4" name="Espace réservé du pied de page 3"/>
          <p:cNvSpPr>
            <a:spLocks noGrp="1"/>
          </p:cNvSpPr>
          <p:nvPr>
            <p:ph type="ftr" sz="quarter" idx="2"/>
          </p:nvPr>
        </p:nvSpPr>
        <p:spPr bwMode="auto">
          <a:xfrm>
            <a:off x="0" y="9721852"/>
            <a:ext cx="3078639" cy="511175"/>
          </a:xfrm>
          <a:prstGeom prst="rect">
            <a:avLst/>
          </a:prstGeom>
          <a:noFill/>
          <a:ln w="9525">
            <a:noFill/>
            <a:miter lim="800000"/>
            <a:headEnd/>
            <a:tailEnd/>
          </a:ln>
        </p:spPr>
        <p:txBody>
          <a:bodyPr vert="horz" wrap="square" lIns="94763" tIns="47381" rIns="94763" bIns="47381" numCol="1" anchor="b" anchorCtr="0" compatLnSpc="1">
            <a:prstTxWarp prst="textNoShape">
              <a:avLst/>
            </a:prstTxWarp>
          </a:bodyPr>
          <a:lstStyle>
            <a:lvl1pPr defTabSz="947858">
              <a:defRPr sz="1300">
                <a:cs typeface="+mn-cs"/>
              </a:defRPr>
            </a:lvl1pPr>
          </a:lstStyle>
          <a:p>
            <a:pPr>
              <a:defRPr/>
            </a:pPr>
            <a:endParaRPr lang="en-US"/>
          </a:p>
        </p:txBody>
      </p:sp>
      <p:sp>
        <p:nvSpPr>
          <p:cNvPr id="5" name="Espace réservé du numéro de diapositive 4"/>
          <p:cNvSpPr>
            <a:spLocks noGrp="1"/>
          </p:cNvSpPr>
          <p:nvPr>
            <p:ph type="sldNum" sz="quarter" idx="3"/>
          </p:nvPr>
        </p:nvSpPr>
        <p:spPr bwMode="auto">
          <a:xfrm>
            <a:off x="4022249" y="9721852"/>
            <a:ext cx="3080228" cy="511175"/>
          </a:xfrm>
          <a:prstGeom prst="rect">
            <a:avLst/>
          </a:prstGeom>
          <a:noFill/>
          <a:ln w="9525">
            <a:noFill/>
            <a:miter lim="800000"/>
            <a:headEnd/>
            <a:tailEnd/>
          </a:ln>
        </p:spPr>
        <p:txBody>
          <a:bodyPr vert="horz" wrap="square" lIns="94763" tIns="47381" rIns="94763" bIns="47381" numCol="1" anchor="b" anchorCtr="0" compatLnSpc="1">
            <a:prstTxWarp prst="textNoShape">
              <a:avLst/>
            </a:prstTxWarp>
          </a:bodyPr>
          <a:lstStyle>
            <a:lvl1pPr algn="r" defTabSz="947858">
              <a:defRPr sz="1300">
                <a:cs typeface="+mn-cs"/>
              </a:defRPr>
            </a:lvl1pPr>
          </a:lstStyle>
          <a:p>
            <a:pPr>
              <a:defRPr/>
            </a:pPr>
            <a:fld id="{DDB05612-5189-4634-8683-0C80AFB2B5D7}" type="slidenum">
              <a:rPr lang="fr-FR"/>
              <a:pPr>
                <a:defRPr/>
              </a:pPr>
              <a:t>‹N°›</a:t>
            </a:fld>
            <a:endParaRPr lang="fr-FR"/>
          </a:p>
        </p:txBody>
      </p:sp>
    </p:spTree>
    <p:extLst>
      <p:ext uri="{BB962C8B-B14F-4D97-AF65-F5344CB8AC3E}">
        <p14:creationId xmlns:p14="http://schemas.microsoft.com/office/powerpoint/2010/main" val="52986212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bwMode="auto">
          <a:xfrm>
            <a:off x="0" y="2"/>
            <a:ext cx="3078639" cy="511175"/>
          </a:xfrm>
          <a:prstGeom prst="rect">
            <a:avLst/>
          </a:prstGeom>
          <a:noFill/>
          <a:ln w="9525">
            <a:noFill/>
            <a:miter lim="800000"/>
            <a:headEnd/>
            <a:tailEnd/>
          </a:ln>
        </p:spPr>
        <p:txBody>
          <a:bodyPr vert="horz" wrap="square" lIns="94763" tIns="47381" rIns="94763" bIns="47381" numCol="1" anchor="t" anchorCtr="0" compatLnSpc="1">
            <a:prstTxWarp prst="textNoShape">
              <a:avLst/>
            </a:prstTxWarp>
          </a:bodyPr>
          <a:lstStyle>
            <a:lvl1pPr defTabSz="947858">
              <a:defRPr sz="1300">
                <a:cs typeface="+mn-cs"/>
              </a:defRPr>
            </a:lvl1pPr>
          </a:lstStyle>
          <a:p>
            <a:pPr>
              <a:defRPr/>
            </a:pPr>
            <a:endParaRPr lang="en-US"/>
          </a:p>
        </p:txBody>
      </p:sp>
      <p:sp>
        <p:nvSpPr>
          <p:cNvPr id="3" name="Espace réservé de la date 2"/>
          <p:cNvSpPr>
            <a:spLocks noGrp="1"/>
          </p:cNvSpPr>
          <p:nvPr>
            <p:ph type="dt" idx="1"/>
          </p:nvPr>
        </p:nvSpPr>
        <p:spPr bwMode="auto">
          <a:xfrm>
            <a:off x="4022249" y="2"/>
            <a:ext cx="3080228" cy="511175"/>
          </a:xfrm>
          <a:prstGeom prst="rect">
            <a:avLst/>
          </a:prstGeom>
          <a:noFill/>
          <a:ln w="9525">
            <a:noFill/>
            <a:miter lim="800000"/>
            <a:headEnd/>
            <a:tailEnd/>
          </a:ln>
        </p:spPr>
        <p:txBody>
          <a:bodyPr vert="horz" wrap="square" lIns="94763" tIns="47381" rIns="94763" bIns="47381" numCol="1" anchor="t" anchorCtr="0" compatLnSpc="1">
            <a:prstTxWarp prst="textNoShape">
              <a:avLst/>
            </a:prstTxWarp>
          </a:bodyPr>
          <a:lstStyle>
            <a:lvl1pPr algn="r" defTabSz="947858">
              <a:defRPr sz="1300">
                <a:cs typeface="+mn-cs"/>
              </a:defRPr>
            </a:lvl1pPr>
          </a:lstStyle>
          <a:p>
            <a:pPr>
              <a:defRPr/>
            </a:pPr>
            <a:fld id="{11964796-D5D4-4509-88BD-837B88FF5F20}" type="datetimeFigureOut">
              <a:rPr lang="fr-FR"/>
              <a:pPr>
                <a:defRPr/>
              </a:pPr>
              <a:t>20/08/2026</a:t>
            </a:fld>
            <a:endParaRPr lang="fr-FR"/>
          </a:p>
        </p:txBody>
      </p:sp>
      <p:sp>
        <p:nvSpPr>
          <p:cNvPr id="4" name="Espace réservé de l'image des diapositives 3"/>
          <p:cNvSpPr>
            <a:spLocks noGrp="1" noRot="1" noChangeAspect="1"/>
          </p:cNvSpPr>
          <p:nvPr>
            <p:ph type="sldImg" idx="2"/>
          </p:nvPr>
        </p:nvSpPr>
        <p:spPr>
          <a:xfrm>
            <a:off x="142875" y="769938"/>
            <a:ext cx="6819900" cy="3835400"/>
          </a:xfrm>
          <a:prstGeom prst="rect">
            <a:avLst/>
          </a:prstGeom>
          <a:noFill/>
          <a:ln w="12700">
            <a:solidFill>
              <a:prstClr val="black"/>
            </a:solidFill>
          </a:ln>
        </p:spPr>
        <p:txBody>
          <a:bodyPr vert="horz" lIns="91451" tIns="45727" rIns="91451" bIns="45727" rtlCol="0" anchor="ctr"/>
          <a:lstStyle/>
          <a:p>
            <a:pPr lvl="0"/>
            <a:endParaRPr lang="fr-FR" noProof="0"/>
          </a:p>
        </p:txBody>
      </p:sp>
      <p:sp>
        <p:nvSpPr>
          <p:cNvPr id="5" name="Espace réservé des commentaires 4"/>
          <p:cNvSpPr>
            <a:spLocks noGrp="1"/>
          </p:cNvSpPr>
          <p:nvPr>
            <p:ph type="body" sz="quarter" idx="3"/>
          </p:nvPr>
        </p:nvSpPr>
        <p:spPr bwMode="auto">
          <a:xfrm>
            <a:off x="710089" y="4862513"/>
            <a:ext cx="5683886" cy="4603750"/>
          </a:xfrm>
          <a:prstGeom prst="rect">
            <a:avLst/>
          </a:prstGeom>
          <a:noFill/>
          <a:ln w="9525">
            <a:noFill/>
            <a:miter lim="800000"/>
            <a:headEnd/>
            <a:tailEnd/>
          </a:ln>
        </p:spPr>
        <p:txBody>
          <a:bodyPr vert="horz" wrap="square" lIns="94763" tIns="47381" rIns="94763" bIns="47381"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bwMode="auto">
          <a:xfrm>
            <a:off x="0" y="9721852"/>
            <a:ext cx="3078639" cy="511175"/>
          </a:xfrm>
          <a:prstGeom prst="rect">
            <a:avLst/>
          </a:prstGeom>
          <a:noFill/>
          <a:ln w="9525">
            <a:noFill/>
            <a:miter lim="800000"/>
            <a:headEnd/>
            <a:tailEnd/>
          </a:ln>
        </p:spPr>
        <p:txBody>
          <a:bodyPr vert="horz" wrap="square" lIns="94763" tIns="47381" rIns="94763" bIns="47381" numCol="1" anchor="b" anchorCtr="0" compatLnSpc="1">
            <a:prstTxWarp prst="textNoShape">
              <a:avLst/>
            </a:prstTxWarp>
          </a:bodyPr>
          <a:lstStyle>
            <a:lvl1pPr defTabSz="947858">
              <a:defRPr sz="1300">
                <a:cs typeface="+mn-cs"/>
              </a:defRPr>
            </a:lvl1pPr>
          </a:lstStyle>
          <a:p>
            <a:pPr>
              <a:defRPr/>
            </a:pPr>
            <a:endParaRPr lang="en-US"/>
          </a:p>
        </p:txBody>
      </p:sp>
      <p:sp>
        <p:nvSpPr>
          <p:cNvPr id="7" name="Espace réservé du numéro de diapositive 6"/>
          <p:cNvSpPr>
            <a:spLocks noGrp="1"/>
          </p:cNvSpPr>
          <p:nvPr>
            <p:ph type="sldNum" sz="quarter" idx="5"/>
          </p:nvPr>
        </p:nvSpPr>
        <p:spPr bwMode="auto">
          <a:xfrm>
            <a:off x="4022249" y="9721852"/>
            <a:ext cx="3080228" cy="511175"/>
          </a:xfrm>
          <a:prstGeom prst="rect">
            <a:avLst/>
          </a:prstGeom>
          <a:noFill/>
          <a:ln w="9525">
            <a:noFill/>
            <a:miter lim="800000"/>
            <a:headEnd/>
            <a:tailEnd/>
          </a:ln>
        </p:spPr>
        <p:txBody>
          <a:bodyPr vert="horz" wrap="square" lIns="94763" tIns="47381" rIns="94763" bIns="47381" numCol="1" anchor="b" anchorCtr="0" compatLnSpc="1">
            <a:prstTxWarp prst="textNoShape">
              <a:avLst/>
            </a:prstTxWarp>
          </a:bodyPr>
          <a:lstStyle>
            <a:lvl1pPr algn="r" defTabSz="947858">
              <a:defRPr sz="1300">
                <a:cs typeface="+mn-cs"/>
              </a:defRPr>
            </a:lvl1pPr>
          </a:lstStyle>
          <a:p>
            <a:pPr>
              <a:defRPr/>
            </a:pPr>
            <a:fld id="{2FA102B5-4032-4761-BB68-8DA1B05281F7}" type="slidenum">
              <a:rPr lang="fr-FR"/>
              <a:pPr>
                <a:defRPr/>
              </a:pPr>
              <a:t>‹N°›</a:t>
            </a:fld>
            <a:endParaRPr lang="fr-FR"/>
          </a:p>
        </p:txBody>
      </p:sp>
    </p:spTree>
    <p:extLst>
      <p:ext uri="{BB962C8B-B14F-4D97-AF65-F5344CB8AC3E}">
        <p14:creationId xmlns:p14="http://schemas.microsoft.com/office/powerpoint/2010/main" val="1925323973"/>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C9835820-E78F-44C0-B3C1-5D5774DD6297}" type="slidenum">
              <a:rPr lang="fr-FR" smtClean="0"/>
              <a:pPr>
                <a:defRPr/>
              </a:pPr>
              <a:t>2</a:t>
            </a:fld>
            <a:endParaRPr lang="fr-FR" dirty="0"/>
          </a:p>
        </p:txBody>
      </p:sp>
    </p:spTree>
    <p:extLst>
      <p:ext uri="{BB962C8B-B14F-4D97-AF65-F5344CB8AC3E}">
        <p14:creationId xmlns:p14="http://schemas.microsoft.com/office/powerpoint/2010/main" val="1860687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12</a:t>
            </a:fld>
            <a:endParaRPr lang="fr-FR" dirty="0"/>
          </a:p>
        </p:txBody>
      </p:sp>
    </p:spTree>
    <p:extLst>
      <p:ext uri="{BB962C8B-B14F-4D97-AF65-F5344CB8AC3E}">
        <p14:creationId xmlns:p14="http://schemas.microsoft.com/office/powerpoint/2010/main" val="1554859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13</a:t>
            </a:fld>
            <a:endParaRPr lang="fr-FR" dirty="0"/>
          </a:p>
        </p:txBody>
      </p:sp>
    </p:spTree>
    <p:extLst>
      <p:ext uri="{BB962C8B-B14F-4D97-AF65-F5344CB8AC3E}">
        <p14:creationId xmlns:p14="http://schemas.microsoft.com/office/powerpoint/2010/main" val="3543531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14</a:t>
            </a:fld>
            <a:endParaRPr lang="fr-FR" dirty="0"/>
          </a:p>
        </p:txBody>
      </p:sp>
    </p:spTree>
    <p:extLst>
      <p:ext uri="{BB962C8B-B14F-4D97-AF65-F5344CB8AC3E}">
        <p14:creationId xmlns:p14="http://schemas.microsoft.com/office/powerpoint/2010/main" val="4083873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17</a:t>
            </a:fld>
            <a:endParaRPr lang="fr-FR" dirty="0"/>
          </a:p>
        </p:txBody>
      </p:sp>
    </p:spTree>
    <p:extLst>
      <p:ext uri="{BB962C8B-B14F-4D97-AF65-F5344CB8AC3E}">
        <p14:creationId xmlns:p14="http://schemas.microsoft.com/office/powerpoint/2010/main" val="2356863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19</a:t>
            </a:fld>
            <a:endParaRPr lang="fr-FR" dirty="0"/>
          </a:p>
        </p:txBody>
      </p:sp>
    </p:spTree>
    <p:extLst>
      <p:ext uri="{BB962C8B-B14F-4D97-AF65-F5344CB8AC3E}">
        <p14:creationId xmlns:p14="http://schemas.microsoft.com/office/powerpoint/2010/main" val="2001335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27</a:t>
            </a:fld>
            <a:endParaRPr lang="fr-FR" dirty="0"/>
          </a:p>
        </p:txBody>
      </p:sp>
    </p:spTree>
    <p:extLst>
      <p:ext uri="{BB962C8B-B14F-4D97-AF65-F5344CB8AC3E}">
        <p14:creationId xmlns:p14="http://schemas.microsoft.com/office/powerpoint/2010/main" val="91983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lgn="just" eaLnBrk="1" hangingPunct="1">
              <a:spcAft>
                <a:spcPts val="0"/>
              </a:spcAft>
            </a:pPr>
            <a:r>
              <a:rPr lang="fr-FR" b="1" dirty="0">
                <a:solidFill>
                  <a:srgbClr val="000074"/>
                </a:solidFill>
              </a:rPr>
              <a:t>Les besoins/propositions de simplification</a:t>
            </a:r>
          </a:p>
          <a:p>
            <a:pPr marL="184325" indent="-184325" algn="just" eaLnBrk="1" hangingPunct="1">
              <a:spcAft>
                <a:spcPts val="0"/>
              </a:spcAft>
              <a:buFont typeface="Wingdings" panose="05000000000000000000" pitchFamily="2" charset="2"/>
              <a:buChar char="§"/>
            </a:pPr>
            <a:r>
              <a:rPr lang="fr-FR" sz="1000" dirty="0">
                <a:solidFill>
                  <a:srgbClr val="000074"/>
                </a:solidFill>
              </a:rPr>
              <a:t>Besoin de mutualisation, sous différentes formes : guichet unique, identifiant unique, formulaire unique, éviter les doubles-saisies… [Près de 35% des contributions]</a:t>
            </a:r>
          </a:p>
          <a:p>
            <a:pPr marL="184325" indent="-184325" algn="just" eaLnBrk="1" hangingPunct="1">
              <a:spcAft>
                <a:spcPts val="0"/>
              </a:spcAft>
              <a:buFont typeface="Wingdings" panose="05000000000000000000" pitchFamily="2" charset="2"/>
              <a:buChar char="§"/>
            </a:pPr>
            <a:r>
              <a:rPr lang="fr-FR" sz="1000" dirty="0">
                <a:solidFill>
                  <a:srgbClr val="000074"/>
                </a:solidFill>
              </a:rPr>
              <a:t>Plébiscite d’un guichet centralisateur de services simples [17% des contributions] : « simplifier vraiment et pas seulement dématérialiser » / regroupement des démarches administratives simplifiées…</a:t>
            </a:r>
          </a:p>
          <a:p>
            <a:pPr marL="184325" indent="-184325" algn="just" eaLnBrk="1" hangingPunct="1">
              <a:spcAft>
                <a:spcPts val="0"/>
              </a:spcAft>
              <a:buFont typeface="Wingdings" panose="05000000000000000000" pitchFamily="2" charset="2"/>
              <a:buChar char="§"/>
            </a:pPr>
            <a:r>
              <a:rPr lang="fr-FR" sz="1000" dirty="0">
                <a:solidFill>
                  <a:srgbClr val="000074"/>
                </a:solidFill>
              </a:rPr>
              <a:t>…mais aussi une plate-forme capable d’orienter et d’informer… (20% des contributions)</a:t>
            </a:r>
          </a:p>
          <a:p>
            <a:pPr marL="184325" indent="-184325" algn="just" eaLnBrk="1" hangingPunct="1">
              <a:spcAft>
                <a:spcPts val="0"/>
              </a:spcAft>
              <a:buFont typeface="Wingdings" panose="05000000000000000000" pitchFamily="2" charset="2"/>
              <a:buChar char="§"/>
            </a:pPr>
            <a:r>
              <a:rPr lang="fr-FR" sz="1000" dirty="0">
                <a:solidFill>
                  <a:srgbClr val="000074"/>
                </a:solidFill>
              </a:rPr>
              <a:t>…tout en maintenant des services physiques de proximité : besoin d’accompagnement, d’expertise, de conseil, des interlocuteurs compétents sur tous les sujets…</a:t>
            </a:r>
          </a:p>
          <a:p>
            <a:pPr>
              <a:buFontTx/>
              <a:buNone/>
            </a:pPr>
            <a:endParaRPr lang="fr-FR" sz="1000" dirty="0"/>
          </a:p>
          <a:p>
            <a:pPr eaLnBrk="1" hangingPunct="1">
              <a:spcAft>
                <a:spcPts val="0"/>
              </a:spcAft>
            </a:pPr>
            <a:r>
              <a:rPr lang="fr-FR" b="1" dirty="0">
                <a:solidFill>
                  <a:srgbClr val="000074"/>
                </a:solidFill>
              </a:rPr>
              <a:t>En particulier concernant les demandes de subvention </a:t>
            </a:r>
          </a:p>
          <a:p>
            <a:pPr marL="184325" indent="-184325" eaLnBrk="1" hangingPunct="1">
              <a:spcAft>
                <a:spcPts val="0"/>
              </a:spcAft>
              <a:buFont typeface="Wingdings" panose="05000000000000000000" pitchFamily="2" charset="2"/>
              <a:buChar char="§"/>
            </a:pPr>
            <a:r>
              <a:rPr lang="fr-FR" sz="1000" dirty="0">
                <a:solidFill>
                  <a:srgbClr val="000074"/>
                </a:solidFill>
              </a:rPr>
              <a:t>Besoin de réduire le délai de traitement d’une demande de subvention entre son dépôt et le versement</a:t>
            </a:r>
          </a:p>
          <a:p>
            <a:pPr marL="184325" indent="-184325" eaLnBrk="1" hangingPunct="1">
              <a:spcAft>
                <a:spcPts val="0"/>
              </a:spcAft>
              <a:buFont typeface="Wingdings" panose="05000000000000000000" pitchFamily="2" charset="2"/>
              <a:buChar char="§"/>
            </a:pPr>
            <a:r>
              <a:rPr lang="fr-FR" sz="1000" dirty="0">
                <a:solidFill>
                  <a:srgbClr val="000074"/>
                </a:solidFill>
              </a:rPr>
              <a:t>Besoin d’un dossier unique ou d’un format unique des subventions d’une plateforme à l’autre, ou d’un service instructeur à l’autre, avec des critères d’attribution clairs</a:t>
            </a:r>
          </a:p>
          <a:p>
            <a:pPr marL="184325" indent="-184325" eaLnBrk="1" hangingPunct="1">
              <a:spcAft>
                <a:spcPts val="0"/>
              </a:spcAft>
              <a:buFont typeface="Wingdings" panose="05000000000000000000" pitchFamily="2" charset="2"/>
              <a:buChar char="§"/>
            </a:pPr>
            <a:r>
              <a:rPr lang="fr-FR" sz="1000" dirty="0">
                <a:solidFill>
                  <a:srgbClr val="000074"/>
                </a:solidFill>
              </a:rPr>
              <a:t>Attente d’un guichet unique pour les subventions de l’Etat et des collectivités</a:t>
            </a:r>
          </a:p>
          <a:p>
            <a:pPr>
              <a:buFontTx/>
              <a:buNone/>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4</a:t>
            </a:fld>
            <a:endParaRPr lang="fr-FR" dirty="0"/>
          </a:p>
        </p:txBody>
      </p:sp>
    </p:spTree>
    <p:extLst>
      <p:ext uri="{BB962C8B-B14F-4D97-AF65-F5344CB8AC3E}">
        <p14:creationId xmlns:p14="http://schemas.microsoft.com/office/powerpoint/2010/main" val="3981580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fontScale="70000" lnSpcReduction="20000"/>
          </a:bodyPr>
          <a:lstStyle/>
          <a:p>
            <a:pPr algn="just" eaLnBrk="1" hangingPunct="1">
              <a:spcAft>
                <a:spcPts val="0"/>
              </a:spcAft>
            </a:pPr>
            <a:r>
              <a:rPr lang="fr-FR" sz="2100" b="1" dirty="0">
                <a:solidFill>
                  <a:srgbClr val="000074"/>
                </a:solidFill>
              </a:rPr>
              <a:t>Un des fondamentaux de SIVA : simplifier aussi pour l’administration</a:t>
            </a:r>
          </a:p>
          <a:p>
            <a:pPr algn="just" eaLnBrk="1" hangingPunct="1">
              <a:spcAft>
                <a:spcPts val="0"/>
              </a:spcAft>
            </a:pPr>
            <a:endParaRPr lang="fr-FR" sz="2100" b="1" dirty="0">
              <a:solidFill>
                <a:srgbClr val="000074"/>
              </a:solidFill>
            </a:endParaRPr>
          </a:p>
          <a:p>
            <a:pPr algn="just" eaLnBrk="1" hangingPunct="1">
              <a:spcAft>
                <a:spcPts val="0"/>
              </a:spcAft>
            </a:pPr>
            <a:r>
              <a:rPr lang="fr-FR" sz="2100" b="1" dirty="0">
                <a:solidFill>
                  <a:srgbClr val="000074"/>
                </a:solidFill>
              </a:rPr>
              <a:t>Faciliter les contrôles</a:t>
            </a:r>
          </a:p>
          <a:p>
            <a:pPr marL="296237" lvl="1" indent="-296237" algn="just" eaLnBrk="1" hangingPunct="1">
              <a:spcAft>
                <a:spcPts val="0"/>
              </a:spcAft>
              <a:buFont typeface="Arial" panose="020B0604020202020204" pitchFamily="34" charset="0"/>
              <a:buChar char="•"/>
            </a:pPr>
            <a:r>
              <a:rPr lang="fr-FR" sz="1700" dirty="0">
                <a:solidFill>
                  <a:srgbClr val="000074"/>
                </a:solidFill>
              </a:rPr>
              <a:t>Accès aux bases nationales RNA et </a:t>
            </a:r>
            <a:r>
              <a:rPr lang="fr-FR" sz="1700" dirty="0" err="1">
                <a:solidFill>
                  <a:srgbClr val="000074"/>
                </a:solidFill>
              </a:rPr>
              <a:t>Sirene</a:t>
            </a:r>
            <a:r>
              <a:rPr lang="fr-FR" sz="1700" dirty="0">
                <a:solidFill>
                  <a:srgbClr val="000074"/>
                </a:solidFill>
              </a:rPr>
              <a:t> (données et documents) </a:t>
            </a:r>
            <a:r>
              <a:rPr lang="fr-FR" sz="1700" dirty="0">
                <a:solidFill>
                  <a:srgbClr val="000074"/>
                </a:solidFill>
                <a:sym typeface="Wingdings" panose="05000000000000000000" pitchFamily="2" charset="2"/>
              </a:rPr>
              <a:t></a:t>
            </a:r>
            <a:r>
              <a:rPr lang="fr-FR" sz="1700" dirty="0">
                <a:solidFill>
                  <a:srgbClr val="000074"/>
                </a:solidFill>
              </a:rPr>
              <a:t> disposer des informations juridiques et documents qui font foi pour effectuer les contrôles et réaliser l’instruction des demandes</a:t>
            </a:r>
          </a:p>
          <a:p>
            <a:pPr marL="296237" lvl="1" indent="-296237" algn="just" eaLnBrk="1" hangingPunct="1">
              <a:spcAft>
                <a:spcPts val="0"/>
              </a:spcAft>
              <a:buFont typeface="Arial" panose="020B0604020202020204" pitchFamily="34" charset="0"/>
              <a:buChar char="•"/>
            </a:pPr>
            <a:r>
              <a:rPr lang="fr-FR" sz="1700" dirty="0">
                <a:solidFill>
                  <a:srgbClr val="000074"/>
                </a:solidFill>
              </a:rPr>
              <a:t>Accès aux subventions demandées/instruites/versées par les autres administrations pour éviter de risques de multi-financements d’une même demande</a:t>
            </a:r>
          </a:p>
          <a:p>
            <a:pPr algn="just" eaLnBrk="1" hangingPunct="1">
              <a:spcBef>
                <a:spcPts val="1244"/>
              </a:spcBef>
              <a:spcAft>
                <a:spcPts val="0"/>
              </a:spcAft>
            </a:pPr>
            <a:r>
              <a:rPr lang="fr-FR" sz="2100" b="1" dirty="0">
                <a:solidFill>
                  <a:srgbClr val="000074"/>
                </a:solidFill>
              </a:rPr>
              <a:t>Echanger des informations avec les associations</a:t>
            </a:r>
          </a:p>
          <a:p>
            <a:pPr marL="184325" indent="-184325" algn="just" eaLnBrk="1" hangingPunct="1">
              <a:spcAft>
                <a:spcPts val="0"/>
              </a:spcAft>
              <a:buFont typeface="Wingdings" panose="05000000000000000000" pitchFamily="2" charset="2"/>
              <a:buChar char="§"/>
            </a:pPr>
            <a:r>
              <a:rPr lang="fr-FR" sz="1700" dirty="0">
                <a:solidFill>
                  <a:srgbClr val="000074"/>
                </a:solidFill>
              </a:rPr>
              <a:t>Irritant le plus chronophage</a:t>
            </a:r>
          </a:p>
          <a:p>
            <a:pPr marL="184325" indent="-184325" algn="just" eaLnBrk="1" hangingPunct="1">
              <a:spcAft>
                <a:spcPts val="0"/>
              </a:spcAft>
              <a:buFont typeface="Wingdings" panose="05000000000000000000" pitchFamily="2" charset="2"/>
              <a:buChar char="§"/>
            </a:pPr>
            <a:r>
              <a:rPr lang="fr-FR" sz="1700" dirty="0">
                <a:solidFill>
                  <a:srgbClr val="000074"/>
                </a:solidFill>
              </a:rPr>
              <a:t>relances, renseignements, demande de mis à jour de la situation de l'association, etc. </a:t>
            </a:r>
          </a:p>
          <a:p>
            <a:pPr algn="just" eaLnBrk="1" hangingPunct="1">
              <a:spcBef>
                <a:spcPts val="1244"/>
              </a:spcBef>
              <a:spcAft>
                <a:spcPts val="0"/>
              </a:spcAft>
            </a:pPr>
            <a:r>
              <a:rPr lang="fr-FR" sz="2100" b="1" dirty="0">
                <a:solidFill>
                  <a:srgbClr val="000074"/>
                </a:solidFill>
              </a:rPr>
              <a:t>Disposer d’outils fiables de suivi et d’instruction des demandes</a:t>
            </a:r>
          </a:p>
          <a:p>
            <a:pPr marL="184325" indent="-184325" algn="just" eaLnBrk="1" hangingPunct="1">
              <a:spcAft>
                <a:spcPts val="0"/>
              </a:spcAft>
              <a:buFont typeface="Wingdings" panose="05000000000000000000" pitchFamily="2" charset="2"/>
              <a:buChar char="§"/>
            </a:pPr>
            <a:r>
              <a:rPr lang="fr-FR" sz="1700" dirty="0">
                <a:solidFill>
                  <a:srgbClr val="000074"/>
                </a:solidFill>
              </a:rPr>
              <a:t>qui soient également interconnectés, dont la majorité des contrôles est automatisée, qui évite la double saisie, qui permette un traitement des dossiers en masse, etc.</a:t>
            </a:r>
          </a:p>
          <a:p>
            <a:pPr algn="just" eaLnBrk="1" hangingPunct="1">
              <a:spcBef>
                <a:spcPts val="1244"/>
              </a:spcBef>
              <a:spcAft>
                <a:spcPts val="0"/>
              </a:spcAft>
            </a:pPr>
            <a:r>
              <a:rPr lang="fr-FR" sz="2100" b="1" dirty="0">
                <a:solidFill>
                  <a:srgbClr val="000074"/>
                </a:solidFill>
              </a:rPr>
              <a:t>Besoin de </a:t>
            </a:r>
            <a:r>
              <a:rPr lang="fr-FR" sz="2100" b="1" dirty="0" err="1">
                <a:solidFill>
                  <a:srgbClr val="000074"/>
                </a:solidFill>
              </a:rPr>
              <a:t>reporting</a:t>
            </a:r>
            <a:r>
              <a:rPr lang="fr-FR" sz="2100" b="1" dirty="0">
                <a:solidFill>
                  <a:srgbClr val="000074"/>
                </a:solidFill>
              </a:rPr>
              <a:t> et de tableaux de bord </a:t>
            </a:r>
          </a:p>
          <a:p>
            <a:pPr marL="184325" indent="-184325" algn="just" eaLnBrk="1" hangingPunct="1">
              <a:spcAft>
                <a:spcPts val="0"/>
              </a:spcAft>
              <a:buFont typeface="Wingdings" panose="05000000000000000000" pitchFamily="2" charset="2"/>
              <a:buChar char="§"/>
            </a:pPr>
            <a:r>
              <a:rPr lang="fr-FR" sz="1700" dirty="0">
                <a:solidFill>
                  <a:srgbClr val="000074"/>
                </a:solidFill>
              </a:rPr>
              <a:t>connaissance transverse des associations et des subventions versées par l'Etat et les collectivités</a:t>
            </a:r>
          </a:p>
          <a:p>
            <a:pPr defTabSz="947958">
              <a:defRPr/>
            </a:pPr>
            <a:endParaRPr lang="fr-FR" sz="1000" dirty="0">
              <a:solidFill>
                <a:srgbClr val="000074"/>
              </a:solidFill>
            </a:endParaRPr>
          </a:p>
          <a:p>
            <a:pPr defTabSz="947958">
              <a:defRPr/>
            </a:pPr>
            <a:endParaRPr lang="fr-FR" sz="1000" dirty="0">
              <a:solidFill>
                <a:srgbClr val="000074"/>
              </a:solidFill>
            </a:endParaRPr>
          </a:p>
          <a:p>
            <a:pPr defTabSz="947958">
              <a:defRPr/>
            </a:pPr>
            <a:r>
              <a:rPr lang="fr-FR" sz="1000" dirty="0">
                <a:solidFill>
                  <a:srgbClr val="000074"/>
                </a:solidFill>
              </a:rPr>
              <a:t>Exemple le plus complexe, la demande de subvention : elle exige le contrôle de l’identité de l’association, de la mise à jour de sa situation, de l’identité du représentant légal, du RIB de l’association, des documents de l’association (budget, comptes, etc.), de la conformité de la demande avec l’offre proposée dans le cadre de l’instruction, la production d’un ou plusieurs actes juridiques signés, la mise en paiement, le suivi de l’avancement du paiement, l’instruction des </a:t>
            </a:r>
            <a:r>
              <a:rPr lang="fr-FR" sz="1000" dirty="0" err="1">
                <a:solidFill>
                  <a:srgbClr val="000074"/>
                </a:solidFill>
              </a:rPr>
              <a:t>comptes-rendus</a:t>
            </a:r>
            <a:r>
              <a:rPr lang="fr-FR" sz="1000" dirty="0">
                <a:solidFill>
                  <a:srgbClr val="000074"/>
                </a:solidFill>
              </a:rPr>
              <a:t> financiers des subventions accordées, etc.</a:t>
            </a:r>
          </a:p>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5</a:t>
            </a:fld>
            <a:endParaRPr lang="fr-FR" dirty="0"/>
          </a:p>
        </p:txBody>
      </p:sp>
    </p:spTree>
    <p:extLst>
      <p:ext uri="{BB962C8B-B14F-4D97-AF65-F5344CB8AC3E}">
        <p14:creationId xmlns:p14="http://schemas.microsoft.com/office/powerpoint/2010/main" val="1487966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6</a:t>
            </a:fld>
            <a:endParaRPr lang="fr-FR" dirty="0"/>
          </a:p>
        </p:txBody>
      </p:sp>
    </p:spTree>
    <p:extLst>
      <p:ext uri="{BB962C8B-B14F-4D97-AF65-F5344CB8AC3E}">
        <p14:creationId xmlns:p14="http://schemas.microsoft.com/office/powerpoint/2010/main" val="2739558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7</a:t>
            </a:fld>
            <a:endParaRPr lang="fr-FR" dirty="0"/>
          </a:p>
        </p:txBody>
      </p:sp>
    </p:spTree>
    <p:extLst>
      <p:ext uri="{BB962C8B-B14F-4D97-AF65-F5344CB8AC3E}">
        <p14:creationId xmlns:p14="http://schemas.microsoft.com/office/powerpoint/2010/main" val="2884948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lgn="just" eaLnBrk="1" hangingPunct="1">
              <a:spcBef>
                <a:spcPts val="0"/>
              </a:spcBef>
              <a:spcAft>
                <a:spcPts val="1244"/>
              </a:spcAft>
            </a:pPr>
            <a:r>
              <a:rPr lang="fr-FR" sz="1500" b="1" dirty="0">
                <a:solidFill>
                  <a:srgbClr val="000074"/>
                </a:solidFill>
              </a:rPr>
              <a:t>Pourquoi une offre de service interministérielle ?</a:t>
            </a:r>
          </a:p>
          <a:p>
            <a:pPr marL="184325" indent="-184325" algn="just" eaLnBrk="1" hangingPunct="1">
              <a:spcBef>
                <a:spcPts val="0"/>
              </a:spcBef>
              <a:spcAft>
                <a:spcPts val="622"/>
              </a:spcAft>
              <a:buFont typeface="Wingdings" panose="05000000000000000000" pitchFamily="2" charset="2"/>
              <a:buChar char="§"/>
            </a:pPr>
            <a:r>
              <a:rPr lang="fr-FR" sz="1100" dirty="0">
                <a:solidFill>
                  <a:srgbClr val="000074"/>
                </a:solidFill>
              </a:rPr>
              <a:t>Contexte de la gestion des associations par de multiples services instructeurs, notamment pour les demandes de subvention et les agréments ministériels</a:t>
            </a:r>
          </a:p>
          <a:p>
            <a:pPr marL="184325" indent="-184325" algn="just" eaLnBrk="1" hangingPunct="1">
              <a:spcBef>
                <a:spcPts val="0"/>
              </a:spcBef>
              <a:spcAft>
                <a:spcPts val="622"/>
              </a:spcAft>
              <a:buFont typeface="Wingdings" panose="05000000000000000000" pitchFamily="2" charset="2"/>
              <a:buChar char="§"/>
            </a:pPr>
            <a:r>
              <a:rPr lang="fr-FR" sz="1100" dirty="0">
                <a:solidFill>
                  <a:srgbClr val="000074"/>
                </a:solidFill>
                <a:sym typeface="Wingdings" panose="05000000000000000000" pitchFamily="2" charset="2"/>
              </a:rPr>
              <a:t> besoin d’outils numériques complets, </a:t>
            </a:r>
            <a:r>
              <a:rPr lang="fr-FR" sz="1100" dirty="0">
                <a:solidFill>
                  <a:srgbClr val="000074"/>
                </a:solidFill>
              </a:rPr>
              <a:t>fiables et évolutifs, permettant de simplifier autant la vie des associations que des services instructeurs</a:t>
            </a:r>
          </a:p>
          <a:p>
            <a:pPr marL="184325" indent="-184325" algn="just" eaLnBrk="1" hangingPunct="1">
              <a:spcBef>
                <a:spcPts val="0"/>
              </a:spcBef>
              <a:spcAft>
                <a:spcPts val="622"/>
              </a:spcAft>
              <a:buFont typeface="Wingdings" panose="05000000000000000000" pitchFamily="2" charset="2"/>
              <a:buChar char="§"/>
            </a:pPr>
            <a:r>
              <a:rPr lang="fr-FR" sz="1100" dirty="0">
                <a:solidFill>
                  <a:srgbClr val="000074"/>
                </a:solidFill>
                <a:sym typeface="Wingdings" panose="05000000000000000000" pitchFamily="2" charset="2"/>
              </a:rPr>
              <a:t> besoin de communs numériques pour éviter de développer plusieurs fois des outils similaires</a:t>
            </a:r>
            <a:endParaRPr lang="fr-FR" sz="1100" dirty="0">
              <a:solidFill>
                <a:srgbClr val="000074"/>
              </a:solidFill>
            </a:endParaRPr>
          </a:p>
          <a:p>
            <a:pPr eaLnBrk="1" hangingPunct="1">
              <a:spcAft>
                <a:spcPts val="622"/>
              </a:spcAft>
            </a:pPr>
            <a:endParaRPr lang="fr-FR" sz="1100" dirty="0">
              <a:solidFill>
                <a:srgbClr val="000074"/>
              </a:solidFill>
              <a:sym typeface="Wingdings" panose="05000000000000000000" pitchFamily="2" charset="2"/>
            </a:endParaRPr>
          </a:p>
          <a:p>
            <a:pPr eaLnBrk="1" hangingPunct="1">
              <a:spcAft>
                <a:spcPts val="622"/>
              </a:spcAft>
            </a:pPr>
            <a:r>
              <a:rPr lang="fr-FR" sz="1100" dirty="0">
                <a:solidFill>
                  <a:srgbClr val="000074"/>
                </a:solidFill>
                <a:sym typeface="Wingdings" panose="05000000000000000000" pitchFamily="2" charset="2"/>
              </a:rPr>
              <a:t> </a:t>
            </a:r>
            <a:r>
              <a:rPr lang="fr-FR" sz="1100" dirty="0">
                <a:solidFill>
                  <a:srgbClr val="000074"/>
                </a:solidFill>
              </a:rPr>
              <a:t>L’offre de service « Le Compte Asso – Osiris » répond à ces enjeux :</a:t>
            </a:r>
          </a:p>
          <a:p>
            <a:pPr marL="184325" indent="-184325" eaLnBrk="1" hangingPunct="1">
              <a:spcBef>
                <a:spcPts val="0"/>
              </a:spcBef>
              <a:spcAft>
                <a:spcPts val="622"/>
              </a:spcAft>
              <a:buFont typeface="Wingdings" panose="05000000000000000000" pitchFamily="2" charset="2"/>
              <a:buChar char="§"/>
            </a:pPr>
            <a:r>
              <a:rPr lang="fr-FR" sz="1000" dirty="0">
                <a:solidFill>
                  <a:srgbClr val="000074"/>
                </a:solidFill>
              </a:rPr>
              <a:t>Capacité de déploiement à grande échelle : les briques logicielles du Compte Asso et d’Osiris sont paramétrables et facilement évolutives</a:t>
            </a:r>
          </a:p>
          <a:p>
            <a:pPr marL="184325" indent="-184325" eaLnBrk="1" hangingPunct="1">
              <a:spcBef>
                <a:spcPts val="0"/>
              </a:spcBef>
              <a:spcAft>
                <a:spcPts val="622"/>
              </a:spcAft>
              <a:buFont typeface="Wingdings" panose="05000000000000000000" pitchFamily="2" charset="2"/>
              <a:buChar char="§"/>
            </a:pPr>
            <a:r>
              <a:rPr lang="fr-FR" sz="1000" dirty="0">
                <a:solidFill>
                  <a:srgbClr val="000074"/>
                </a:solidFill>
              </a:rPr>
              <a:t>Structuration de la relation Etat – associations </a:t>
            </a:r>
          </a:p>
          <a:p>
            <a:pPr marL="184325" indent="-184325" eaLnBrk="1" hangingPunct="1">
              <a:spcBef>
                <a:spcPts val="0"/>
              </a:spcBef>
              <a:spcAft>
                <a:spcPts val="622"/>
              </a:spcAft>
              <a:buFont typeface="Wingdings" panose="05000000000000000000" pitchFamily="2" charset="2"/>
              <a:buChar char="§"/>
            </a:pPr>
            <a:r>
              <a:rPr lang="fr-FR" sz="1000" dirty="0">
                <a:solidFill>
                  <a:srgbClr val="000074"/>
                </a:solidFill>
              </a:rPr>
              <a:t>Réutilisation des données et briques développées : permet le développements rapide de nouveaux services numériques, à faible coût</a:t>
            </a:r>
          </a:p>
          <a:p>
            <a:pPr marL="184325" indent="-184325" eaLnBrk="1" hangingPunct="1">
              <a:spcBef>
                <a:spcPts val="0"/>
              </a:spcBef>
              <a:spcAft>
                <a:spcPts val="622"/>
              </a:spcAft>
              <a:buFont typeface="Wingdings" panose="05000000000000000000" pitchFamily="2" charset="2"/>
              <a:buChar char="§"/>
            </a:pPr>
            <a:r>
              <a:rPr lang="fr-FR" sz="1000" dirty="0">
                <a:solidFill>
                  <a:srgbClr val="000074"/>
                </a:solidFill>
              </a:rPr>
              <a:t>Création de synergies et mutualisations avec les différents services instructeurs de l’Etat : notamment aux sujets du déploiement et de la relation avec l’usager</a:t>
            </a:r>
          </a:p>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8</a:t>
            </a:fld>
            <a:endParaRPr lang="fr-FR" dirty="0"/>
          </a:p>
        </p:txBody>
      </p:sp>
    </p:spTree>
    <p:extLst>
      <p:ext uri="{BB962C8B-B14F-4D97-AF65-F5344CB8AC3E}">
        <p14:creationId xmlns:p14="http://schemas.microsoft.com/office/powerpoint/2010/main" val="3751043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2075" y="746125"/>
            <a:ext cx="6615113" cy="37211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9</a:t>
            </a:fld>
            <a:endParaRPr lang="fr-FR" dirty="0"/>
          </a:p>
        </p:txBody>
      </p:sp>
    </p:spTree>
    <p:extLst>
      <p:ext uri="{BB962C8B-B14F-4D97-AF65-F5344CB8AC3E}">
        <p14:creationId xmlns:p14="http://schemas.microsoft.com/office/powerpoint/2010/main" val="2612242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a:bodyPr>
          <a:lstStyle/>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10</a:t>
            </a:fld>
            <a:endParaRPr lang="fr-FR" dirty="0"/>
          </a:p>
        </p:txBody>
      </p:sp>
    </p:spTree>
    <p:extLst>
      <p:ext uri="{BB962C8B-B14F-4D97-AF65-F5344CB8AC3E}">
        <p14:creationId xmlns:p14="http://schemas.microsoft.com/office/powerpoint/2010/main" val="408613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42875" y="769938"/>
            <a:ext cx="6819900" cy="3835400"/>
          </a:xfrm>
        </p:spPr>
      </p:sp>
      <p:sp>
        <p:nvSpPr>
          <p:cNvPr id="3" name="Espace réservé des commentaires 2"/>
          <p:cNvSpPr>
            <a:spLocks noGrp="1"/>
          </p:cNvSpPr>
          <p:nvPr>
            <p:ph type="body" idx="1"/>
          </p:nvPr>
        </p:nvSpPr>
        <p:spPr/>
        <p:txBody>
          <a:bodyPr>
            <a:normAutofit fontScale="70000" lnSpcReduction="20000"/>
          </a:bodyPr>
          <a:lstStyle/>
          <a:p>
            <a:pPr algn="just" eaLnBrk="1" hangingPunct="1">
              <a:spcAft>
                <a:spcPts val="0"/>
              </a:spcAft>
            </a:pPr>
            <a:r>
              <a:rPr lang="fr-FR" sz="2100" b="1" dirty="0">
                <a:solidFill>
                  <a:srgbClr val="000074"/>
                </a:solidFill>
              </a:rPr>
              <a:t>Un des fondamentaux de SIVA : simplifier aussi pour l’administration</a:t>
            </a:r>
          </a:p>
          <a:p>
            <a:pPr algn="just" eaLnBrk="1" hangingPunct="1">
              <a:spcAft>
                <a:spcPts val="0"/>
              </a:spcAft>
            </a:pPr>
            <a:endParaRPr lang="fr-FR" sz="2100" b="1" dirty="0">
              <a:solidFill>
                <a:srgbClr val="000074"/>
              </a:solidFill>
            </a:endParaRPr>
          </a:p>
          <a:p>
            <a:pPr algn="just" eaLnBrk="1" hangingPunct="1">
              <a:spcAft>
                <a:spcPts val="0"/>
              </a:spcAft>
            </a:pPr>
            <a:r>
              <a:rPr lang="fr-FR" sz="2100" b="1" dirty="0">
                <a:solidFill>
                  <a:srgbClr val="000074"/>
                </a:solidFill>
              </a:rPr>
              <a:t>Faciliter les contrôles</a:t>
            </a:r>
          </a:p>
          <a:p>
            <a:pPr marL="296237" lvl="1" indent="-296237" algn="just" eaLnBrk="1" hangingPunct="1">
              <a:spcAft>
                <a:spcPts val="0"/>
              </a:spcAft>
              <a:buFont typeface="Arial" panose="020B0604020202020204" pitchFamily="34" charset="0"/>
              <a:buChar char="•"/>
            </a:pPr>
            <a:r>
              <a:rPr lang="fr-FR" sz="1700" dirty="0">
                <a:solidFill>
                  <a:srgbClr val="000074"/>
                </a:solidFill>
              </a:rPr>
              <a:t>Accès aux bases nationales RNA et </a:t>
            </a:r>
            <a:r>
              <a:rPr lang="fr-FR" sz="1700" dirty="0" err="1">
                <a:solidFill>
                  <a:srgbClr val="000074"/>
                </a:solidFill>
              </a:rPr>
              <a:t>Sirene</a:t>
            </a:r>
            <a:r>
              <a:rPr lang="fr-FR" sz="1700" dirty="0">
                <a:solidFill>
                  <a:srgbClr val="000074"/>
                </a:solidFill>
              </a:rPr>
              <a:t> (données et documents) </a:t>
            </a:r>
            <a:r>
              <a:rPr lang="fr-FR" sz="1700" dirty="0">
                <a:solidFill>
                  <a:srgbClr val="000074"/>
                </a:solidFill>
                <a:sym typeface="Wingdings" panose="05000000000000000000" pitchFamily="2" charset="2"/>
              </a:rPr>
              <a:t></a:t>
            </a:r>
            <a:r>
              <a:rPr lang="fr-FR" sz="1700" dirty="0">
                <a:solidFill>
                  <a:srgbClr val="000074"/>
                </a:solidFill>
              </a:rPr>
              <a:t> disposer des informations juridiques et documents qui font foi pour effectuer les contrôles et réaliser l’instruction des demandes</a:t>
            </a:r>
          </a:p>
          <a:p>
            <a:pPr marL="296237" lvl="1" indent="-296237" algn="just" eaLnBrk="1" hangingPunct="1">
              <a:spcAft>
                <a:spcPts val="0"/>
              </a:spcAft>
              <a:buFont typeface="Arial" panose="020B0604020202020204" pitchFamily="34" charset="0"/>
              <a:buChar char="•"/>
            </a:pPr>
            <a:r>
              <a:rPr lang="fr-FR" sz="1700" dirty="0">
                <a:solidFill>
                  <a:srgbClr val="000074"/>
                </a:solidFill>
              </a:rPr>
              <a:t>Accès aux subventions demandées/instruites/versées par les autres administrations pour éviter de risques de multi-financements d’une même demande</a:t>
            </a:r>
          </a:p>
          <a:p>
            <a:pPr algn="just" eaLnBrk="1" hangingPunct="1">
              <a:spcBef>
                <a:spcPts val="1244"/>
              </a:spcBef>
              <a:spcAft>
                <a:spcPts val="0"/>
              </a:spcAft>
            </a:pPr>
            <a:r>
              <a:rPr lang="fr-FR" sz="2100" b="1" dirty="0">
                <a:solidFill>
                  <a:srgbClr val="000074"/>
                </a:solidFill>
              </a:rPr>
              <a:t>Echanger des informations avec les associations</a:t>
            </a:r>
          </a:p>
          <a:p>
            <a:pPr marL="184325" indent="-184325" algn="just" eaLnBrk="1" hangingPunct="1">
              <a:spcAft>
                <a:spcPts val="0"/>
              </a:spcAft>
              <a:buFont typeface="Wingdings" panose="05000000000000000000" pitchFamily="2" charset="2"/>
              <a:buChar char="§"/>
            </a:pPr>
            <a:r>
              <a:rPr lang="fr-FR" sz="1700" dirty="0">
                <a:solidFill>
                  <a:srgbClr val="000074"/>
                </a:solidFill>
              </a:rPr>
              <a:t>Irritant le plus chronophage</a:t>
            </a:r>
          </a:p>
          <a:p>
            <a:pPr marL="184325" indent="-184325" algn="just" eaLnBrk="1" hangingPunct="1">
              <a:spcAft>
                <a:spcPts val="0"/>
              </a:spcAft>
              <a:buFont typeface="Wingdings" panose="05000000000000000000" pitchFamily="2" charset="2"/>
              <a:buChar char="§"/>
            </a:pPr>
            <a:r>
              <a:rPr lang="fr-FR" sz="1700" dirty="0">
                <a:solidFill>
                  <a:srgbClr val="000074"/>
                </a:solidFill>
              </a:rPr>
              <a:t>relances, renseignements, demande de mis à jour de la situation de l'association, etc. </a:t>
            </a:r>
          </a:p>
          <a:p>
            <a:pPr algn="just" eaLnBrk="1" hangingPunct="1">
              <a:spcBef>
                <a:spcPts val="1244"/>
              </a:spcBef>
              <a:spcAft>
                <a:spcPts val="0"/>
              </a:spcAft>
            </a:pPr>
            <a:r>
              <a:rPr lang="fr-FR" sz="2100" b="1" dirty="0">
                <a:solidFill>
                  <a:srgbClr val="000074"/>
                </a:solidFill>
              </a:rPr>
              <a:t>Disposer d’outils fiables de suivi et d’instruction des demandes</a:t>
            </a:r>
          </a:p>
          <a:p>
            <a:pPr marL="184325" indent="-184325" algn="just" eaLnBrk="1" hangingPunct="1">
              <a:spcAft>
                <a:spcPts val="0"/>
              </a:spcAft>
              <a:buFont typeface="Wingdings" panose="05000000000000000000" pitchFamily="2" charset="2"/>
              <a:buChar char="§"/>
            </a:pPr>
            <a:r>
              <a:rPr lang="fr-FR" sz="1700" dirty="0">
                <a:solidFill>
                  <a:srgbClr val="000074"/>
                </a:solidFill>
              </a:rPr>
              <a:t>qui soient également interconnectés, dont la majorité des contrôles est automatisée, qui évite la double saisie, qui permette un traitement des dossiers en masse, etc.</a:t>
            </a:r>
          </a:p>
          <a:p>
            <a:pPr algn="just" eaLnBrk="1" hangingPunct="1">
              <a:spcBef>
                <a:spcPts val="1244"/>
              </a:spcBef>
              <a:spcAft>
                <a:spcPts val="0"/>
              </a:spcAft>
            </a:pPr>
            <a:r>
              <a:rPr lang="fr-FR" sz="2100" b="1" dirty="0">
                <a:solidFill>
                  <a:srgbClr val="000074"/>
                </a:solidFill>
              </a:rPr>
              <a:t>Besoin de </a:t>
            </a:r>
            <a:r>
              <a:rPr lang="fr-FR" sz="2100" b="1" dirty="0" err="1">
                <a:solidFill>
                  <a:srgbClr val="000074"/>
                </a:solidFill>
              </a:rPr>
              <a:t>reporting</a:t>
            </a:r>
            <a:r>
              <a:rPr lang="fr-FR" sz="2100" b="1" dirty="0">
                <a:solidFill>
                  <a:srgbClr val="000074"/>
                </a:solidFill>
              </a:rPr>
              <a:t> et de tableaux de bord </a:t>
            </a:r>
          </a:p>
          <a:p>
            <a:pPr marL="184325" indent="-184325" algn="just" eaLnBrk="1" hangingPunct="1">
              <a:spcAft>
                <a:spcPts val="0"/>
              </a:spcAft>
              <a:buFont typeface="Wingdings" panose="05000000000000000000" pitchFamily="2" charset="2"/>
              <a:buChar char="§"/>
            </a:pPr>
            <a:r>
              <a:rPr lang="fr-FR" sz="1700" dirty="0">
                <a:solidFill>
                  <a:srgbClr val="000074"/>
                </a:solidFill>
              </a:rPr>
              <a:t>connaissance transverse des associations et des subventions versées par l'Etat et les collectivités</a:t>
            </a:r>
          </a:p>
          <a:p>
            <a:pPr defTabSz="947958">
              <a:defRPr/>
            </a:pPr>
            <a:endParaRPr lang="fr-FR" sz="1000" dirty="0">
              <a:solidFill>
                <a:srgbClr val="000074"/>
              </a:solidFill>
            </a:endParaRPr>
          </a:p>
          <a:p>
            <a:pPr defTabSz="947958">
              <a:defRPr/>
            </a:pPr>
            <a:endParaRPr lang="fr-FR" sz="1000" dirty="0">
              <a:solidFill>
                <a:srgbClr val="000074"/>
              </a:solidFill>
            </a:endParaRPr>
          </a:p>
          <a:p>
            <a:pPr defTabSz="947958">
              <a:defRPr/>
            </a:pPr>
            <a:r>
              <a:rPr lang="fr-FR" sz="1000" dirty="0">
                <a:solidFill>
                  <a:srgbClr val="000074"/>
                </a:solidFill>
              </a:rPr>
              <a:t>Exemple le plus complexe, la demande de subvention : elle exige le contrôle de l’identité de l’association, de la mise à jour de sa situation, de l’identité du représentant légal, du RIB de l’association, des documents de l’association (budget, comptes, etc.), de la conformité de la demande avec l’offre proposée dans le cadre de l’instruction, la production d’un ou plusieurs actes juridiques signés, la mise en paiement, le suivi de l’avancement du paiement, l’instruction des </a:t>
            </a:r>
            <a:r>
              <a:rPr lang="fr-FR" sz="1000" dirty="0" err="1">
                <a:solidFill>
                  <a:srgbClr val="000074"/>
                </a:solidFill>
              </a:rPr>
              <a:t>comptes-rendus</a:t>
            </a:r>
            <a:r>
              <a:rPr lang="fr-FR" sz="1000" dirty="0">
                <a:solidFill>
                  <a:srgbClr val="000074"/>
                </a:solidFill>
              </a:rPr>
              <a:t> financiers des subventions accordées, etc.</a:t>
            </a:r>
          </a:p>
          <a:p>
            <a:pPr>
              <a:buFontTx/>
              <a:buChar char="-"/>
            </a:pPr>
            <a:endParaRPr lang="fr-FR" sz="1000" dirty="0"/>
          </a:p>
        </p:txBody>
      </p:sp>
      <p:sp>
        <p:nvSpPr>
          <p:cNvPr id="4" name="Espace réservé de l'en-tête 3"/>
          <p:cNvSpPr>
            <a:spLocks noGrp="1"/>
          </p:cNvSpPr>
          <p:nvPr>
            <p:ph type="hdr" sz="quarter" idx="10"/>
          </p:nvPr>
        </p:nvSpPr>
        <p:spPr/>
        <p:txBody>
          <a:bodyPr/>
          <a:lstStyle/>
          <a:p>
            <a:pPr>
              <a:defRPr/>
            </a:pPr>
            <a:endParaRPr lang="en-US" dirty="0"/>
          </a:p>
        </p:txBody>
      </p:sp>
      <p:sp>
        <p:nvSpPr>
          <p:cNvPr id="5" name="Espace réservé du numéro de diapositive 4"/>
          <p:cNvSpPr>
            <a:spLocks noGrp="1"/>
          </p:cNvSpPr>
          <p:nvPr>
            <p:ph type="sldNum" sz="quarter" idx="11"/>
          </p:nvPr>
        </p:nvSpPr>
        <p:spPr/>
        <p:txBody>
          <a:bodyPr/>
          <a:lstStyle/>
          <a:p>
            <a:pPr>
              <a:defRPr/>
            </a:pPr>
            <a:fld id="{2FA102B5-4032-4761-BB68-8DA1B05281F7}" type="slidenum">
              <a:rPr lang="fr-FR" smtClean="0"/>
              <a:pPr>
                <a:defRPr/>
              </a:pPr>
              <a:t>11</a:t>
            </a:fld>
            <a:endParaRPr lang="fr-FR" dirty="0"/>
          </a:p>
        </p:txBody>
      </p:sp>
    </p:spTree>
    <p:extLst>
      <p:ext uri="{BB962C8B-B14F-4D97-AF65-F5344CB8AC3E}">
        <p14:creationId xmlns:p14="http://schemas.microsoft.com/office/powerpoint/2010/main" val="3917575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a:prstGeom prst="rect">
            <a:avLst/>
          </a:prstGeo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D67E9C10-F109-4A55-9AC5-E97499213B47}" type="datetime1">
              <a:rPr lang="fr-FR"/>
              <a:pPr>
                <a:defRPr/>
              </a:pPr>
              <a:t>20/08/2026</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4E7278B-2DFF-4B17-8222-C388A59B9C9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A4CFB6C6-7330-4735-8896-DA661E31A302}" type="datetime1">
              <a:rPr lang="fr-FR"/>
              <a:pPr>
                <a:defRPr/>
              </a:pPr>
              <a:t>20/08/2026</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C6517DB-A91E-4102-AFE5-57678125273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a:prstGeom prst="rect">
            <a:avLst/>
          </a:prstGeo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3AC9A18B-C828-4AFA-8660-31E9F3106991}" type="datetime1">
              <a:rPr lang="fr-FR"/>
              <a:pPr>
                <a:defRPr/>
              </a:pPr>
              <a:t>20/08/2026</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8503AEF-78A6-4BAC-9E60-0EE910A4F126}"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tableau">
    <p:spTree>
      <p:nvGrpSpPr>
        <p:cNvPr id="1" name=""/>
        <p:cNvGrpSpPr/>
        <p:nvPr/>
      </p:nvGrpSpPr>
      <p:grpSpPr>
        <a:xfrm>
          <a:off x="0" y="0"/>
          <a:ext cx="0" cy="0"/>
          <a:chOff x="0" y="0"/>
          <a:chExt cx="0" cy="0"/>
        </a:xfrm>
      </p:grpSpPr>
      <p:sp>
        <p:nvSpPr>
          <p:cNvPr id="3" name="Espace réservé du tableau 2"/>
          <p:cNvSpPr>
            <a:spLocks noGrp="1"/>
          </p:cNvSpPr>
          <p:nvPr>
            <p:ph type="tbl" idx="1"/>
          </p:nvPr>
        </p:nvSpPr>
        <p:spPr>
          <a:xfrm>
            <a:off x="609600" y="1600201"/>
            <a:ext cx="10972800" cy="4525963"/>
          </a:xfrm>
        </p:spPr>
        <p:txBody>
          <a:bodyPr/>
          <a:lstStyle/>
          <a:p>
            <a:pPr lvl="0"/>
            <a:endParaRPr lang="fr-FR" noProof="0" dirty="0"/>
          </a:p>
        </p:txBody>
      </p:sp>
      <p:sp>
        <p:nvSpPr>
          <p:cNvPr id="4" name="Espace réservé du pied de page 4"/>
          <p:cNvSpPr>
            <a:spLocks noGrp="1"/>
          </p:cNvSpPr>
          <p:nvPr>
            <p:ph type="ftr" sz="quarter" idx="10"/>
          </p:nvPr>
        </p:nvSpPr>
        <p:spPr/>
        <p:txBody>
          <a:bodyPr/>
          <a:lstStyle>
            <a:lvl1pPr>
              <a:defRPr/>
            </a:lvl1pPr>
          </a:lstStyle>
          <a:p>
            <a:pPr>
              <a:defRPr/>
            </a:pPr>
            <a:endParaRPr lang="fr-FR" dirty="0"/>
          </a:p>
          <a:p>
            <a:pPr>
              <a:defRPr/>
            </a:pPr>
            <a:endParaRPr lang="fr-FR" dirty="0"/>
          </a:p>
        </p:txBody>
      </p:sp>
      <p:sp>
        <p:nvSpPr>
          <p:cNvPr id="5" name="Espace réservé du numéro de diapositive 5"/>
          <p:cNvSpPr>
            <a:spLocks noGrp="1"/>
          </p:cNvSpPr>
          <p:nvPr>
            <p:ph type="sldNum" sz="quarter" idx="11"/>
          </p:nvPr>
        </p:nvSpPr>
        <p:spPr/>
        <p:txBody>
          <a:bodyPr/>
          <a:lstStyle>
            <a:lvl1pPr>
              <a:defRPr/>
            </a:lvl1pPr>
          </a:lstStyle>
          <a:p>
            <a:pPr>
              <a:defRPr/>
            </a:pPr>
            <a:fld id="{2078D431-4ED6-4BBF-AFED-DF275C4EF376}" type="slidenum">
              <a:rPr lang="fr-FR"/>
              <a:pPr>
                <a:defRPr/>
              </a:pPr>
              <a:t>‹N°›</a:t>
            </a:fld>
            <a:endParaRPr lang="fr-FR" dirty="0"/>
          </a:p>
        </p:txBody>
      </p:sp>
      <p:sp>
        <p:nvSpPr>
          <p:cNvPr id="6" name="Titre 5"/>
          <p:cNvSpPr>
            <a:spLocks noGrp="1"/>
          </p:cNvSpPr>
          <p:nvPr>
            <p:ph type="title"/>
          </p:nvPr>
        </p:nvSpPr>
        <p:spPr/>
        <p:txBody>
          <a:bodyPr/>
          <a:lstStyle/>
          <a:p>
            <a:r>
              <a:rPr lang="fr-FR" dirty="0"/>
              <a:t>Cliquez pour modifier le style du titre</a:t>
            </a:r>
          </a:p>
        </p:txBody>
      </p:sp>
    </p:spTree>
    <p:extLst>
      <p:ext uri="{BB962C8B-B14F-4D97-AF65-F5344CB8AC3E}">
        <p14:creationId xmlns:p14="http://schemas.microsoft.com/office/powerpoint/2010/main" val="1972376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6C6188E2-5E47-4E8C-ACD9-F4384E9041BF}"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C1747587-F410-4715-BEFD-2345955F89A3}"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9AD13953-1739-43CD-B7D8-A9EFBCDB83BB}"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6" name="Espace réservé du numéro de diapositive 5"/>
          <p:cNvSpPr>
            <a:spLocks noGrp="1"/>
          </p:cNvSpPr>
          <p:nvPr>
            <p:ph type="sldNum" sz="quarter" idx="11"/>
          </p:nvPr>
        </p:nvSpPr>
        <p:spPr/>
        <p:txBody>
          <a:bodyPr/>
          <a:lstStyle>
            <a:lvl1pPr>
              <a:defRPr/>
            </a:lvl1pPr>
          </a:lstStyle>
          <a:p>
            <a:pPr>
              <a:defRPr/>
            </a:pPr>
            <a:fld id="{B1B38998-F9FF-43B0-B56B-C6CBFDB425CB}"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8" name="Espace réservé du numéro de diapositive 5"/>
          <p:cNvSpPr>
            <a:spLocks noGrp="1"/>
          </p:cNvSpPr>
          <p:nvPr>
            <p:ph type="sldNum" sz="quarter" idx="11"/>
          </p:nvPr>
        </p:nvSpPr>
        <p:spPr/>
        <p:txBody>
          <a:bodyPr/>
          <a:lstStyle>
            <a:lvl1pPr>
              <a:defRPr/>
            </a:lvl1pPr>
          </a:lstStyle>
          <a:p>
            <a:pPr>
              <a:defRPr/>
            </a:pPr>
            <a:fld id="{639E1CF6-38CD-4537-9423-C7E48F597E52}"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4" name="Espace réservé du numéro de diapositive 5"/>
          <p:cNvSpPr>
            <a:spLocks noGrp="1"/>
          </p:cNvSpPr>
          <p:nvPr>
            <p:ph type="sldNum" sz="quarter" idx="11"/>
          </p:nvPr>
        </p:nvSpPr>
        <p:spPr/>
        <p:txBody>
          <a:bodyPr/>
          <a:lstStyle>
            <a:lvl1pPr>
              <a:defRPr/>
            </a:lvl1pPr>
          </a:lstStyle>
          <a:p>
            <a:pPr>
              <a:defRPr/>
            </a:pPr>
            <a:fld id="{8F4DE019-AF09-4EAC-8E61-8891DC543A83}"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3" name="Espace réservé du numéro de diapositive 5"/>
          <p:cNvSpPr>
            <a:spLocks noGrp="1"/>
          </p:cNvSpPr>
          <p:nvPr>
            <p:ph type="sldNum" sz="quarter" idx="11"/>
          </p:nvPr>
        </p:nvSpPr>
        <p:spPr/>
        <p:txBody>
          <a:bodyPr/>
          <a:lstStyle>
            <a:lvl1pPr>
              <a:defRPr/>
            </a:lvl1pPr>
          </a:lstStyle>
          <a:p>
            <a:pPr>
              <a:defRPr/>
            </a:pPr>
            <a:fld id="{CEB4258D-A6A6-41DB-8CE2-44C12C9FBE8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FBCEDA02-FDD9-4EAD-8046-39EE7DDC608A}" type="datetime1">
              <a:rPr lang="fr-FR"/>
              <a:pPr>
                <a:defRPr/>
              </a:pPr>
              <a:t>20/08/2026</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0A94A32-69D9-41FE-AC0D-88D8EF8289D7}"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6" name="Espace réservé du numéro de diapositive 5"/>
          <p:cNvSpPr>
            <a:spLocks noGrp="1"/>
          </p:cNvSpPr>
          <p:nvPr>
            <p:ph type="sldNum" sz="quarter" idx="11"/>
          </p:nvPr>
        </p:nvSpPr>
        <p:spPr/>
        <p:txBody>
          <a:bodyPr/>
          <a:lstStyle>
            <a:lvl1pPr>
              <a:defRPr/>
            </a:lvl1pPr>
          </a:lstStyle>
          <a:p>
            <a:pPr>
              <a:defRPr/>
            </a:pPr>
            <a:fld id="{FDD02269-F6F1-491F-BDB1-FDC3DD640308}"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6" name="Espace réservé du numéro de diapositive 5"/>
          <p:cNvSpPr>
            <a:spLocks noGrp="1"/>
          </p:cNvSpPr>
          <p:nvPr>
            <p:ph type="sldNum" sz="quarter" idx="11"/>
          </p:nvPr>
        </p:nvSpPr>
        <p:spPr/>
        <p:txBody>
          <a:bodyPr/>
          <a:lstStyle>
            <a:lvl1pPr>
              <a:defRPr/>
            </a:lvl1pPr>
          </a:lstStyle>
          <a:p>
            <a:pPr>
              <a:defRPr/>
            </a:pPr>
            <a:fld id="{5D9F53B0-FC7E-48BE-8B3C-E1438BAA663F}"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0F1E5321-9DD7-45C9-A1D4-7F9B3C942E70}"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44000" y="1"/>
            <a:ext cx="3048000" cy="612616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0" y="1"/>
            <a:ext cx="8940800" cy="612616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A7057898-113D-4C65-8C0E-139F207B2B09}"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0" y="1"/>
            <a:ext cx="12192000" cy="714375"/>
          </a:xfrm>
        </p:spPr>
        <p:txBody>
          <a:bodyPr/>
          <a:lstStyle/>
          <a:p>
            <a:r>
              <a:rPr lang="fr-FR"/>
              <a:t>Cliquez pour modifier le style du titre</a:t>
            </a:r>
          </a:p>
        </p:txBody>
      </p:sp>
      <p:sp>
        <p:nvSpPr>
          <p:cNvPr id="3" name="Espace réservé du tableau 2"/>
          <p:cNvSpPr>
            <a:spLocks noGrp="1"/>
          </p:cNvSpPr>
          <p:nvPr>
            <p:ph type="tbl" idx="1"/>
          </p:nvPr>
        </p:nvSpPr>
        <p:spPr>
          <a:xfrm>
            <a:off x="609600" y="1600201"/>
            <a:ext cx="10972800" cy="4525963"/>
          </a:xfrm>
        </p:spPr>
        <p:txBody>
          <a:bodyPr/>
          <a:lstStyle/>
          <a:p>
            <a:pPr lvl="0"/>
            <a:endParaRPr lang="fr-FR" noProof="0"/>
          </a:p>
        </p:txBody>
      </p:sp>
      <p:sp>
        <p:nvSpPr>
          <p:cNvPr id="4" name="Espace réservé du pied de page 4"/>
          <p:cNvSpPr>
            <a:spLocks noGrp="1"/>
          </p:cNvSpPr>
          <p:nvPr>
            <p:ph type="ftr" sz="quarter" idx="10"/>
          </p:nvPr>
        </p:nvSpPr>
        <p:spPr/>
        <p:txBody>
          <a:bodyPr/>
          <a:lstStyle>
            <a:lvl1pPr>
              <a:defRPr/>
            </a:lvl1pPr>
          </a:lstStyle>
          <a:p>
            <a:pPr>
              <a:defRPr/>
            </a:pPr>
            <a:endParaRPr lang="fr-FR"/>
          </a:p>
          <a:p>
            <a:pPr>
              <a:defRPr/>
            </a:pPr>
            <a:endParaRPr lang="fr-FR"/>
          </a:p>
        </p:txBody>
      </p:sp>
      <p:sp>
        <p:nvSpPr>
          <p:cNvPr id="5" name="Espace réservé du numéro de diapositive 5"/>
          <p:cNvSpPr>
            <a:spLocks noGrp="1"/>
          </p:cNvSpPr>
          <p:nvPr>
            <p:ph type="sldNum" sz="quarter" idx="11"/>
          </p:nvPr>
        </p:nvSpPr>
        <p:spPr/>
        <p:txBody>
          <a:bodyPr/>
          <a:lstStyle>
            <a:lvl1pPr>
              <a:defRPr/>
            </a:lvl1pPr>
          </a:lstStyle>
          <a:p>
            <a:pPr>
              <a:defRPr/>
            </a:pPr>
            <a:fld id="{67F64535-B027-4BB1-BDCC-374C7B941E5B}"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5DC29A0C-5416-4D80-8E99-D3C2C9CACC9A}" type="datetime1">
              <a:rPr lang="fr-FR"/>
              <a:pPr>
                <a:defRPr/>
              </a:pPr>
              <a:t>20/08/2026</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DBCA96D-5C68-4FA3-8580-37F103186D41}"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770324B1-9854-4B30-BBD7-9D042FFB4455}" type="datetime1">
              <a:rPr lang="fr-FR"/>
              <a:pPr>
                <a:defRPr/>
              </a:pPr>
              <a:t>20/08/2026</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D5156082-11B1-4FFB-9929-1187703FD84D}"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B2E6247E-64D5-4213-937A-D27763C1EBAA}" type="datetime1">
              <a:rPr lang="fr-FR"/>
              <a:pPr>
                <a:defRPr/>
              </a:pPr>
              <a:t>20/08/2026</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E795F2D2-DDBF-45F0-AD44-2549C34B31CA}"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a:prstGeom prst="rect">
            <a:avLst/>
          </a:prstGeom>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CAC14641-301C-49C4-8A71-B0E04C47D86B}" type="datetime1">
              <a:rPr lang="fr-FR"/>
              <a:pPr>
                <a:defRPr/>
              </a:pPr>
              <a:t>20/08/2026</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684388D3-EB5A-40C3-A9B9-E651E40A0AB1}"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FC9CFDFB-16A5-4BCB-AE91-75FA17E36782}" type="datetime1">
              <a:rPr lang="fr-FR"/>
              <a:pPr>
                <a:defRPr/>
              </a:pPr>
              <a:t>20/08/2026</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3D42C98C-C8DC-45B7-AFD4-3200C29AB70D}"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a:prstGeom prst="rect">
            <a:avLst/>
          </a:prstGeo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F452482A-A088-43A1-9427-A5FAA3E33D16}" type="datetime1">
              <a:rPr lang="fr-FR"/>
              <a:pPr>
                <a:defRPr/>
              </a:pPr>
              <a:t>20/08/2026</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E7187723-9F67-4971-9171-D1336BD6201A}"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DF073C01-504A-4D3F-945F-722807D5054A}" type="datetime1">
              <a:rPr lang="fr-FR"/>
              <a:pPr>
                <a:defRPr/>
              </a:pPr>
              <a:t>20/08/2026</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E6DBE56-C973-4124-81C2-575C5A8A223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7" name="Connecteur droit 16"/>
          <p:cNvCxnSpPr/>
          <p:nvPr/>
        </p:nvCxnSpPr>
        <p:spPr>
          <a:xfrm>
            <a:off x="0" y="1052514"/>
            <a:ext cx="12192000" cy="1587"/>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0" y="6286500"/>
            <a:ext cx="12192000" cy="1588"/>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necteur droit 15"/>
          <p:cNvCxnSpPr/>
          <p:nvPr/>
        </p:nvCxnSpPr>
        <p:spPr>
          <a:xfrm>
            <a:off x="0" y="6286500"/>
            <a:ext cx="12192000" cy="1588"/>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029" name="Espace réservé du texte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Premier niveau de titre</a:t>
            </a:r>
          </a:p>
          <a:p>
            <a:pPr lvl="1"/>
            <a:r>
              <a:rPr lang="fr-FR"/>
              <a:t>Second niveau de titre</a:t>
            </a:r>
          </a:p>
          <a:p>
            <a:pPr lvl="2"/>
            <a:r>
              <a:rPr lang="fr-FR"/>
              <a:t>Troisième niveau</a:t>
            </a:r>
          </a:p>
          <a:p>
            <a:pPr lvl="3"/>
            <a:r>
              <a:rPr lang="fr-FR"/>
              <a:t>Quatrième niveau</a:t>
            </a:r>
          </a:p>
        </p:txBody>
      </p:sp>
      <p:sp>
        <p:nvSpPr>
          <p:cNvPr id="1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fontAlgn="auto">
              <a:spcBef>
                <a:spcPts val="0"/>
              </a:spcBef>
              <a:spcAft>
                <a:spcPts val="0"/>
              </a:spcAft>
              <a:defRPr sz="1100">
                <a:solidFill>
                  <a:schemeClr val="bg1"/>
                </a:solidFill>
                <a:latin typeface="+mn-lt"/>
                <a:cs typeface="+mn-cs"/>
              </a:defRPr>
            </a:lvl1pPr>
          </a:lstStyle>
          <a:p>
            <a:pPr>
              <a:defRPr/>
            </a:pPr>
            <a:fld id="{A4D9C357-394E-4D7D-89D9-2B956E3324A7}" type="datetime1">
              <a:rPr lang="fr-FR"/>
              <a:pPr>
                <a:defRPr/>
              </a:pPr>
              <a:t>20/08/2026</a:t>
            </a:fld>
            <a:endParaRPr lang="fr-FR" dirty="0"/>
          </a:p>
        </p:txBody>
      </p:sp>
      <p:sp>
        <p:nvSpPr>
          <p:cNvPr id="15" name="Espace réservé du pied de page 4"/>
          <p:cNvSpPr>
            <a:spLocks noGrp="1"/>
          </p:cNvSpPr>
          <p:nvPr>
            <p:ph type="ftr" sz="quarter" idx="3"/>
          </p:nvPr>
        </p:nvSpPr>
        <p:spPr>
          <a:xfrm>
            <a:off x="4286251" y="6357939"/>
            <a:ext cx="3860800" cy="365125"/>
          </a:xfrm>
          <a:prstGeom prst="rect">
            <a:avLst/>
          </a:prstGeom>
        </p:spPr>
        <p:txBody>
          <a:bodyPr vert="horz" lIns="91440" tIns="45720" rIns="91440" bIns="45720" rtlCol="0" anchor="ctr"/>
          <a:lstStyle>
            <a:lvl1pPr algn="ctr" fontAlgn="auto">
              <a:spcBef>
                <a:spcPts val="0"/>
              </a:spcBef>
              <a:spcAft>
                <a:spcPts val="0"/>
              </a:spcAft>
              <a:defRPr sz="1100">
                <a:solidFill>
                  <a:schemeClr val="tx1">
                    <a:tint val="75000"/>
                  </a:schemeClr>
                </a:solidFill>
                <a:latin typeface="+mn-lt"/>
                <a:cs typeface="+mn-cs"/>
              </a:defRPr>
            </a:lvl1pPr>
          </a:lstStyle>
          <a:p>
            <a:pPr>
              <a:defRPr/>
            </a:pPr>
            <a:endParaRPr lang="fr-FR"/>
          </a:p>
        </p:txBody>
      </p:sp>
      <p:sp>
        <p:nvSpPr>
          <p:cNvPr id="1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3333FF"/>
                </a:solidFill>
                <a:latin typeface="+mn-lt"/>
                <a:cs typeface="+mn-cs"/>
              </a:defRPr>
            </a:lvl1pPr>
          </a:lstStyle>
          <a:p>
            <a:pPr>
              <a:defRPr/>
            </a:pPr>
            <a:fld id="{AD280D97-B576-4D2B-9AA6-4C02DAB3DE34}"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73" r:id="rId12"/>
  </p:sldLayoutIdLst>
  <p:hf hdr="0"/>
  <p:txStyles>
    <p:title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0" y="1"/>
            <a:ext cx="12192000" cy="714375"/>
          </a:xfrm>
          <a:prstGeom prst="rect">
            <a:avLst/>
          </a:prstGeom>
          <a:noFill/>
          <a:ln>
            <a:noFill/>
          </a:ln>
        </p:spPr>
        <p:style>
          <a:lnRef idx="2">
            <a:schemeClr val="accent1">
              <a:shade val="50000"/>
            </a:schemeClr>
          </a:lnRef>
          <a:fillRef idx="1">
            <a:schemeClr val="accent1"/>
          </a:fillRef>
          <a:effectRef idx="0">
            <a:schemeClr val="accent1"/>
          </a:effectRef>
          <a:fontRef idx="none"/>
        </p:style>
        <p:txBody>
          <a:bodyPr rtlCol="0" anchor="ctr"/>
          <a:lstStyle/>
          <a:p>
            <a:r>
              <a:rPr lang="fr-FR" dirty="0"/>
              <a:t>Titre</a:t>
            </a:r>
          </a:p>
        </p:txBody>
      </p:sp>
      <p:sp>
        <p:nvSpPr>
          <p:cNvPr id="2051" name="Espace réservé du texte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Premier niveau de titre</a:t>
            </a:r>
          </a:p>
          <a:p>
            <a:pPr lvl="1"/>
            <a:r>
              <a:rPr lang="fr-FR"/>
              <a:t>Second niveau de titre</a:t>
            </a:r>
          </a:p>
          <a:p>
            <a:pPr lvl="2"/>
            <a:r>
              <a:rPr lang="fr-FR"/>
              <a:t>Troisième niveau</a:t>
            </a:r>
          </a:p>
          <a:p>
            <a:pPr lvl="3"/>
            <a:r>
              <a:rPr lang="fr-FR"/>
              <a:t>Quatrième niveau</a:t>
            </a: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100">
                <a:solidFill>
                  <a:srgbClr val="898989"/>
                </a:solidFill>
                <a:latin typeface="+mn-lt"/>
                <a:cs typeface="+mn-cs"/>
              </a:defRPr>
            </a:lvl1pPr>
          </a:lstStyle>
          <a:p>
            <a:pPr>
              <a:defRPr/>
            </a:pPr>
            <a:endParaRPr lang="fr-FR"/>
          </a:p>
          <a:p>
            <a:pPr>
              <a:defRPr/>
            </a:pPr>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3333FF"/>
                </a:solidFill>
                <a:latin typeface="+mn-lt"/>
                <a:cs typeface="+mn-cs"/>
              </a:defRPr>
            </a:lvl1pPr>
          </a:lstStyle>
          <a:p>
            <a:pPr>
              <a:defRPr/>
            </a:pPr>
            <a:fld id="{9935BF8E-C109-4C4F-B2AC-EB45806925AE}" type="slidenum">
              <a:rPr lang="fr-FR"/>
              <a:pPr>
                <a:defRPr/>
              </a:pPr>
              <a:t>‹N°›</a:t>
            </a:fld>
            <a:endParaRPr lang="fr-FR"/>
          </a:p>
        </p:txBody>
      </p:sp>
      <p:cxnSp>
        <p:nvCxnSpPr>
          <p:cNvPr id="17" name="Connecteur droit 16"/>
          <p:cNvCxnSpPr/>
          <p:nvPr/>
        </p:nvCxnSpPr>
        <p:spPr>
          <a:xfrm>
            <a:off x="0" y="714375"/>
            <a:ext cx="12192000" cy="1588"/>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0" y="6286500"/>
            <a:ext cx="12192000" cy="1588"/>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1.png"/><Relationship Id="rId7"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1.png"/><Relationship Id="rId1" Type="http://schemas.openxmlformats.org/officeDocument/2006/relationships/slideLayout" Target="../slideLayouts/slideLayout19.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3.png"/><Relationship Id="rId1" Type="http://schemas.openxmlformats.org/officeDocument/2006/relationships/slideLayout" Target="../slideLayouts/slideLayout1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7.png"/><Relationship Id="rId1" Type="http://schemas.openxmlformats.org/officeDocument/2006/relationships/slideLayout" Target="../slideLayouts/slideLayout19.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9.xml"/><Relationship Id="rId5" Type="http://schemas.openxmlformats.org/officeDocument/2006/relationships/image" Target="../media/image55.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9.xml"/><Relationship Id="rId4" Type="http://schemas.openxmlformats.org/officeDocument/2006/relationships/image" Target="../media/image61.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9.xml"/><Relationship Id="rId5" Type="http://schemas.openxmlformats.org/officeDocument/2006/relationships/image" Target="../media/image71.png"/><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9.xml"/><Relationship Id="rId4" Type="http://schemas.openxmlformats.org/officeDocument/2006/relationships/image" Target="../media/image7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png"/><Relationship Id="rId1" Type="http://schemas.openxmlformats.org/officeDocument/2006/relationships/slideLayout" Target="../slideLayouts/slideLayout24.xml"/><Relationship Id="rId4" Type="http://schemas.openxmlformats.org/officeDocument/2006/relationships/hyperlink" Target="mailto:djepva.disi@jeunesse-sports.gouv.fr"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2.png"/><Relationship Id="rId1" Type="http://schemas.openxmlformats.org/officeDocument/2006/relationships/slideLayout" Target="../slideLayouts/slideLayout24.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diagramColors" Target="../diagrams/colors2.xml"/><Relationship Id="rId18" Type="http://schemas.openxmlformats.org/officeDocument/2006/relationships/image" Target="../media/image11.png"/><Relationship Id="rId3" Type="http://schemas.openxmlformats.org/officeDocument/2006/relationships/image" Target="../media/image12.png"/><Relationship Id="rId21" Type="http://schemas.openxmlformats.org/officeDocument/2006/relationships/image" Target="../media/image24.png"/><Relationship Id="rId7" Type="http://schemas.openxmlformats.org/officeDocument/2006/relationships/image" Target="../media/image16.png"/><Relationship Id="rId12" Type="http://schemas.openxmlformats.org/officeDocument/2006/relationships/diagramQuickStyle" Target="../diagrams/quickStyle2.xml"/><Relationship Id="rId17" Type="http://schemas.openxmlformats.org/officeDocument/2006/relationships/image" Target="../media/image21.png"/><Relationship Id="rId2" Type="http://schemas.openxmlformats.org/officeDocument/2006/relationships/notesSlide" Target="../notesSlides/notesSlide5.xml"/><Relationship Id="rId16" Type="http://schemas.openxmlformats.org/officeDocument/2006/relationships/image" Target="../media/image20.png"/><Relationship Id="rId20"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image" Target="../media/image15.jpeg"/><Relationship Id="rId11" Type="http://schemas.openxmlformats.org/officeDocument/2006/relationships/diagramLayout" Target="../diagrams/layout2.xml"/><Relationship Id="rId5" Type="http://schemas.openxmlformats.org/officeDocument/2006/relationships/image" Target="../media/image14.jpeg"/><Relationship Id="rId15" Type="http://schemas.openxmlformats.org/officeDocument/2006/relationships/image" Target="../media/image19.png"/><Relationship Id="rId10" Type="http://schemas.openxmlformats.org/officeDocument/2006/relationships/diagramData" Target="../diagrams/data2.xml"/><Relationship Id="rId19" Type="http://schemas.openxmlformats.org/officeDocument/2006/relationships/image" Target="../media/image22.png"/><Relationship Id="rId4" Type="http://schemas.openxmlformats.org/officeDocument/2006/relationships/image" Target="../media/image13.png"/><Relationship Id="rId9" Type="http://schemas.openxmlformats.org/officeDocument/2006/relationships/image" Target="../media/image18.png"/><Relationship Id="rId14" Type="http://schemas.microsoft.com/office/2007/relationships/diagramDrawing" Target="../diagrams/drawing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1.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31.png"/><Relationship Id="rId4" Type="http://schemas.openxmlformats.org/officeDocument/2006/relationships/image" Target="../media/image14.jpe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ous-titre 2"/>
          <p:cNvSpPr>
            <a:spLocks/>
          </p:cNvSpPr>
          <p:nvPr/>
        </p:nvSpPr>
        <p:spPr bwMode="auto">
          <a:xfrm>
            <a:off x="8112125" y="5516564"/>
            <a:ext cx="2268538" cy="642937"/>
          </a:xfrm>
          <a:prstGeom prst="rect">
            <a:avLst/>
          </a:prstGeom>
          <a:noFill/>
          <a:ln w="9525">
            <a:noFill/>
            <a:miter lim="800000"/>
            <a:headEnd/>
            <a:tailEnd/>
          </a:ln>
        </p:spPr>
        <p:txBody>
          <a:bodyPr/>
          <a:lstStyle/>
          <a:p>
            <a:pPr algn="ctr">
              <a:lnSpc>
                <a:spcPct val="90000"/>
              </a:lnSpc>
              <a:buClr>
                <a:schemeClr val="tx2"/>
              </a:buClr>
              <a:buFont typeface="Wingdings" pitchFamily="2" charset="2"/>
              <a:buNone/>
            </a:pPr>
            <a:endParaRPr lang="fr-FR" b="1" dirty="0">
              <a:solidFill>
                <a:srgbClr val="375BB0"/>
              </a:solidFill>
            </a:endParaRPr>
          </a:p>
        </p:txBody>
      </p:sp>
      <p:sp>
        <p:nvSpPr>
          <p:cNvPr id="3076" name="Text Box 8"/>
          <p:cNvSpPr txBox="1">
            <a:spLocks noChangeArrowheads="1"/>
          </p:cNvSpPr>
          <p:nvPr/>
        </p:nvSpPr>
        <p:spPr bwMode="auto">
          <a:xfrm>
            <a:off x="2660121" y="2710087"/>
            <a:ext cx="7048500" cy="3447098"/>
          </a:xfrm>
          <a:prstGeom prst="rect">
            <a:avLst/>
          </a:prstGeom>
          <a:noFill/>
          <a:ln w="28575">
            <a:noFill/>
            <a:miter lim="800000"/>
            <a:headEnd/>
            <a:tailEnd/>
          </a:ln>
        </p:spPr>
        <p:txBody>
          <a:bodyPr wrap="square">
            <a:spAutoFit/>
          </a:bodyPr>
          <a:lstStyle/>
          <a:p>
            <a:pPr algn="ctr">
              <a:spcBef>
                <a:spcPct val="50000"/>
              </a:spcBef>
            </a:pPr>
            <a:endParaRPr lang="fr-FR" sz="1000" b="1" dirty="0">
              <a:solidFill>
                <a:srgbClr val="002060"/>
              </a:solidFill>
            </a:endParaRPr>
          </a:p>
          <a:p>
            <a:pPr algn="ctr">
              <a:spcBef>
                <a:spcPct val="50000"/>
              </a:spcBef>
            </a:pPr>
            <a:r>
              <a:rPr lang="fr-FR" sz="2800" b="1" dirty="0">
                <a:solidFill>
                  <a:srgbClr val="000074"/>
                </a:solidFill>
              </a:rPr>
              <a:t>Systèmes d’information de la vie associative (SIVA)</a:t>
            </a:r>
          </a:p>
          <a:p>
            <a:pPr algn="ctr">
              <a:spcBef>
                <a:spcPct val="50000"/>
              </a:spcBef>
            </a:pPr>
            <a:r>
              <a:rPr lang="fr-FR" sz="2800" b="1" dirty="0">
                <a:solidFill>
                  <a:srgbClr val="000074"/>
                </a:solidFill>
              </a:rPr>
              <a:t>Offre de service Le Compte Asso - Osiris</a:t>
            </a:r>
          </a:p>
          <a:p>
            <a:pPr algn="ctr">
              <a:spcBef>
                <a:spcPct val="50000"/>
              </a:spcBef>
            </a:pPr>
            <a:endParaRPr lang="fr-FR" sz="2000" b="1" dirty="0">
              <a:solidFill>
                <a:srgbClr val="000074"/>
              </a:solidFill>
            </a:endParaRPr>
          </a:p>
          <a:p>
            <a:pPr algn="ctr">
              <a:spcBef>
                <a:spcPct val="50000"/>
              </a:spcBef>
            </a:pPr>
            <a:r>
              <a:rPr lang="fr-FR" sz="2000" b="1" dirty="0">
                <a:solidFill>
                  <a:srgbClr val="000074"/>
                </a:solidFill>
              </a:rPr>
              <a:t>Mis à jour en avril 2026</a:t>
            </a:r>
          </a:p>
          <a:p>
            <a:pPr algn="ctr">
              <a:spcBef>
                <a:spcPct val="50000"/>
              </a:spcBef>
            </a:pPr>
            <a:endParaRPr lang="fr-FR" sz="2400" b="1" dirty="0">
              <a:solidFill>
                <a:srgbClr val="002060"/>
              </a:solidFill>
            </a:endParaRPr>
          </a:p>
        </p:txBody>
      </p:sp>
      <p:sp>
        <p:nvSpPr>
          <p:cNvPr id="26626" name="AutoShape 2" descr="RÃ©sultat de recherche d'images pour &quot;logo ministÃ¨re santÃ© secrÃ©tariat gÃ©nÃ©ral&quot;"/>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8" name="Rectangle 3"/>
          <p:cNvSpPr>
            <a:spLocks noChangeArrowheads="1"/>
          </p:cNvSpPr>
          <p:nvPr/>
        </p:nvSpPr>
        <p:spPr bwMode="auto">
          <a:xfrm>
            <a:off x="3167328" y="1039283"/>
            <a:ext cx="6034086" cy="892552"/>
          </a:xfrm>
          <a:prstGeom prst="rect">
            <a:avLst/>
          </a:prstGeom>
          <a:noFill/>
          <a:ln w="9525">
            <a:noFill/>
            <a:miter lim="800000"/>
            <a:headEnd/>
            <a:tailEnd/>
          </a:ln>
        </p:spPr>
        <p:txBody>
          <a:bodyPr wrap="square">
            <a:spAutoFit/>
          </a:bodyPr>
          <a:lstStyle/>
          <a:p>
            <a:pPr algn="ctr"/>
            <a:endParaRPr lang="fr-FR" sz="1200" dirty="0"/>
          </a:p>
          <a:p>
            <a:pPr algn="ctr"/>
            <a:r>
              <a:rPr lang="fr-FR" sz="2000" b="1" dirty="0"/>
              <a:t>Direction de la jeunesse, de l’éducation populaire </a:t>
            </a:r>
          </a:p>
          <a:p>
            <a:pPr algn="ctr"/>
            <a:r>
              <a:rPr lang="fr-FR" sz="2000" b="1" dirty="0"/>
              <a:t>et de la vie associative</a:t>
            </a:r>
          </a:p>
        </p:txBody>
      </p:sp>
      <p:sp>
        <p:nvSpPr>
          <p:cNvPr id="10" name="Espace réservé du numéro de diapositive 3"/>
          <p:cNvSpPr>
            <a:spLocks noGrp="1"/>
          </p:cNvSpPr>
          <p:nvPr>
            <p:ph type="sldNum" sz="quarter" idx="11"/>
          </p:nvPr>
        </p:nvSpPr>
        <p:spPr>
          <a:xfrm>
            <a:off x="9838257" y="6365876"/>
            <a:ext cx="2133600" cy="365125"/>
          </a:xfrm>
        </p:spPr>
        <p:txBody>
          <a:bodyPr/>
          <a:lstStyle/>
          <a:p>
            <a:pPr algn="r">
              <a:defRPr/>
            </a:pPr>
            <a:fld id="{2078D431-4ED6-4BBF-AFED-DF275C4EF376}" type="slidenum">
              <a:rPr lang="fr-FR" smtClean="0">
                <a:solidFill>
                  <a:schemeClr val="accent5">
                    <a:lumMod val="50000"/>
                  </a:schemeClr>
                </a:solidFill>
              </a:rPr>
              <a:pPr algn="r">
                <a:defRPr/>
              </a:pPr>
              <a:t>1</a:t>
            </a:fld>
            <a:endParaRPr lang="fr-FR" dirty="0">
              <a:solidFill>
                <a:schemeClr val="accent5">
                  <a:lumMod val="50000"/>
                </a:schemeClr>
              </a:solidFill>
            </a:endParaRPr>
          </a:p>
        </p:txBody>
      </p:sp>
      <p:pic>
        <p:nvPicPr>
          <p:cNvPr id="3" name="Image 2"/>
          <p:cNvPicPr>
            <a:picLocks noChangeAspect="1"/>
          </p:cNvPicPr>
          <p:nvPr/>
        </p:nvPicPr>
        <p:blipFill>
          <a:blip r:embed="rId2"/>
          <a:stretch>
            <a:fillRect/>
          </a:stretch>
        </p:blipFill>
        <p:spPr>
          <a:xfrm>
            <a:off x="361420" y="189441"/>
            <a:ext cx="1547231" cy="169968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 Compte Asso et Osiris : avantages majeurs</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10</a:t>
            </a:fld>
            <a:endParaRPr lang="fr-FR" dirty="0">
              <a:solidFill>
                <a:schemeClr val="accent5">
                  <a:lumMod val="50000"/>
                </a:schemeClr>
              </a:solidFill>
            </a:endParaRPr>
          </a:p>
        </p:txBody>
      </p:sp>
      <p:sp>
        <p:nvSpPr>
          <p:cNvPr id="122" name="Espace réservé du contenu 2"/>
          <p:cNvSpPr>
            <a:spLocks noGrp="1"/>
          </p:cNvSpPr>
          <p:nvPr>
            <p:ph idx="4294967295"/>
          </p:nvPr>
        </p:nvSpPr>
        <p:spPr>
          <a:xfrm>
            <a:off x="247649" y="756780"/>
            <a:ext cx="6267449" cy="2649650"/>
          </a:xfrm>
          <a:noFill/>
        </p:spPr>
        <p:txBody>
          <a:bodyPr>
            <a:noAutofit/>
          </a:bodyPr>
          <a:lstStyle/>
          <a:p>
            <a:pPr marL="0" indent="0" algn="just" eaLnBrk="1" hangingPunct="1">
              <a:spcAft>
                <a:spcPts val="0"/>
              </a:spcAft>
              <a:buNone/>
            </a:pPr>
            <a:r>
              <a:rPr lang="fr-FR" sz="1600" dirty="0">
                <a:solidFill>
                  <a:srgbClr val="000074"/>
                </a:solidFill>
                <a:latin typeface="Calibri" pitchFamily="34" charset="0"/>
              </a:rPr>
              <a:t>Le référentiel des associations</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Le Compte Asso s’appuie sur </a:t>
            </a:r>
            <a:r>
              <a:rPr lang="fr-FR" sz="1300" dirty="0">
                <a:solidFill>
                  <a:srgbClr val="000074"/>
                </a:solidFill>
                <a:latin typeface="Calibri" pitchFamily="34" charset="0"/>
              </a:rPr>
              <a:t>le référentiel national des associations</a:t>
            </a:r>
            <a:r>
              <a:rPr lang="fr-FR" sz="1300" b="0" dirty="0">
                <a:solidFill>
                  <a:srgbClr val="000074"/>
                </a:solidFill>
                <a:latin typeface="Calibri" pitchFamily="34" charset="0"/>
              </a:rPr>
              <a:t>, constitué des données du RNA (Répertoire national des association, loi 1901), celles du répertoire </a:t>
            </a:r>
            <a:r>
              <a:rPr lang="fr-FR" sz="1300" b="0" dirty="0" err="1">
                <a:solidFill>
                  <a:srgbClr val="000074"/>
                </a:solidFill>
                <a:latin typeface="Calibri" pitchFamily="34" charset="0"/>
              </a:rPr>
              <a:t>Sirene</a:t>
            </a:r>
            <a:r>
              <a:rPr lang="fr-FR" sz="1300" b="0" dirty="0">
                <a:solidFill>
                  <a:srgbClr val="000074"/>
                </a:solidFill>
                <a:latin typeface="Calibri" pitchFamily="34" charset="0"/>
              </a:rPr>
              <a:t> (unités légales et établissements), et de l’appariement entre les deux bases. </a:t>
            </a:r>
            <a:r>
              <a:rPr lang="fr-FR" sz="1300" b="0" dirty="0">
                <a:solidFill>
                  <a:srgbClr val="000074"/>
                </a:solidFill>
                <a:latin typeface="Calibri" pitchFamily="34" charset="0"/>
                <a:sym typeface="Wingdings" panose="05000000000000000000" pitchFamily="2" charset="2"/>
              </a:rPr>
              <a:t>Un avantage majeur pour les associations et les services instructeurs :</a:t>
            </a:r>
            <a:endParaRPr lang="fr-FR" sz="1300" b="0" dirty="0">
              <a:solidFill>
                <a:srgbClr val="000074"/>
              </a:solidFill>
              <a:latin typeface="Calibri" pitchFamily="34" charset="0"/>
            </a:endParaRPr>
          </a:p>
          <a:p>
            <a:pPr marL="447675" lvl="1" indent="-180975" algn="just" eaLnBrk="1" hangingPunct="1">
              <a:spcAft>
                <a:spcPts val="0"/>
              </a:spcAft>
              <a:buFont typeface="Arial" panose="020B0604020202020204" pitchFamily="34" charset="0"/>
              <a:buChar char="•"/>
            </a:pPr>
            <a:r>
              <a:rPr lang="fr-FR" sz="1300" b="1" dirty="0">
                <a:solidFill>
                  <a:srgbClr val="000074"/>
                </a:solidFill>
                <a:latin typeface="Calibri" pitchFamily="34" charset="0"/>
              </a:rPr>
              <a:t>Pour les associations : </a:t>
            </a:r>
            <a:r>
              <a:rPr lang="fr-FR" sz="1300" dirty="0">
                <a:solidFill>
                  <a:srgbClr val="000074"/>
                </a:solidFill>
                <a:latin typeface="Calibri" pitchFamily="34" charset="0"/>
              </a:rPr>
              <a:t>elles prennent connaissance des informations dont dispose l’administration et n’ont plus besoin de les saisir une nouvelle fois. Si ces informations ne sont pas à jour, elles sont invitées à déclarer les modifications via les bons canaux.</a:t>
            </a:r>
            <a:endParaRPr lang="fr-FR" sz="1300" dirty="0">
              <a:solidFill>
                <a:srgbClr val="000074"/>
              </a:solidFill>
              <a:latin typeface="Calibri" pitchFamily="34" charset="0"/>
              <a:sym typeface="Wingdings" panose="05000000000000000000" pitchFamily="2" charset="2"/>
            </a:endParaRPr>
          </a:p>
          <a:p>
            <a:pPr marL="447675" lvl="1" indent="-180975" algn="just" eaLnBrk="1" hangingPunct="1">
              <a:spcAft>
                <a:spcPts val="0"/>
              </a:spcAft>
              <a:buFont typeface="Arial" panose="020B0604020202020204" pitchFamily="34" charset="0"/>
              <a:buChar char="•"/>
            </a:pPr>
            <a:r>
              <a:rPr lang="fr-FR" sz="1300" b="1" dirty="0">
                <a:solidFill>
                  <a:srgbClr val="000074"/>
                </a:solidFill>
                <a:latin typeface="Calibri" pitchFamily="34" charset="0"/>
                <a:sym typeface="Wingdings" panose="05000000000000000000" pitchFamily="2" charset="2"/>
              </a:rPr>
              <a:t>Pour les services instructeurs : </a:t>
            </a:r>
            <a:r>
              <a:rPr lang="fr-FR" sz="1300" b="0" dirty="0">
                <a:solidFill>
                  <a:srgbClr val="000074"/>
                </a:solidFill>
                <a:latin typeface="Calibri" pitchFamily="34" charset="0"/>
              </a:rPr>
              <a:t>garantie que les informations des demandeurs sont à jour </a:t>
            </a:r>
            <a:r>
              <a:rPr lang="fr-FR" sz="1300" b="0" dirty="0">
                <a:solidFill>
                  <a:srgbClr val="000074"/>
                </a:solidFill>
                <a:latin typeface="Calibri" pitchFamily="34" charset="0"/>
                <a:sym typeface="Wingdings" panose="05000000000000000000" pitchFamily="2" charset="2"/>
              </a:rPr>
              <a:t> facilite </a:t>
            </a:r>
            <a:r>
              <a:rPr lang="fr-FR" sz="1300" dirty="0">
                <a:solidFill>
                  <a:srgbClr val="000074"/>
                </a:solidFill>
                <a:latin typeface="Calibri" pitchFamily="34" charset="0"/>
                <a:sym typeface="Wingdings" panose="05000000000000000000" pitchFamily="2" charset="2"/>
              </a:rPr>
              <a:t>les contrôles et </a:t>
            </a:r>
            <a:r>
              <a:rPr lang="fr-FR" sz="1300" b="0" dirty="0">
                <a:solidFill>
                  <a:srgbClr val="000074"/>
                </a:solidFill>
                <a:latin typeface="Calibri" pitchFamily="34" charset="0"/>
                <a:sym typeface="Wingdings" panose="05000000000000000000" pitchFamily="2" charset="2"/>
              </a:rPr>
              <a:t>réduit le risque de rejet des demandes de création d’engagement juridique dans Chorus.</a:t>
            </a:r>
          </a:p>
        </p:txBody>
      </p:sp>
      <p:sp>
        <p:nvSpPr>
          <p:cNvPr id="12" name="Espace réservé du contenu 2"/>
          <p:cNvSpPr>
            <a:spLocks noGrp="1"/>
          </p:cNvSpPr>
          <p:nvPr>
            <p:ph idx="4294967295"/>
          </p:nvPr>
        </p:nvSpPr>
        <p:spPr>
          <a:xfrm>
            <a:off x="247648" y="3406430"/>
            <a:ext cx="6267450" cy="1908520"/>
          </a:xfrm>
          <a:noFill/>
        </p:spPr>
        <p:txBody>
          <a:bodyPr>
            <a:noAutofit/>
          </a:bodyPr>
          <a:lstStyle/>
          <a:p>
            <a:pPr marL="0" indent="0" algn="just" eaLnBrk="1" hangingPunct="1">
              <a:spcAft>
                <a:spcPts val="0"/>
              </a:spcAft>
              <a:buNone/>
            </a:pPr>
            <a:r>
              <a:rPr lang="fr-FR" sz="1600" dirty="0">
                <a:solidFill>
                  <a:srgbClr val="000074"/>
                </a:solidFill>
                <a:latin typeface="Calibri" pitchFamily="34" charset="0"/>
              </a:rPr>
              <a:t>La dématérialisation de la subvention de bout-en-bout et le « Dites-le nous une fois »</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Toutes les étapes du workflow sont </a:t>
            </a:r>
            <a:r>
              <a:rPr lang="fr-FR" sz="1300" b="0" i="1" dirty="0">
                <a:solidFill>
                  <a:srgbClr val="000074"/>
                </a:solidFill>
                <a:latin typeface="Calibri" pitchFamily="34" charset="0"/>
              </a:rPr>
              <a:t>dématérialisées</a:t>
            </a:r>
            <a:r>
              <a:rPr lang="fr-FR" sz="1300" b="0" dirty="0">
                <a:solidFill>
                  <a:srgbClr val="000074"/>
                </a:solidFill>
                <a:latin typeface="Calibri" pitchFamily="34" charset="0"/>
              </a:rPr>
              <a:t> : la saisie de la demande, son instruction, la mise en paiement, et la saisie et l’instruction des compte rendus financiers </a:t>
            </a:r>
            <a:r>
              <a:rPr lang="fr-FR" sz="1300" b="0" dirty="0">
                <a:solidFill>
                  <a:srgbClr val="000074"/>
                </a:solidFill>
                <a:latin typeface="Calibri" pitchFamily="34" charset="0"/>
                <a:sym typeface="Wingdings" panose="05000000000000000000" pitchFamily="2" charset="2"/>
              </a:rPr>
              <a:t> </a:t>
            </a:r>
            <a:r>
              <a:rPr lang="fr-FR" sz="1300" b="0" dirty="0">
                <a:solidFill>
                  <a:srgbClr val="000074"/>
                </a:solidFill>
                <a:latin typeface="Calibri" pitchFamily="34" charset="0"/>
              </a:rPr>
              <a:t>permet de supprimer les double-saisies.</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De nombreuses actions sont </a:t>
            </a:r>
            <a:r>
              <a:rPr lang="fr-FR" sz="1300" b="0" i="1" dirty="0">
                <a:solidFill>
                  <a:srgbClr val="000074"/>
                </a:solidFill>
                <a:latin typeface="Calibri" pitchFamily="34" charset="0"/>
              </a:rPr>
              <a:t>automatisées</a:t>
            </a:r>
            <a:r>
              <a:rPr lang="fr-FR" sz="1300" b="0" dirty="0">
                <a:solidFill>
                  <a:srgbClr val="000074"/>
                </a:solidFill>
                <a:latin typeface="Calibri" pitchFamily="34" charset="0"/>
              </a:rPr>
              <a:t>, telles que la vérification du tiers dans Chorus ou la mise à jour des n° Siret d’un demandeur alors que son dossier est en cours d’instruction</a:t>
            </a:r>
            <a:endParaRPr lang="fr-FR" sz="1300" dirty="0">
              <a:solidFill>
                <a:srgbClr val="000074"/>
              </a:solidFill>
              <a:latin typeface="Calibri" pitchFamily="34" charset="0"/>
            </a:endParaRPr>
          </a:p>
          <a:p>
            <a:pPr marL="0" indent="0" algn="just" eaLnBrk="1" hangingPunct="1">
              <a:spcAft>
                <a:spcPts val="0"/>
              </a:spcAft>
              <a:buNone/>
            </a:pPr>
            <a:endParaRPr lang="fr-FR" sz="1300" b="0" dirty="0">
              <a:solidFill>
                <a:srgbClr val="000074"/>
              </a:solidFill>
              <a:latin typeface="Calibri" pitchFamily="34" charset="0"/>
            </a:endParaRPr>
          </a:p>
        </p:txBody>
      </p:sp>
      <p:sp>
        <p:nvSpPr>
          <p:cNvPr id="16" name="Espace réservé du contenu 2"/>
          <p:cNvSpPr>
            <a:spLocks noGrp="1"/>
          </p:cNvSpPr>
          <p:nvPr>
            <p:ph idx="4294967295"/>
          </p:nvPr>
        </p:nvSpPr>
        <p:spPr>
          <a:xfrm>
            <a:off x="6722268" y="1487542"/>
            <a:ext cx="5222082" cy="1685886"/>
          </a:xfrm>
          <a:noFill/>
        </p:spPr>
        <p:txBody>
          <a:bodyPr>
            <a:noAutofit/>
          </a:bodyPr>
          <a:lstStyle/>
          <a:p>
            <a:pPr marL="0" indent="0" algn="just" eaLnBrk="1" hangingPunct="1">
              <a:spcAft>
                <a:spcPts val="0"/>
              </a:spcAft>
              <a:buNone/>
            </a:pPr>
            <a:r>
              <a:rPr lang="fr-FR" sz="1600" dirty="0">
                <a:solidFill>
                  <a:srgbClr val="000074"/>
                </a:solidFill>
                <a:latin typeface="Calibri" pitchFamily="34" charset="0"/>
              </a:rPr>
              <a:t>Des outils performants pour les services instructeurs</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A toutes les étapes du workflow, des outils de « traitement de masse » des dossiers sont proposés, pour faciliter la saisie rapide des montants proposé et accordé, produire les actes juridiques (notifications, arrêtés, conventions…), la mise en paiement, etc.</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Apportent </a:t>
            </a:r>
            <a:r>
              <a:rPr lang="fr-FR" sz="1300" b="0" i="1" dirty="0">
                <a:solidFill>
                  <a:srgbClr val="000074"/>
                </a:solidFill>
                <a:latin typeface="Calibri" pitchFamily="34" charset="0"/>
              </a:rPr>
              <a:t>une vision consolidée</a:t>
            </a:r>
            <a:r>
              <a:rPr lang="fr-FR" sz="1300" b="0" dirty="0">
                <a:solidFill>
                  <a:srgbClr val="000074"/>
                </a:solidFill>
                <a:latin typeface="Calibri" pitchFamily="34" charset="0"/>
              </a:rPr>
              <a:t> par dispositif (AC+SD), </a:t>
            </a:r>
            <a:r>
              <a:rPr lang="fr-FR" sz="1300" b="0" i="1" dirty="0">
                <a:solidFill>
                  <a:srgbClr val="000074"/>
                </a:solidFill>
                <a:latin typeface="Calibri" pitchFamily="34" charset="0"/>
              </a:rPr>
              <a:t>une vision transverse</a:t>
            </a:r>
            <a:r>
              <a:rPr lang="fr-FR" sz="1300" b="0" dirty="0">
                <a:solidFill>
                  <a:srgbClr val="000074"/>
                </a:solidFill>
                <a:latin typeface="Calibri" pitchFamily="34" charset="0"/>
              </a:rPr>
              <a:t> des dispositifs, un suivi budgétaire consolidé, des extractions de tableaux de suivi…</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Les échanges avec l’association sont aussi facilités en cas de besoin d’informations complémentaires.</a:t>
            </a:r>
            <a:endParaRPr lang="fr-FR" sz="1300" dirty="0">
              <a:solidFill>
                <a:srgbClr val="000074"/>
              </a:solidFill>
              <a:latin typeface="Calibri" pitchFamily="34" charset="0"/>
            </a:endParaRPr>
          </a:p>
        </p:txBody>
      </p:sp>
      <p:sp>
        <p:nvSpPr>
          <p:cNvPr id="15" name="Espace réservé du contenu 2"/>
          <p:cNvSpPr>
            <a:spLocks noGrp="1"/>
          </p:cNvSpPr>
          <p:nvPr>
            <p:ph idx="4294967295"/>
          </p:nvPr>
        </p:nvSpPr>
        <p:spPr>
          <a:xfrm>
            <a:off x="6731793" y="3746424"/>
            <a:ext cx="5212557" cy="2431091"/>
          </a:xfrm>
          <a:noFill/>
        </p:spPr>
        <p:txBody>
          <a:bodyPr>
            <a:noAutofit/>
          </a:bodyPr>
          <a:lstStyle/>
          <a:p>
            <a:pPr marL="0" indent="0" algn="just" eaLnBrk="1" hangingPunct="1">
              <a:spcAft>
                <a:spcPts val="0"/>
              </a:spcAft>
              <a:buNone/>
            </a:pPr>
            <a:r>
              <a:rPr lang="fr-FR" sz="1600" dirty="0">
                <a:solidFill>
                  <a:srgbClr val="000074"/>
                </a:solidFill>
                <a:latin typeface="Calibri" pitchFamily="34" charset="0"/>
              </a:rPr>
              <a:t>De la souplesse dans un cadre normé et sécurisé</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La demande de subvention dans le compte asso s’appuie sur le </a:t>
            </a:r>
            <a:r>
              <a:rPr lang="fr-FR" sz="1300" b="0" i="1" dirty="0">
                <a:solidFill>
                  <a:srgbClr val="000074"/>
                </a:solidFill>
                <a:latin typeface="Calibri" pitchFamily="34" charset="0"/>
              </a:rPr>
              <a:t>formulaire </a:t>
            </a:r>
            <a:r>
              <a:rPr lang="fr-FR" sz="1300" b="0" i="1" dirty="0" err="1">
                <a:solidFill>
                  <a:srgbClr val="000074"/>
                </a:solidFill>
                <a:latin typeface="Calibri" pitchFamily="34" charset="0"/>
              </a:rPr>
              <a:t>cerfa</a:t>
            </a:r>
            <a:r>
              <a:rPr lang="fr-FR" sz="1300" b="0" i="1" dirty="0">
                <a:solidFill>
                  <a:srgbClr val="000074"/>
                </a:solidFill>
                <a:latin typeface="Calibri" pitchFamily="34" charset="0"/>
              </a:rPr>
              <a:t> 12156-06</a:t>
            </a:r>
            <a:r>
              <a:rPr lang="fr-FR" sz="1300" b="0" dirty="0">
                <a:solidFill>
                  <a:srgbClr val="000074"/>
                </a:solidFill>
                <a:latin typeface="Calibri" pitchFamily="34" charset="0"/>
              </a:rPr>
              <a:t>. Cependant, des informations spécifiques à un dispositif de subvention peuvent être ajoutées, dans la limite du raisonnable.</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Les services numériques s’appuient sur </a:t>
            </a:r>
            <a:r>
              <a:rPr lang="fr-FR" sz="1300" b="0" i="1" dirty="0">
                <a:solidFill>
                  <a:srgbClr val="000074"/>
                </a:solidFill>
                <a:latin typeface="Calibri" pitchFamily="34" charset="0"/>
              </a:rPr>
              <a:t>des interfaces normalisées </a:t>
            </a:r>
            <a:r>
              <a:rPr lang="fr-FR" sz="1300" b="0" dirty="0">
                <a:solidFill>
                  <a:srgbClr val="000074"/>
                </a:solidFill>
                <a:latin typeface="Calibri" pitchFamily="34" charset="0"/>
              </a:rPr>
              <a:t>(API), hébergées dans une infrastructure redondée et sécurisée.</a:t>
            </a:r>
          </a:p>
          <a:p>
            <a:pPr marL="177800" indent="-177800" algn="just" eaLnBrk="1" hangingPunct="1">
              <a:spcAft>
                <a:spcPts val="0"/>
              </a:spcAft>
              <a:buFont typeface="Wingdings" panose="05000000000000000000" pitchFamily="2" charset="2"/>
              <a:buChar char="§"/>
            </a:pPr>
            <a:r>
              <a:rPr lang="fr-FR" sz="1300" b="0" dirty="0">
                <a:solidFill>
                  <a:srgbClr val="000074"/>
                </a:solidFill>
                <a:latin typeface="Calibri" pitchFamily="34" charset="0"/>
              </a:rPr>
              <a:t>La gestion du projet s’effectue </a:t>
            </a:r>
            <a:r>
              <a:rPr lang="fr-FR" sz="1300" b="0" i="1" dirty="0">
                <a:solidFill>
                  <a:srgbClr val="000074"/>
                </a:solidFill>
                <a:latin typeface="Calibri" pitchFamily="34" charset="0"/>
              </a:rPr>
              <a:t>de manière agile </a:t>
            </a:r>
            <a:r>
              <a:rPr lang="fr-FR" sz="1300" b="0" dirty="0">
                <a:solidFill>
                  <a:srgbClr val="000074"/>
                </a:solidFill>
                <a:latin typeface="Calibri" pitchFamily="34" charset="0"/>
              </a:rPr>
              <a:t>: des évolutions majeures sont programmées chaque année, auxquelles s’ajoutent des évolutions/adaptations mineures qui peuvent être réalisées dans un délai court.</a:t>
            </a:r>
            <a:endParaRPr lang="fr-FR" sz="1300" dirty="0">
              <a:solidFill>
                <a:srgbClr val="000074"/>
              </a:solidFill>
              <a:latin typeface="Calibri" pitchFamily="34" charset="0"/>
            </a:endParaRPr>
          </a:p>
          <a:p>
            <a:pPr marL="0" indent="0" algn="just" eaLnBrk="1" hangingPunct="1">
              <a:spcAft>
                <a:spcPts val="0"/>
              </a:spcAft>
              <a:buNone/>
            </a:pPr>
            <a:endParaRPr lang="fr-FR" sz="1600" dirty="0">
              <a:solidFill>
                <a:srgbClr val="000074"/>
              </a:solidFill>
              <a:latin typeface="Calibri" pitchFamily="34" charset="0"/>
            </a:endParaRPr>
          </a:p>
          <a:p>
            <a:pPr marL="0" indent="0" algn="just" eaLnBrk="1" hangingPunct="1">
              <a:spcAft>
                <a:spcPts val="0"/>
              </a:spcAft>
              <a:buNone/>
            </a:pPr>
            <a:endParaRPr lang="fr-FR" sz="1600" b="0" dirty="0">
              <a:solidFill>
                <a:srgbClr val="000074"/>
              </a:solidFill>
              <a:latin typeface="Calibri" pitchFamily="34" charset="0"/>
            </a:endParaRPr>
          </a:p>
        </p:txBody>
      </p:sp>
      <p:pic>
        <p:nvPicPr>
          <p:cNvPr id="4" name="Image 3"/>
          <p:cNvPicPr>
            <a:picLocks noChangeAspect="1"/>
          </p:cNvPicPr>
          <p:nvPr/>
        </p:nvPicPr>
        <p:blipFill>
          <a:blip r:embed="rId3"/>
          <a:stretch>
            <a:fillRect/>
          </a:stretch>
        </p:blipFill>
        <p:spPr>
          <a:xfrm>
            <a:off x="6731793" y="886864"/>
            <a:ext cx="5279232" cy="545034"/>
          </a:xfrm>
          <a:prstGeom prst="rect">
            <a:avLst/>
          </a:prstGeom>
        </p:spPr>
      </p:pic>
      <p:pic>
        <p:nvPicPr>
          <p:cNvPr id="3" name="Image 2"/>
          <p:cNvPicPr>
            <a:picLocks noChangeAspect="1"/>
          </p:cNvPicPr>
          <p:nvPr/>
        </p:nvPicPr>
        <p:blipFill>
          <a:blip r:embed="rId4"/>
          <a:stretch>
            <a:fillRect/>
          </a:stretch>
        </p:blipFill>
        <p:spPr>
          <a:xfrm>
            <a:off x="357185" y="5314950"/>
            <a:ext cx="6048375" cy="1144287"/>
          </a:xfrm>
          <a:prstGeom prst="rect">
            <a:avLst/>
          </a:prstGeom>
        </p:spPr>
      </p:pic>
    </p:spTree>
    <p:extLst>
      <p:ext uri="{BB962C8B-B14F-4D97-AF65-F5344CB8AC3E}">
        <p14:creationId xmlns:p14="http://schemas.microsoft.com/office/powerpoint/2010/main" val="967565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11</a:t>
            </a:fld>
            <a:endParaRPr lang="fr-FR" dirty="0">
              <a:solidFill>
                <a:schemeClr val="accent5">
                  <a:lumMod val="50000"/>
                </a:schemeClr>
              </a:solidFill>
            </a:endParaRPr>
          </a:p>
        </p:txBody>
      </p:sp>
      <p:sp>
        <p:nvSpPr>
          <p:cNvPr id="6" name="Espace réservé du contenu 2"/>
          <p:cNvSpPr>
            <a:spLocks noGrp="1"/>
          </p:cNvSpPr>
          <p:nvPr>
            <p:ph idx="4294967295"/>
          </p:nvPr>
        </p:nvSpPr>
        <p:spPr>
          <a:xfrm>
            <a:off x="330534" y="802760"/>
            <a:ext cx="5384464" cy="352165"/>
          </a:xfrm>
          <a:solidFill>
            <a:schemeClr val="accent2">
              <a:lumMod val="40000"/>
              <a:lumOff val="60000"/>
            </a:schemeClr>
          </a:solidFill>
        </p:spPr>
        <p:txBody>
          <a:bodyPr>
            <a:noAutofit/>
          </a:bodyPr>
          <a:lstStyle/>
          <a:p>
            <a:pPr marL="0" indent="0" algn="ctr" eaLnBrk="1" hangingPunct="1">
              <a:spcAft>
                <a:spcPts val="600"/>
              </a:spcAft>
              <a:buNone/>
            </a:pPr>
            <a:r>
              <a:rPr lang="fr-FR" sz="1600" dirty="0">
                <a:solidFill>
                  <a:srgbClr val="000074"/>
                </a:solidFill>
                <a:latin typeface="Calibri" pitchFamily="34" charset="0"/>
              </a:rPr>
              <a:t>Gestion des campagnes</a:t>
            </a:r>
          </a:p>
        </p:txBody>
      </p:sp>
      <p:sp>
        <p:nvSpPr>
          <p:cNvPr id="9" name="Espace réservé du contenu 2"/>
          <p:cNvSpPr>
            <a:spLocks noGrp="1"/>
          </p:cNvSpPr>
          <p:nvPr>
            <p:ph idx="4294967295"/>
          </p:nvPr>
        </p:nvSpPr>
        <p:spPr>
          <a:xfrm>
            <a:off x="6418397" y="793447"/>
            <a:ext cx="5438263" cy="361465"/>
          </a:xfrm>
          <a:solidFill>
            <a:schemeClr val="accent2">
              <a:lumMod val="40000"/>
              <a:lumOff val="60000"/>
            </a:schemeClr>
          </a:solidFill>
        </p:spPr>
        <p:txBody>
          <a:bodyPr>
            <a:noAutofit/>
          </a:bodyPr>
          <a:lstStyle/>
          <a:p>
            <a:pPr marL="0" indent="0" algn="ctr" eaLnBrk="1" hangingPunct="1">
              <a:spcAft>
                <a:spcPts val="600"/>
              </a:spcAft>
              <a:buNone/>
            </a:pPr>
            <a:r>
              <a:rPr lang="fr-FR" sz="1600" dirty="0">
                <a:solidFill>
                  <a:srgbClr val="000074"/>
                </a:solidFill>
                <a:latin typeface="Calibri" pitchFamily="34" charset="0"/>
              </a:rPr>
              <a:t>Saisie et instruction des demandes de subvention</a:t>
            </a:r>
          </a:p>
        </p:txBody>
      </p:sp>
      <p:sp>
        <p:nvSpPr>
          <p:cNvPr id="11" name="Espace réservé du contenu 2"/>
          <p:cNvSpPr>
            <a:spLocks noGrp="1"/>
          </p:cNvSpPr>
          <p:nvPr>
            <p:ph idx="4294967295"/>
          </p:nvPr>
        </p:nvSpPr>
        <p:spPr>
          <a:xfrm>
            <a:off x="6406907" y="4182541"/>
            <a:ext cx="5438262" cy="365888"/>
          </a:xfrm>
          <a:solidFill>
            <a:schemeClr val="accent2">
              <a:lumMod val="40000"/>
              <a:lumOff val="60000"/>
            </a:schemeClr>
          </a:solidFill>
        </p:spPr>
        <p:txBody>
          <a:bodyPr>
            <a:noAutofit/>
          </a:bodyPr>
          <a:lstStyle/>
          <a:p>
            <a:pPr marL="0" indent="0" algn="ctr" eaLnBrk="1" hangingPunct="1">
              <a:spcAft>
                <a:spcPts val="600"/>
              </a:spcAft>
              <a:buNone/>
            </a:pPr>
            <a:r>
              <a:rPr lang="fr-FR" sz="1600" dirty="0">
                <a:solidFill>
                  <a:srgbClr val="000074"/>
                </a:solidFill>
                <a:latin typeface="Calibri" pitchFamily="34" charset="0"/>
              </a:rPr>
              <a:t>Suivi/extraction/consolidation/vision transverse</a:t>
            </a:r>
          </a:p>
        </p:txBody>
      </p:sp>
      <p:sp>
        <p:nvSpPr>
          <p:cNvPr id="13" name="Espace réservé du contenu 2"/>
          <p:cNvSpPr>
            <a:spLocks noGrp="1"/>
          </p:cNvSpPr>
          <p:nvPr>
            <p:ph idx="4294967295"/>
          </p:nvPr>
        </p:nvSpPr>
        <p:spPr>
          <a:xfrm>
            <a:off x="352517" y="4687436"/>
            <a:ext cx="5372350" cy="369741"/>
          </a:xfrm>
          <a:solidFill>
            <a:schemeClr val="accent2">
              <a:lumMod val="40000"/>
              <a:lumOff val="60000"/>
            </a:schemeClr>
          </a:solidFill>
        </p:spPr>
        <p:txBody>
          <a:bodyPr>
            <a:noAutofit/>
          </a:bodyPr>
          <a:lstStyle/>
          <a:p>
            <a:pPr marL="0" indent="0" algn="ctr" eaLnBrk="1" hangingPunct="1">
              <a:spcAft>
                <a:spcPts val="600"/>
              </a:spcAft>
              <a:buNone/>
            </a:pPr>
            <a:r>
              <a:rPr lang="fr-FR" sz="1600" dirty="0">
                <a:solidFill>
                  <a:srgbClr val="000074"/>
                </a:solidFill>
                <a:latin typeface="Calibri" pitchFamily="34" charset="0"/>
              </a:rPr>
              <a:t>Interface avec Chorus (Connecteur-Chorus)</a:t>
            </a:r>
          </a:p>
        </p:txBody>
      </p:sp>
      <p:sp>
        <p:nvSpPr>
          <p:cNvPr id="14" name="Rectangle 13"/>
          <p:cNvSpPr txBox="1">
            <a:spLocks/>
          </p:cNvSpPr>
          <p:nvPr/>
        </p:nvSpPr>
        <p:spPr bwMode="auto">
          <a:xfrm>
            <a:off x="0" y="0"/>
            <a:ext cx="12192000" cy="714375"/>
          </a:xfrm>
          <a:prstGeom prst="rect">
            <a:avLst/>
          </a:prstGeom>
          <a:noFill/>
          <a:ln w="25400" cap="flat" cmpd="sng" algn="ctr">
            <a:noFill/>
            <a:prstDash val="solid"/>
          </a:ln>
          <a:effectLst/>
        </p:spPr>
        <p:txBody>
          <a:bodyPr vert="horz" wrap="square" lIns="91440" tIns="45720" rIns="91440" bIns="45720" numCol="1" rtlCol="0" anchor="ctr" anchorCtr="0" compatLnSpc="1">
            <a:prstTxWarp prst="textNoShape">
              <a:avLst/>
            </a:prstTxWarp>
          </a:bodyPr>
          <a:lst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a:lstStyle>
          <a:p>
            <a:r>
              <a:rPr lang="fr-FR" kern="0" dirty="0">
                <a:solidFill>
                  <a:srgbClr val="000074"/>
                </a:solidFill>
              </a:rPr>
              <a:t> </a:t>
            </a:r>
            <a:r>
              <a:rPr lang="fr-FR" b="1" kern="0" dirty="0">
                <a:solidFill>
                  <a:srgbClr val="000074"/>
                </a:solidFill>
              </a:rPr>
              <a:t>Subvention : les principales fonctionnalités</a:t>
            </a:r>
            <a:endParaRPr lang="fr-FR" b="1" kern="0" dirty="0">
              <a:solidFill>
                <a:srgbClr val="000074"/>
              </a:solidFill>
              <a:latin typeface="+mn-lt"/>
            </a:endParaRPr>
          </a:p>
        </p:txBody>
      </p:sp>
      <p:graphicFrame>
        <p:nvGraphicFramePr>
          <p:cNvPr id="10" name="Tableau 9"/>
          <p:cNvGraphicFramePr>
            <a:graphicFrameLocks noGrp="1"/>
          </p:cNvGraphicFramePr>
          <p:nvPr/>
        </p:nvGraphicFramePr>
        <p:xfrm>
          <a:off x="352517" y="1157590"/>
          <a:ext cx="5360648" cy="1280160"/>
        </p:xfrm>
        <a:graphic>
          <a:graphicData uri="http://schemas.openxmlformats.org/drawingml/2006/table">
            <a:tbl>
              <a:tblPr>
                <a:tableStyleId>{5C22544A-7EE6-4342-B048-85BDC9FD1C3A}</a:tableStyleId>
              </a:tblPr>
              <a:tblGrid>
                <a:gridCol w="825471">
                  <a:extLst>
                    <a:ext uri="{9D8B030D-6E8A-4147-A177-3AD203B41FA5}">
                      <a16:colId xmlns:a16="http://schemas.microsoft.com/office/drawing/2014/main" val="3738303819"/>
                    </a:ext>
                  </a:extLst>
                </a:gridCol>
                <a:gridCol w="4535177">
                  <a:extLst>
                    <a:ext uri="{9D8B030D-6E8A-4147-A177-3AD203B41FA5}">
                      <a16:colId xmlns:a16="http://schemas.microsoft.com/office/drawing/2014/main" val="197725626"/>
                    </a:ext>
                  </a:extLst>
                </a:gridCol>
              </a:tblGrid>
              <a:tr h="625056">
                <a:tc>
                  <a:txBody>
                    <a:bodyPr/>
                    <a:lstStyle/>
                    <a:p>
                      <a:r>
                        <a:rPr lang="fr-FR" sz="1200" dirty="0">
                          <a:solidFill>
                            <a:srgbClr val="000074"/>
                          </a:solidFill>
                          <a:latin typeface="Calibri" panose="020F0502020204030204" pitchFamily="34" charset="0"/>
                          <a:cs typeface="Calibri" panose="020F0502020204030204" pitchFamily="34" charset="0"/>
                        </a:rPr>
                        <a:t>Existant</a:t>
                      </a:r>
                    </a:p>
                  </a:txBody>
                  <a:tcPr/>
                </a:tc>
                <a:tc>
                  <a:txBody>
                    <a:bodyPr/>
                    <a:lstStyle/>
                    <a:p>
                      <a:r>
                        <a:rPr lang="fr-FR" sz="1200" b="1" dirty="0">
                          <a:solidFill>
                            <a:srgbClr val="000074"/>
                          </a:solidFill>
                          <a:latin typeface="Calibri" panose="020F0502020204030204" pitchFamily="34" charset="0"/>
                          <a:cs typeface="Calibri" panose="020F0502020204030204" pitchFamily="34" charset="0"/>
                        </a:rPr>
                        <a:t>Répertoire des subventions (back-office du Compte Asso) : </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description des appels à projet, des « offres » de subvention par le service instructeur</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Activation/désactivation et dates limite de dépôt des dossier</a:t>
                      </a:r>
                    </a:p>
                  </a:txBody>
                  <a:tcPr/>
                </a:tc>
                <a:extLst>
                  <a:ext uri="{0D108BD9-81ED-4DB2-BD59-A6C34878D82A}">
                    <a16:rowId xmlns:a16="http://schemas.microsoft.com/office/drawing/2014/main" val="3520626506"/>
                  </a:ext>
                </a:extLst>
              </a:tr>
              <a:tr h="397763">
                <a:tc>
                  <a:txBody>
                    <a:bodyPr/>
                    <a:lstStyle/>
                    <a:p>
                      <a:r>
                        <a:rPr lang="fr-FR" sz="1200" i="1" dirty="0">
                          <a:solidFill>
                            <a:srgbClr val="000074"/>
                          </a:solidFill>
                          <a:latin typeface="Calibri" panose="020F0502020204030204" pitchFamily="34" charset="0"/>
                          <a:cs typeface="Calibri" panose="020F0502020204030204" pitchFamily="34" charset="0"/>
                        </a:rPr>
                        <a:t>A venir</a:t>
                      </a:r>
                    </a:p>
                  </a:txBody>
                  <a:tcPr/>
                </a:tc>
                <a:tc>
                  <a:txBody>
                    <a:bodyPr/>
                    <a:lstStyle/>
                    <a:p>
                      <a:r>
                        <a:rPr lang="fr-FR" sz="1200" b="1" i="1" dirty="0">
                          <a:solidFill>
                            <a:srgbClr val="000074"/>
                          </a:solidFill>
                          <a:latin typeface="Calibri" panose="020F0502020204030204" pitchFamily="34" charset="0"/>
                          <a:cs typeface="Calibri" panose="020F0502020204030204" pitchFamily="34" charset="0"/>
                        </a:rPr>
                        <a:t>Généralisation du répertoire des subventions </a:t>
                      </a:r>
                      <a:r>
                        <a:rPr lang="fr-FR" sz="1200" i="1" dirty="0">
                          <a:solidFill>
                            <a:srgbClr val="000074"/>
                          </a:solidFill>
                          <a:latin typeface="Calibri" panose="020F0502020204030204" pitchFamily="34" charset="0"/>
                          <a:cs typeface="Calibri" panose="020F0502020204030204" pitchFamily="34" charset="0"/>
                        </a:rPr>
                        <a:t>à toutes les subventions de l’Etat, accessible depuis associations.gouv.fr</a:t>
                      </a:r>
                    </a:p>
                  </a:txBody>
                  <a:tcPr/>
                </a:tc>
                <a:extLst>
                  <a:ext uri="{0D108BD9-81ED-4DB2-BD59-A6C34878D82A}">
                    <a16:rowId xmlns:a16="http://schemas.microsoft.com/office/drawing/2014/main" val="3127038414"/>
                  </a:ext>
                </a:extLst>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1385781099"/>
              </p:ext>
            </p:extLst>
          </p:nvPr>
        </p:nvGraphicFramePr>
        <p:xfrm>
          <a:off x="6406907" y="1144137"/>
          <a:ext cx="5449753" cy="2582230"/>
        </p:xfrm>
        <a:graphic>
          <a:graphicData uri="http://schemas.openxmlformats.org/drawingml/2006/table">
            <a:tbl>
              <a:tblPr>
                <a:tableStyleId>{5C22544A-7EE6-4342-B048-85BDC9FD1C3A}</a:tableStyleId>
              </a:tblPr>
              <a:tblGrid>
                <a:gridCol w="820603">
                  <a:extLst>
                    <a:ext uri="{9D8B030D-6E8A-4147-A177-3AD203B41FA5}">
                      <a16:colId xmlns:a16="http://schemas.microsoft.com/office/drawing/2014/main" val="3738303819"/>
                    </a:ext>
                  </a:extLst>
                </a:gridCol>
                <a:gridCol w="4629150">
                  <a:extLst>
                    <a:ext uri="{9D8B030D-6E8A-4147-A177-3AD203B41FA5}">
                      <a16:colId xmlns:a16="http://schemas.microsoft.com/office/drawing/2014/main" val="197725626"/>
                    </a:ext>
                  </a:extLst>
                </a:gridCol>
              </a:tblGrid>
              <a:tr h="752888">
                <a:tc>
                  <a:txBody>
                    <a:bodyPr/>
                    <a:lstStyle/>
                    <a:p>
                      <a:r>
                        <a:rPr lang="fr-FR" sz="1200" dirty="0">
                          <a:solidFill>
                            <a:srgbClr val="000074"/>
                          </a:solidFill>
                          <a:latin typeface="Calibri" panose="020F0502020204030204" pitchFamily="34" charset="0"/>
                          <a:cs typeface="Calibri" panose="020F0502020204030204" pitchFamily="34" charset="0"/>
                        </a:rPr>
                        <a:t>Existant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74"/>
                          </a:solidFill>
                          <a:latin typeface="Calibri" panose="020F0502020204030204" pitchFamily="34" charset="0"/>
                          <a:cs typeface="Calibri" panose="020F0502020204030204" pitchFamily="34" charset="0"/>
                        </a:rPr>
                        <a:t>Demandes de subvention :</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Saisie des demandes dans Le Compte Asso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srgbClr val="000074"/>
                          </a:solidFill>
                          <a:latin typeface="Calibri" panose="020F0502020204030204" pitchFamily="34" charset="0"/>
                          <a:cs typeface="Calibri" panose="020F0502020204030204" pitchFamily="34" charset="0"/>
                        </a:rPr>
                        <a:t>Consultation et instruction des demandes par le service instructeur</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Echanges entre demandeur et service instructeur</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Production des actes juridiques (arrêtés, conventions, notifications d’accord ou de refus…)</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Gestion des dossiers en masse : publipostage, changement</a:t>
                      </a:r>
                      <a:r>
                        <a:rPr lang="fr-FR" sz="1200" baseline="0" dirty="0">
                          <a:solidFill>
                            <a:srgbClr val="000074"/>
                          </a:solidFill>
                          <a:latin typeface="Calibri" panose="020F0502020204030204" pitchFamily="34" charset="0"/>
                          <a:cs typeface="Calibri" panose="020F0502020204030204" pitchFamily="34" charset="0"/>
                        </a:rPr>
                        <a:t> d’état, relances…</a:t>
                      </a:r>
                      <a:endParaRPr lang="fr-FR" sz="1200" dirty="0">
                        <a:solidFill>
                          <a:srgbClr val="000074"/>
                        </a:solidFill>
                        <a:latin typeface="Calibri" panose="020F0502020204030204" pitchFamily="34" charset="0"/>
                        <a:cs typeface="Calibri" panose="020F0502020204030204" pitchFamily="34" charset="0"/>
                      </a:endParaRPr>
                    </a:p>
                    <a:p>
                      <a:r>
                        <a:rPr lang="fr-FR" sz="1200" b="1" dirty="0" err="1">
                          <a:solidFill>
                            <a:srgbClr val="000074"/>
                          </a:solidFill>
                          <a:latin typeface="Calibri" panose="020F0502020204030204" pitchFamily="34" charset="0"/>
                          <a:cs typeface="Calibri" panose="020F0502020204030204" pitchFamily="34" charset="0"/>
                        </a:rPr>
                        <a:t>Comptes-rendus</a:t>
                      </a:r>
                      <a:r>
                        <a:rPr lang="fr-FR" sz="1200" b="1" dirty="0">
                          <a:solidFill>
                            <a:srgbClr val="000074"/>
                          </a:solidFill>
                          <a:latin typeface="Calibri" panose="020F0502020204030204" pitchFamily="34" charset="0"/>
                          <a:cs typeface="Calibri" panose="020F0502020204030204" pitchFamily="34" charset="0"/>
                        </a:rPr>
                        <a:t> financier :</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Saisie dans Le Compte Asso</a:t>
                      </a:r>
                    </a:p>
                    <a:p>
                      <a:pPr marL="171450" indent="-171450">
                        <a:buFont typeface="Arial" panose="020B0604020202020204" pitchFamily="34" charset="0"/>
                        <a:buChar char="•"/>
                      </a:pPr>
                      <a:r>
                        <a:rPr lang="fr-FR" sz="1200" dirty="0">
                          <a:solidFill>
                            <a:srgbClr val="000074"/>
                          </a:solidFill>
                          <a:latin typeface="Calibri" panose="020F0502020204030204" pitchFamily="34" charset="0"/>
                          <a:cs typeface="Calibri" panose="020F0502020204030204" pitchFamily="34" charset="0"/>
                        </a:rPr>
                        <a:t>Réception et instruction par le service instructeur</a:t>
                      </a:r>
                    </a:p>
                  </a:txBody>
                  <a:tcPr/>
                </a:tc>
                <a:extLst>
                  <a:ext uri="{0D108BD9-81ED-4DB2-BD59-A6C34878D82A}">
                    <a16:rowId xmlns:a16="http://schemas.microsoft.com/office/drawing/2014/main" val="3520626506"/>
                  </a:ext>
                </a:extLst>
              </a:tr>
              <a:tr h="479110">
                <a:tc>
                  <a:txBody>
                    <a:bodyPr/>
                    <a:lstStyle/>
                    <a:p>
                      <a:r>
                        <a:rPr lang="fr-FR" sz="1200" i="1" dirty="0">
                          <a:solidFill>
                            <a:srgbClr val="000074"/>
                          </a:solidFill>
                          <a:latin typeface="Calibri" panose="020F0502020204030204" pitchFamily="34" charset="0"/>
                          <a:cs typeface="Calibri" panose="020F0502020204030204" pitchFamily="34" charset="0"/>
                        </a:rPr>
                        <a:t>A venir</a:t>
                      </a:r>
                    </a:p>
                  </a:txBody>
                  <a:tcPr/>
                </a:tc>
                <a:tc>
                  <a:txBody>
                    <a:bodyPr/>
                    <a:lstStyle/>
                    <a:p>
                      <a:r>
                        <a:rPr lang="fr-FR" sz="1200" i="1" dirty="0">
                          <a:solidFill>
                            <a:srgbClr val="000074"/>
                          </a:solidFill>
                          <a:latin typeface="Calibri" panose="020F0502020204030204" pitchFamily="34" charset="0"/>
                          <a:cs typeface="Calibri" panose="020F0502020204030204" pitchFamily="34" charset="0"/>
                        </a:rPr>
                        <a:t>Signature électronique des actes juridiques dans Osiris</a:t>
                      </a:r>
                    </a:p>
                    <a:p>
                      <a:endParaRPr lang="fr-FR" sz="1200" i="1"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127038414"/>
                  </a:ext>
                </a:extLst>
              </a:tr>
            </a:tbl>
          </a:graphicData>
        </a:graphic>
      </p:graphicFrame>
      <p:sp>
        <p:nvSpPr>
          <p:cNvPr id="17" name="Espace réservé du contenu 2"/>
          <p:cNvSpPr>
            <a:spLocks noGrp="1"/>
          </p:cNvSpPr>
          <p:nvPr>
            <p:ph idx="4294967295"/>
          </p:nvPr>
        </p:nvSpPr>
        <p:spPr>
          <a:xfrm>
            <a:off x="330534" y="2483409"/>
            <a:ext cx="5384464" cy="371443"/>
          </a:xfrm>
          <a:solidFill>
            <a:schemeClr val="accent2">
              <a:lumMod val="40000"/>
              <a:lumOff val="60000"/>
            </a:schemeClr>
          </a:solidFill>
        </p:spPr>
        <p:txBody>
          <a:bodyPr>
            <a:noAutofit/>
          </a:bodyPr>
          <a:lstStyle/>
          <a:p>
            <a:pPr marL="0" indent="0" algn="ctr" eaLnBrk="1" hangingPunct="1">
              <a:spcAft>
                <a:spcPts val="600"/>
              </a:spcAft>
              <a:buNone/>
            </a:pPr>
            <a:r>
              <a:rPr lang="fr-FR" sz="1600" dirty="0">
                <a:solidFill>
                  <a:srgbClr val="000074"/>
                </a:solidFill>
                <a:latin typeface="Calibri" pitchFamily="34" charset="0"/>
              </a:rPr>
              <a:t>Gestion des tiers</a:t>
            </a:r>
          </a:p>
        </p:txBody>
      </p:sp>
      <p:graphicFrame>
        <p:nvGraphicFramePr>
          <p:cNvPr id="18" name="Tableau 17"/>
          <p:cNvGraphicFramePr>
            <a:graphicFrameLocks noGrp="1"/>
          </p:cNvGraphicFramePr>
          <p:nvPr/>
        </p:nvGraphicFramePr>
        <p:xfrm>
          <a:off x="330534" y="2838951"/>
          <a:ext cx="5384464" cy="1844733"/>
        </p:xfrm>
        <a:graphic>
          <a:graphicData uri="http://schemas.openxmlformats.org/drawingml/2006/table">
            <a:tbl>
              <a:tblPr>
                <a:tableStyleId>{5C22544A-7EE6-4342-B048-85BDC9FD1C3A}</a:tableStyleId>
              </a:tblPr>
              <a:tblGrid>
                <a:gridCol w="859607">
                  <a:extLst>
                    <a:ext uri="{9D8B030D-6E8A-4147-A177-3AD203B41FA5}">
                      <a16:colId xmlns:a16="http://schemas.microsoft.com/office/drawing/2014/main" val="3738303819"/>
                    </a:ext>
                  </a:extLst>
                </a:gridCol>
                <a:gridCol w="4524857">
                  <a:extLst>
                    <a:ext uri="{9D8B030D-6E8A-4147-A177-3AD203B41FA5}">
                      <a16:colId xmlns:a16="http://schemas.microsoft.com/office/drawing/2014/main" val="197725626"/>
                    </a:ext>
                  </a:extLst>
                </a:gridCol>
              </a:tblGrid>
              <a:tr h="863391">
                <a:tc>
                  <a:txBody>
                    <a:bodyPr/>
                    <a:lstStyle/>
                    <a:p>
                      <a:r>
                        <a:rPr lang="fr-FR" sz="1200" dirty="0">
                          <a:solidFill>
                            <a:srgbClr val="000074"/>
                          </a:solidFill>
                          <a:latin typeface="Calibri" panose="020F0502020204030204" pitchFamily="34" charset="0"/>
                          <a:cs typeface="Calibri" panose="020F0502020204030204" pitchFamily="34" charset="0"/>
                        </a:rPr>
                        <a:t>Existant</a:t>
                      </a:r>
                    </a:p>
                  </a:txBody>
                  <a:tcPr/>
                </a:tc>
                <a:tc>
                  <a:txBody>
                    <a:bodyPr/>
                    <a:lstStyle/>
                    <a:p>
                      <a:r>
                        <a:rPr lang="fr-FR" sz="1200" b="1" dirty="0">
                          <a:solidFill>
                            <a:srgbClr val="000074"/>
                          </a:solidFill>
                          <a:latin typeface="Calibri" panose="020F0502020204030204" pitchFamily="34" charset="0"/>
                          <a:cs typeface="Calibri" panose="020F0502020204030204" pitchFamily="34" charset="0"/>
                        </a:rPr>
                        <a:t>Gestion automatisée des tiers de bout-en-bout</a:t>
                      </a:r>
                      <a:r>
                        <a:rPr lang="fr-FR" sz="1200" b="1" baseline="0" dirty="0">
                          <a:solidFill>
                            <a:srgbClr val="000074"/>
                          </a:solidFill>
                          <a:latin typeface="Calibri" panose="020F0502020204030204" pitchFamily="34" charset="0"/>
                          <a:cs typeface="Calibri" panose="020F0502020204030204" pitchFamily="34" charset="0"/>
                        </a:rPr>
                        <a:t> : </a:t>
                      </a:r>
                      <a:endParaRPr lang="fr-FR" sz="1200" b="1" dirty="0">
                        <a:solidFill>
                          <a:srgbClr val="000074"/>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fr-FR" sz="1200" b="0" dirty="0">
                          <a:solidFill>
                            <a:srgbClr val="000074"/>
                          </a:solidFill>
                          <a:latin typeface="Calibri" panose="020F0502020204030204" pitchFamily="34" charset="0"/>
                          <a:cs typeface="Calibri" panose="020F0502020204030204" pitchFamily="34" charset="0"/>
                        </a:rPr>
                        <a:t>Référentiel des associations</a:t>
                      </a:r>
                      <a:r>
                        <a:rPr lang="fr-FR" sz="1200" b="0" baseline="0" dirty="0">
                          <a:solidFill>
                            <a:srgbClr val="000074"/>
                          </a:solidFill>
                          <a:latin typeface="Calibri" panose="020F0502020204030204" pitchFamily="34" charset="0"/>
                          <a:cs typeface="Calibri" panose="020F0502020204030204" pitchFamily="34" charset="0"/>
                        </a:rPr>
                        <a:t>, alimenté par le RNA et le répertoire </a:t>
                      </a:r>
                      <a:r>
                        <a:rPr lang="fr-FR" sz="1200" b="0" baseline="0" dirty="0" err="1">
                          <a:solidFill>
                            <a:srgbClr val="000074"/>
                          </a:solidFill>
                          <a:latin typeface="Calibri" panose="020F0502020204030204" pitchFamily="34" charset="0"/>
                          <a:cs typeface="Calibri" panose="020F0502020204030204" pitchFamily="34" charset="0"/>
                        </a:rPr>
                        <a:t>Sirene</a:t>
                      </a:r>
                      <a:r>
                        <a:rPr lang="fr-FR" sz="1200" b="0" baseline="0" dirty="0">
                          <a:solidFill>
                            <a:srgbClr val="000074"/>
                          </a:solidFill>
                          <a:latin typeface="Calibri" panose="020F0502020204030204" pitchFamily="34" charset="0"/>
                          <a:cs typeface="Calibri" panose="020F0502020204030204" pitchFamily="34" charset="0"/>
                        </a:rPr>
                        <a:t> via des mises à jour quotidienne </a:t>
                      </a:r>
                      <a:r>
                        <a:rPr lang="fr-FR" sz="1200" b="0" baseline="0" dirty="0">
                          <a:solidFill>
                            <a:srgbClr val="000074"/>
                          </a:solidFill>
                          <a:latin typeface="Calibri" panose="020F0502020204030204" pitchFamily="34" charset="0"/>
                          <a:cs typeface="Calibri" panose="020F0502020204030204" pitchFamily="34" charset="0"/>
                          <a:sym typeface="Wingdings" panose="05000000000000000000" pitchFamily="2" charset="2"/>
                        </a:rPr>
                        <a:t> accès aux informations de référence  gain de temps et facilitation des contrôles</a:t>
                      </a:r>
                      <a:endParaRPr lang="fr-FR" sz="1200" b="0" baseline="0" dirty="0">
                        <a:solidFill>
                          <a:srgbClr val="000074"/>
                        </a:solidFill>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fr-FR" sz="1200" b="0" baseline="0" dirty="0">
                          <a:solidFill>
                            <a:srgbClr val="000074"/>
                          </a:solidFill>
                          <a:latin typeface="Calibri" panose="020F0502020204030204" pitchFamily="34" charset="0"/>
                          <a:cs typeface="Calibri" panose="020F0502020204030204" pitchFamily="34" charset="0"/>
                        </a:rPr>
                        <a:t>Même fonctionnement pour les autres types de structure (Siret)</a:t>
                      </a:r>
                    </a:p>
                    <a:p>
                      <a:pPr marL="171450" indent="-171450">
                        <a:buFont typeface="Arial" panose="020B0604020202020204" pitchFamily="34" charset="0"/>
                        <a:buChar char="•"/>
                      </a:pPr>
                      <a:r>
                        <a:rPr lang="fr-FR" sz="1200" b="0" baseline="0" dirty="0">
                          <a:solidFill>
                            <a:srgbClr val="000074"/>
                          </a:solidFill>
                          <a:latin typeface="Calibri" panose="020F0502020204030204" pitchFamily="34" charset="0"/>
                          <a:cs typeface="Calibri" panose="020F0502020204030204" pitchFamily="34" charset="0"/>
                        </a:rPr>
                        <a:t>Automatisation de la mise à jour des Siret (transfert de siège)</a:t>
                      </a:r>
                    </a:p>
                    <a:p>
                      <a:pPr marL="171450" indent="-171450">
                        <a:buFont typeface="Arial" panose="020B0604020202020204" pitchFamily="34" charset="0"/>
                        <a:buChar char="•"/>
                      </a:pPr>
                      <a:r>
                        <a:rPr lang="fr-FR" sz="1200" b="0" baseline="0" dirty="0">
                          <a:solidFill>
                            <a:srgbClr val="000074"/>
                          </a:solidFill>
                          <a:latin typeface="Calibri" panose="020F0502020204030204" pitchFamily="34" charset="0"/>
                          <a:cs typeface="Calibri" panose="020F0502020204030204" pitchFamily="34" charset="0"/>
                        </a:rPr>
                        <a:t>Automatisation de la création/modification des tiers et des </a:t>
                      </a:r>
                      <a:r>
                        <a:rPr lang="fr-FR" sz="1200" b="0" baseline="0" dirty="0" err="1">
                          <a:solidFill>
                            <a:srgbClr val="000074"/>
                          </a:solidFill>
                          <a:latin typeface="Calibri" panose="020F0502020204030204" pitchFamily="34" charset="0"/>
                          <a:cs typeface="Calibri" panose="020F0502020204030204" pitchFamily="34" charset="0"/>
                        </a:rPr>
                        <a:t>RIBs</a:t>
                      </a:r>
                      <a:r>
                        <a:rPr lang="fr-FR" sz="1200" b="0" baseline="0" dirty="0">
                          <a:solidFill>
                            <a:srgbClr val="000074"/>
                          </a:solidFill>
                          <a:latin typeface="Calibri" panose="020F0502020204030204" pitchFamily="34" charset="0"/>
                          <a:cs typeface="Calibri" panose="020F0502020204030204" pitchFamily="34" charset="0"/>
                        </a:rPr>
                        <a:t> dans Chorus </a:t>
                      </a:r>
                      <a:endParaRPr lang="fr-FR" sz="1200" b="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20626506"/>
                  </a:ext>
                </a:extLst>
              </a:tr>
              <a:tr h="290253">
                <a:tc>
                  <a:txBody>
                    <a:bodyPr/>
                    <a:lstStyle/>
                    <a:p>
                      <a:r>
                        <a:rPr lang="fr-FR" sz="1200" i="1" dirty="0">
                          <a:solidFill>
                            <a:srgbClr val="000074"/>
                          </a:solidFill>
                          <a:latin typeface="Calibri" panose="020F0502020204030204" pitchFamily="34" charset="0"/>
                          <a:cs typeface="Calibri" panose="020F0502020204030204" pitchFamily="34" charset="0"/>
                        </a:rPr>
                        <a:t>A venir</a:t>
                      </a:r>
                    </a:p>
                  </a:txBody>
                  <a:tcPr/>
                </a:tc>
                <a:tc>
                  <a:txBody>
                    <a:bodyPr/>
                    <a:lstStyle/>
                    <a:p>
                      <a:r>
                        <a:rPr lang="fr-FR" sz="1200" i="1" dirty="0">
                          <a:solidFill>
                            <a:srgbClr val="000074"/>
                          </a:solidFill>
                          <a:latin typeface="Calibri" panose="020F0502020204030204" pitchFamily="34" charset="0"/>
                          <a:cs typeface="Calibri" panose="020F0502020204030204" pitchFamily="34" charset="0"/>
                        </a:rPr>
                        <a:t>-</a:t>
                      </a:r>
                    </a:p>
                  </a:txBody>
                  <a:tcPr/>
                </a:tc>
                <a:extLst>
                  <a:ext uri="{0D108BD9-81ED-4DB2-BD59-A6C34878D82A}">
                    <a16:rowId xmlns:a16="http://schemas.microsoft.com/office/drawing/2014/main" val="3127038414"/>
                  </a:ext>
                </a:extLst>
              </a:tr>
            </a:tbl>
          </a:graphicData>
        </a:graphic>
      </p:graphicFrame>
      <p:graphicFrame>
        <p:nvGraphicFramePr>
          <p:cNvPr id="19" name="Tableau 18"/>
          <p:cNvGraphicFramePr>
            <a:graphicFrameLocks noGrp="1"/>
          </p:cNvGraphicFramePr>
          <p:nvPr/>
        </p:nvGraphicFramePr>
        <p:xfrm>
          <a:off x="6406907" y="4548429"/>
          <a:ext cx="5438262" cy="1645920"/>
        </p:xfrm>
        <a:graphic>
          <a:graphicData uri="http://schemas.openxmlformats.org/drawingml/2006/table">
            <a:tbl>
              <a:tblPr>
                <a:tableStyleId>{5C22544A-7EE6-4342-B048-85BDC9FD1C3A}</a:tableStyleId>
              </a:tblPr>
              <a:tblGrid>
                <a:gridCol w="809112">
                  <a:extLst>
                    <a:ext uri="{9D8B030D-6E8A-4147-A177-3AD203B41FA5}">
                      <a16:colId xmlns:a16="http://schemas.microsoft.com/office/drawing/2014/main" val="3738303819"/>
                    </a:ext>
                  </a:extLst>
                </a:gridCol>
                <a:gridCol w="4629150">
                  <a:extLst>
                    <a:ext uri="{9D8B030D-6E8A-4147-A177-3AD203B41FA5}">
                      <a16:colId xmlns:a16="http://schemas.microsoft.com/office/drawing/2014/main" val="197725626"/>
                    </a:ext>
                  </a:extLst>
                </a:gridCol>
              </a:tblGrid>
              <a:tr h="717692">
                <a:tc>
                  <a:txBody>
                    <a:bodyPr/>
                    <a:lstStyle/>
                    <a:p>
                      <a:r>
                        <a:rPr lang="fr-FR" sz="1200" dirty="0">
                          <a:solidFill>
                            <a:srgbClr val="000074"/>
                          </a:solidFill>
                          <a:latin typeface="Calibri" panose="020F0502020204030204" pitchFamily="34" charset="0"/>
                          <a:cs typeface="Calibri" panose="020F0502020204030204" pitchFamily="34" charset="0"/>
                        </a:rPr>
                        <a:t>Existant</a:t>
                      </a:r>
                    </a:p>
                  </a:txBody>
                  <a:tcPr/>
                </a:tc>
                <a:tc>
                  <a:txBody>
                    <a:bodyPr/>
                    <a:lstStyle/>
                    <a:p>
                      <a:pPr marL="171450" indent="-171450">
                        <a:buFont typeface="Arial" panose="020B0604020202020204" pitchFamily="34" charset="0"/>
                        <a:buChar char="•"/>
                      </a:pPr>
                      <a:r>
                        <a:rPr lang="fr-FR" sz="1200" b="0" dirty="0">
                          <a:solidFill>
                            <a:srgbClr val="000074"/>
                          </a:solidFill>
                          <a:latin typeface="Calibri" panose="020F0502020204030204" pitchFamily="34" charset="0"/>
                          <a:cs typeface="Calibri" panose="020F0502020204030204" pitchFamily="34" charset="0"/>
                        </a:rPr>
                        <a:t>Vision consolidée AC + SD par dispositif</a:t>
                      </a:r>
                    </a:p>
                    <a:p>
                      <a:pPr marL="171450" indent="-171450">
                        <a:buFont typeface="Arial" panose="020B0604020202020204" pitchFamily="34" charset="0"/>
                        <a:buChar char="•"/>
                      </a:pPr>
                      <a:r>
                        <a:rPr lang="fr-FR" sz="1200" b="0" dirty="0">
                          <a:solidFill>
                            <a:srgbClr val="000074"/>
                          </a:solidFill>
                          <a:latin typeface="Calibri" panose="020F0502020204030204" pitchFamily="34" charset="0"/>
                          <a:cs typeface="Calibri" panose="020F0502020204030204" pitchFamily="34" charset="0"/>
                        </a:rPr>
                        <a:t>Vision transverse des dispositifs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srgbClr val="000074"/>
                          </a:solidFill>
                          <a:latin typeface="Calibri" panose="020F0502020204030204" pitchFamily="34" charset="0"/>
                          <a:cs typeface="Calibri" panose="020F0502020204030204" pitchFamily="34" charset="0"/>
                        </a:rPr>
                        <a:t>Suivi budgétaire consolidé</a:t>
                      </a:r>
                    </a:p>
                    <a:p>
                      <a:pPr marL="171450" indent="-171450">
                        <a:buFont typeface="Arial" panose="020B0604020202020204" pitchFamily="34" charset="0"/>
                        <a:buChar char="•"/>
                      </a:pPr>
                      <a:r>
                        <a:rPr lang="fr-FR" sz="1200" b="0" dirty="0">
                          <a:solidFill>
                            <a:srgbClr val="000074"/>
                          </a:solidFill>
                          <a:latin typeface="Calibri" panose="020F0502020204030204" pitchFamily="34" charset="0"/>
                          <a:cs typeface="Calibri" panose="020F0502020204030204" pitchFamily="34" charset="0"/>
                        </a:rPr>
                        <a:t>Extractions de tableaux de suivi</a:t>
                      </a:r>
                    </a:p>
                    <a:p>
                      <a:pPr marL="171450" indent="-171450">
                        <a:buFont typeface="Arial" panose="020B0604020202020204" pitchFamily="34" charset="0"/>
                        <a:buChar char="•"/>
                      </a:pPr>
                      <a:r>
                        <a:rPr lang="fr-FR" sz="1200" b="0" dirty="0" err="1">
                          <a:solidFill>
                            <a:srgbClr val="000074"/>
                          </a:solidFill>
                          <a:latin typeface="Calibri" panose="020F0502020204030204" pitchFamily="34" charset="0"/>
                          <a:cs typeface="Calibri" panose="020F0502020204030204" pitchFamily="34" charset="0"/>
                        </a:rPr>
                        <a:t>Data.Subvention</a:t>
                      </a:r>
                      <a:endParaRPr lang="fr-FR" sz="1200" b="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20626506"/>
                  </a:ext>
                </a:extLst>
              </a:tr>
              <a:tr h="338141">
                <a:tc>
                  <a:txBody>
                    <a:bodyPr/>
                    <a:lstStyle/>
                    <a:p>
                      <a:r>
                        <a:rPr lang="fr-FR" sz="1200" i="1" dirty="0">
                          <a:solidFill>
                            <a:srgbClr val="000074"/>
                          </a:solidFill>
                          <a:latin typeface="Calibri" panose="020F0502020204030204" pitchFamily="34" charset="0"/>
                          <a:cs typeface="Calibri" panose="020F0502020204030204" pitchFamily="34" charset="0"/>
                        </a:rPr>
                        <a:t>A venir</a:t>
                      </a:r>
                    </a:p>
                  </a:txBody>
                  <a:tcPr/>
                </a:tc>
                <a:tc>
                  <a:txBody>
                    <a:bodyPr/>
                    <a:lstStyle/>
                    <a:p>
                      <a:r>
                        <a:rPr lang="fr-FR" sz="1200" i="1" dirty="0">
                          <a:solidFill>
                            <a:srgbClr val="000074"/>
                          </a:solidFill>
                          <a:latin typeface="Calibri" panose="020F0502020204030204" pitchFamily="34" charset="0"/>
                          <a:cs typeface="Calibri" panose="020F0502020204030204" pitchFamily="34" charset="0"/>
                        </a:rPr>
                        <a:t>Intégration de </a:t>
                      </a:r>
                      <a:r>
                        <a:rPr lang="fr-FR" sz="1200" i="1" dirty="0" err="1">
                          <a:solidFill>
                            <a:srgbClr val="000074"/>
                          </a:solidFill>
                          <a:latin typeface="Calibri" panose="020F0502020204030204" pitchFamily="34" charset="0"/>
                          <a:cs typeface="Calibri" panose="020F0502020204030204" pitchFamily="34" charset="0"/>
                        </a:rPr>
                        <a:t>Data.Subvention</a:t>
                      </a:r>
                      <a:r>
                        <a:rPr lang="fr-FR" sz="1200" i="1" dirty="0">
                          <a:solidFill>
                            <a:srgbClr val="000074"/>
                          </a:solidFill>
                          <a:latin typeface="Calibri" panose="020F0502020204030204" pitchFamily="34" charset="0"/>
                          <a:cs typeface="Calibri" panose="020F0502020204030204" pitchFamily="34" charset="0"/>
                        </a:rPr>
                        <a:t> dans Osiris</a:t>
                      </a:r>
                    </a:p>
                    <a:p>
                      <a:r>
                        <a:rPr lang="fr-FR" sz="1200" i="1" dirty="0">
                          <a:solidFill>
                            <a:srgbClr val="000074"/>
                          </a:solidFill>
                          <a:latin typeface="Calibri" panose="020F0502020204030204" pitchFamily="34" charset="0"/>
                          <a:cs typeface="Calibri" panose="020F0502020204030204" pitchFamily="34" charset="0"/>
                        </a:rPr>
                        <a:t>Tableaux de bord de la vie associative</a:t>
                      </a:r>
                    </a:p>
                    <a:p>
                      <a:r>
                        <a:rPr lang="fr-FR" sz="1200" i="1" dirty="0">
                          <a:solidFill>
                            <a:srgbClr val="000074"/>
                          </a:solidFill>
                          <a:latin typeface="Calibri" panose="020F0502020204030204" pitchFamily="34" charset="0"/>
                          <a:cs typeface="Calibri" panose="020F0502020204030204" pitchFamily="34" charset="0"/>
                        </a:rPr>
                        <a:t>Cartographies sectorielles</a:t>
                      </a:r>
                    </a:p>
                  </a:txBody>
                  <a:tcPr/>
                </a:tc>
                <a:extLst>
                  <a:ext uri="{0D108BD9-81ED-4DB2-BD59-A6C34878D82A}">
                    <a16:rowId xmlns:a16="http://schemas.microsoft.com/office/drawing/2014/main" val="3127038414"/>
                  </a:ext>
                </a:extLst>
              </a:tr>
            </a:tbl>
          </a:graphicData>
        </a:graphic>
      </p:graphicFrame>
      <p:graphicFrame>
        <p:nvGraphicFramePr>
          <p:cNvPr id="20" name="Tableau 19"/>
          <p:cNvGraphicFramePr>
            <a:graphicFrameLocks noGrp="1"/>
          </p:cNvGraphicFramePr>
          <p:nvPr>
            <p:extLst>
              <p:ext uri="{D42A27DB-BD31-4B8C-83A1-F6EECF244321}">
                <p14:modId xmlns:p14="http://schemas.microsoft.com/office/powerpoint/2010/main" val="839034549"/>
              </p:ext>
            </p:extLst>
          </p:nvPr>
        </p:nvGraphicFramePr>
        <p:xfrm>
          <a:off x="341337" y="5057177"/>
          <a:ext cx="5384463" cy="1280160"/>
        </p:xfrm>
        <a:graphic>
          <a:graphicData uri="http://schemas.openxmlformats.org/drawingml/2006/table">
            <a:tbl>
              <a:tblPr>
                <a:tableStyleId>{5C22544A-7EE6-4342-B048-85BDC9FD1C3A}</a:tableStyleId>
              </a:tblPr>
              <a:tblGrid>
                <a:gridCol w="849287">
                  <a:extLst>
                    <a:ext uri="{9D8B030D-6E8A-4147-A177-3AD203B41FA5}">
                      <a16:colId xmlns:a16="http://schemas.microsoft.com/office/drawing/2014/main" val="3738303819"/>
                    </a:ext>
                  </a:extLst>
                </a:gridCol>
                <a:gridCol w="4535176">
                  <a:extLst>
                    <a:ext uri="{9D8B030D-6E8A-4147-A177-3AD203B41FA5}">
                      <a16:colId xmlns:a16="http://schemas.microsoft.com/office/drawing/2014/main" val="197725626"/>
                    </a:ext>
                  </a:extLst>
                </a:gridCol>
              </a:tblGrid>
              <a:tr h="717692">
                <a:tc>
                  <a:txBody>
                    <a:bodyPr/>
                    <a:lstStyle/>
                    <a:p>
                      <a:r>
                        <a:rPr lang="fr-FR" sz="1200" dirty="0">
                          <a:solidFill>
                            <a:srgbClr val="000074"/>
                          </a:solidFill>
                          <a:latin typeface="Calibri" panose="020F0502020204030204" pitchFamily="34" charset="0"/>
                          <a:cs typeface="Calibri" panose="020F0502020204030204" pitchFamily="34" charset="0"/>
                        </a:rPr>
                        <a:t>Existant</a:t>
                      </a:r>
                    </a:p>
                  </a:txBody>
                  <a:tcPr/>
                </a:tc>
                <a:tc>
                  <a:txBody>
                    <a:bodyPr/>
                    <a:lstStyle/>
                    <a:p>
                      <a:r>
                        <a:rPr lang="fr-FR" sz="1200" b="1" baseline="0" dirty="0">
                          <a:solidFill>
                            <a:srgbClr val="000074"/>
                          </a:solidFill>
                          <a:latin typeface="Calibri" panose="020F0502020204030204" pitchFamily="34" charset="0"/>
                          <a:cs typeface="Calibri" panose="020F0502020204030204" pitchFamily="34" charset="0"/>
                        </a:rPr>
                        <a:t>Tiers : </a:t>
                      </a:r>
                      <a:r>
                        <a:rPr lang="fr-FR" sz="1200" b="0" baseline="0" dirty="0">
                          <a:solidFill>
                            <a:srgbClr val="000074"/>
                          </a:solidFill>
                          <a:latin typeface="Calibri" panose="020F0502020204030204" pitchFamily="34" charset="0"/>
                          <a:cs typeface="Calibri" panose="020F0502020204030204" pitchFamily="34" charset="0"/>
                        </a:rPr>
                        <a:t>automatisation de la création/modification des tiers et des </a:t>
                      </a:r>
                      <a:r>
                        <a:rPr lang="fr-FR" sz="1200" b="0" baseline="0" dirty="0" err="1">
                          <a:solidFill>
                            <a:srgbClr val="000074"/>
                          </a:solidFill>
                          <a:latin typeface="Calibri" panose="020F0502020204030204" pitchFamily="34" charset="0"/>
                          <a:cs typeface="Calibri" panose="020F0502020204030204" pitchFamily="34" charset="0"/>
                        </a:rPr>
                        <a:t>RIBs</a:t>
                      </a:r>
                      <a:r>
                        <a:rPr lang="fr-FR" sz="1200" b="0" baseline="0" dirty="0">
                          <a:solidFill>
                            <a:srgbClr val="000074"/>
                          </a:solidFill>
                          <a:latin typeface="Calibri" panose="020F0502020204030204" pitchFamily="34" charset="0"/>
                          <a:cs typeface="Calibri" panose="020F0502020204030204" pitchFamily="34" charset="0"/>
                        </a:rPr>
                        <a:t> dans Chorus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74"/>
                          </a:solidFill>
                          <a:latin typeface="Calibri" panose="020F0502020204030204" pitchFamily="34" charset="0"/>
                          <a:cs typeface="Calibri" panose="020F0502020204030204" pitchFamily="34" charset="0"/>
                        </a:rPr>
                        <a:t>Création des engagements juridiques </a:t>
                      </a:r>
                      <a:r>
                        <a:rPr lang="fr-FR" sz="1200" dirty="0">
                          <a:solidFill>
                            <a:srgbClr val="000074"/>
                          </a:solidFill>
                          <a:latin typeface="Calibri" panose="020F0502020204030204" pitchFamily="34" charset="0"/>
                          <a:cs typeface="Calibri" panose="020F0502020204030204" pitchFamily="34" charset="0"/>
                        </a:rPr>
                        <a:t>dans Chorus et suivi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0074"/>
                          </a:solidFill>
                          <a:latin typeface="Calibri" panose="020F0502020204030204" pitchFamily="34" charset="0"/>
                          <a:cs typeface="Calibri" panose="020F0502020204030204" pitchFamily="34" charset="0"/>
                        </a:rPr>
                        <a:t>Création des dépenses de paiement en flux 2 </a:t>
                      </a:r>
                      <a:r>
                        <a:rPr lang="fr-FR" sz="1200" dirty="0">
                          <a:solidFill>
                            <a:srgbClr val="000074"/>
                          </a:solidFill>
                          <a:latin typeface="Calibri" panose="020F0502020204030204" pitchFamily="34" charset="0"/>
                          <a:cs typeface="Calibri" panose="020F0502020204030204" pitchFamily="34" charset="0"/>
                        </a:rPr>
                        <a:t>dans Chorus et suivi</a:t>
                      </a:r>
                    </a:p>
                  </a:txBody>
                  <a:tcPr/>
                </a:tc>
                <a:extLst>
                  <a:ext uri="{0D108BD9-81ED-4DB2-BD59-A6C34878D82A}">
                    <a16:rowId xmlns:a16="http://schemas.microsoft.com/office/drawing/2014/main" val="3520626506"/>
                  </a:ext>
                </a:extLst>
              </a:tr>
              <a:tr h="338141">
                <a:tc>
                  <a:txBody>
                    <a:bodyPr/>
                    <a:lstStyle/>
                    <a:p>
                      <a:r>
                        <a:rPr lang="fr-FR" sz="1200" i="1" dirty="0">
                          <a:solidFill>
                            <a:srgbClr val="000074"/>
                          </a:solidFill>
                          <a:latin typeface="Calibri" panose="020F0502020204030204" pitchFamily="34" charset="0"/>
                          <a:cs typeface="Calibri" panose="020F0502020204030204" pitchFamily="34" charset="0"/>
                        </a:rPr>
                        <a:t>A venir</a:t>
                      </a:r>
                    </a:p>
                  </a:txBody>
                  <a:tcPr/>
                </a:tc>
                <a:tc>
                  <a:txBody>
                    <a:bodyPr/>
                    <a:lstStyle/>
                    <a:p>
                      <a:r>
                        <a:rPr lang="fr-FR" sz="1200" i="1" dirty="0">
                          <a:solidFill>
                            <a:srgbClr val="000074"/>
                          </a:solidFill>
                          <a:latin typeface="Calibri" panose="020F0502020204030204" pitchFamily="34" charset="0"/>
                          <a:cs typeface="Calibri" panose="020F0502020204030204" pitchFamily="34" charset="0"/>
                        </a:rPr>
                        <a:t>Création des services faits et des dépenses de paiement en flux 2 dans</a:t>
                      </a:r>
                      <a:r>
                        <a:rPr lang="fr-FR" sz="1200" i="1" baseline="0" dirty="0">
                          <a:solidFill>
                            <a:srgbClr val="000074"/>
                          </a:solidFill>
                          <a:latin typeface="Calibri" panose="020F0502020204030204" pitchFamily="34" charset="0"/>
                          <a:cs typeface="Calibri" panose="020F0502020204030204" pitchFamily="34" charset="0"/>
                        </a:rPr>
                        <a:t> Chorus</a:t>
                      </a:r>
                      <a:endParaRPr lang="fr-FR" sz="1200" i="1"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127038414"/>
                  </a:ext>
                </a:extLst>
              </a:tr>
            </a:tbl>
          </a:graphicData>
        </a:graphic>
      </p:graphicFrame>
      <p:cxnSp>
        <p:nvCxnSpPr>
          <p:cNvPr id="36" name="Connecteur droit 35"/>
          <p:cNvCxnSpPr/>
          <p:nvPr/>
        </p:nvCxnSpPr>
        <p:spPr>
          <a:xfrm flipH="1">
            <a:off x="6418398" y="1145871"/>
            <a:ext cx="5438262" cy="0"/>
          </a:xfrm>
          <a:prstGeom prst="line">
            <a:avLst/>
          </a:prstGeom>
          <a:ln w="19050">
            <a:solidFill>
              <a:srgbClr val="000074"/>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a:off x="6416432" y="4544150"/>
            <a:ext cx="5438262" cy="0"/>
          </a:xfrm>
          <a:prstGeom prst="line">
            <a:avLst/>
          </a:prstGeom>
          <a:ln w="19050">
            <a:solidFill>
              <a:srgbClr val="000074"/>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H="1">
            <a:off x="330534" y="1154924"/>
            <a:ext cx="5382632" cy="10246"/>
          </a:xfrm>
          <a:prstGeom prst="line">
            <a:avLst/>
          </a:prstGeom>
          <a:ln w="19050">
            <a:solidFill>
              <a:srgbClr val="000074"/>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330534" y="2818344"/>
            <a:ext cx="5382632" cy="10246"/>
          </a:xfrm>
          <a:prstGeom prst="line">
            <a:avLst/>
          </a:prstGeom>
          <a:ln w="19050">
            <a:solidFill>
              <a:srgbClr val="000074"/>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360231" y="5030915"/>
            <a:ext cx="5375816" cy="22062"/>
          </a:xfrm>
          <a:prstGeom prst="line">
            <a:avLst/>
          </a:prstGeom>
          <a:ln w="19050">
            <a:solidFill>
              <a:srgbClr val="00007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778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Déploiement de l’offre de service interministérielle « Le Compte Asso – Osiris »</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12</a:t>
            </a:fld>
            <a:endParaRPr lang="fr-FR" dirty="0">
              <a:solidFill>
                <a:schemeClr val="accent5">
                  <a:lumMod val="50000"/>
                </a:schemeClr>
              </a:solidFill>
            </a:endParaRPr>
          </a:p>
        </p:txBody>
      </p:sp>
      <p:pic>
        <p:nvPicPr>
          <p:cNvPr id="120" name="Image 119"/>
          <p:cNvPicPr>
            <a:picLocks noChangeAspect="1"/>
          </p:cNvPicPr>
          <p:nvPr/>
        </p:nvPicPr>
        <p:blipFill>
          <a:blip r:embed="rId3"/>
          <a:stretch>
            <a:fillRect/>
          </a:stretch>
        </p:blipFill>
        <p:spPr>
          <a:xfrm>
            <a:off x="10595499" y="394658"/>
            <a:ext cx="697449" cy="293849"/>
          </a:xfrm>
          <a:prstGeom prst="rect">
            <a:avLst/>
          </a:prstGeom>
        </p:spPr>
      </p:pic>
      <p:pic>
        <p:nvPicPr>
          <p:cNvPr id="127" name="Image 126"/>
          <p:cNvPicPr>
            <a:picLocks noChangeAspect="1"/>
          </p:cNvPicPr>
          <p:nvPr/>
        </p:nvPicPr>
        <p:blipFill>
          <a:blip r:embed="rId4"/>
          <a:stretch>
            <a:fillRect/>
          </a:stretch>
        </p:blipFill>
        <p:spPr>
          <a:xfrm>
            <a:off x="10156031" y="57166"/>
            <a:ext cx="1576387" cy="337492"/>
          </a:xfrm>
          <a:prstGeom prst="rect">
            <a:avLst/>
          </a:prstGeom>
        </p:spPr>
      </p:pic>
      <p:graphicFrame>
        <p:nvGraphicFramePr>
          <p:cNvPr id="9" name="Tableau 8"/>
          <p:cNvGraphicFramePr>
            <a:graphicFrameLocks noGrp="1"/>
          </p:cNvGraphicFramePr>
          <p:nvPr>
            <p:extLst>
              <p:ext uri="{D42A27DB-BD31-4B8C-83A1-F6EECF244321}">
                <p14:modId xmlns:p14="http://schemas.microsoft.com/office/powerpoint/2010/main" val="3906311541"/>
              </p:ext>
            </p:extLst>
          </p:nvPr>
        </p:nvGraphicFramePr>
        <p:xfrm>
          <a:off x="261909" y="830222"/>
          <a:ext cx="11639805" cy="5394960"/>
        </p:xfrm>
        <a:graphic>
          <a:graphicData uri="http://schemas.openxmlformats.org/drawingml/2006/table">
            <a:tbl>
              <a:tblPr bandRow="1">
                <a:tableStyleId>{0E3FDE45-AF77-4B5C-9715-49D594BDF05E}</a:tableStyleId>
              </a:tblPr>
              <a:tblGrid>
                <a:gridCol w="2049319">
                  <a:extLst>
                    <a:ext uri="{9D8B030D-6E8A-4147-A177-3AD203B41FA5}">
                      <a16:colId xmlns:a16="http://schemas.microsoft.com/office/drawing/2014/main" val="2871773628"/>
                    </a:ext>
                  </a:extLst>
                </a:gridCol>
                <a:gridCol w="4292804">
                  <a:extLst>
                    <a:ext uri="{9D8B030D-6E8A-4147-A177-3AD203B41FA5}">
                      <a16:colId xmlns:a16="http://schemas.microsoft.com/office/drawing/2014/main" val="301861919"/>
                    </a:ext>
                  </a:extLst>
                </a:gridCol>
                <a:gridCol w="2283713">
                  <a:extLst>
                    <a:ext uri="{9D8B030D-6E8A-4147-A177-3AD203B41FA5}">
                      <a16:colId xmlns:a16="http://schemas.microsoft.com/office/drawing/2014/main" val="831760202"/>
                    </a:ext>
                  </a:extLst>
                </a:gridCol>
                <a:gridCol w="1327740">
                  <a:extLst>
                    <a:ext uri="{9D8B030D-6E8A-4147-A177-3AD203B41FA5}">
                      <a16:colId xmlns:a16="http://schemas.microsoft.com/office/drawing/2014/main" val="2297154802"/>
                    </a:ext>
                  </a:extLst>
                </a:gridCol>
                <a:gridCol w="1686229">
                  <a:extLst>
                    <a:ext uri="{9D8B030D-6E8A-4147-A177-3AD203B41FA5}">
                      <a16:colId xmlns:a16="http://schemas.microsoft.com/office/drawing/2014/main" val="2400778390"/>
                    </a:ext>
                  </a:extLst>
                </a:gridCol>
              </a:tblGrid>
              <a:tr h="201680">
                <a:tc>
                  <a:txBody>
                    <a:bodyPr/>
                    <a:lstStyle/>
                    <a:p>
                      <a:pPr algn="l"/>
                      <a:r>
                        <a:rPr lang="fr-FR" sz="1300" b="1" i="0" dirty="0">
                          <a:solidFill>
                            <a:srgbClr val="000074"/>
                          </a:solidFill>
                          <a:latin typeface="Calibri" panose="020F0502020204030204" pitchFamily="34" charset="0"/>
                          <a:cs typeface="Calibri" panose="020F0502020204030204" pitchFamily="34" charset="0"/>
                        </a:rPr>
                        <a:t>Domaine</a:t>
                      </a:r>
                    </a:p>
                  </a:txBody>
                  <a:tcPr/>
                </a:tc>
                <a:tc>
                  <a:txBody>
                    <a:bodyPr/>
                    <a:lstStyle/>
                    <a:p>
                      <a:pPr algn="ctr"/>
                      <a:r>
                        <a:rPr lang="fr-FR" sz="1300" b="1" i="0" dirty="0">
                          <a:solidFill>
                            <a:srgbClr val="000074"/>
                          </a:solidFill>
                          <a:latin typeface="Calibri" panose="020F0502020204030204" pitchFamily="34" charset="0"/>
                          <a:cs typeface="Calibri" panose="020F0502020204030204" pitchFamily="34" charset="0"/>
                        </a:rPr>
                        <a:t>Dispositifs</a:t>
                      </a:r>
                    </a:p>
                  </a:txBody>
                  <a:tcPr/>
                </a:tc>
                <a:tc>
                  <a:txBody>
                    <a:bodyPr/>
                    <a:lstStyle/>
                    <a:p>
                      <a:pPr algn="ctr"/>
                      <a:r>
                        <a:rPr lang="fr-FR" sz="1300" b="1" i="0" dirty="0">
                          <a:solidFill>
                            <a:srgbClr val="000074"/>
                          </a:solidFill>
                          <a:latin typeface="Calibri" panose="020F0502020204030204" pitchFamily="34" charset="0"/>
                          <a:cs typeface="Calibri" panose="020F0502020204030204" pitchFamily="34" charset="0"/>
                        </a:rPr>
                        <a:t>Services utilisateurs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b="1" i="0" dirty="0">
                          <a:solidFill>
                            <a:srgbClr val="000074"/>
                          </a:solidFill>
                          <a:latin typeface="Calibri" panose="020F0502020204030204" pitchFamily="34" charset="0"/>
                          <a:cs typeface="Calibri" panose="020F0502020204030204" pitchFamily="34" charset="0"/>
                        </a:rPr>
                        <a:t>Chiffres-clés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b="1" i="0" dirty="0">
                          <a:solidFill>
                            <a:srgbClr val="000074"/>
                          </a:solidFill>
                          <a:latin typeface="Calibri" panose="020F0502020204030204" pitchFamily="34" charset="0"/>
                          <a:cs typeface="Calibri" panose="020F0502020204030204" pitchFamily="34" charset="0"/>
                        </a:rPr>
                        <a:t>Commentaire</a:t>
                      </a:r>
                    </a:p>
                  </a:txBody>
                  <a:tcPr/>
                </a:tc>
                <a:extLst>
                  <a:ext uri="{0D108BD9-81ED-4DB2-BD59-A6C34878D82A}">
                    <a16:rowId xmlns:a16="http://schemas.microsoft.com/office/drawing/2014/main" val="2078988714"/>
                  </a:ext>
                </a:extLst>
              </a:tr>
              <a:tr h="3014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b="0" dirty="0">
                          <a:solidFill>
                            <a:srgbClr val="000074"/>
                          </a:solidFill>
                          <a:latin typeface="Calibri" pitchFamily="34" charset="0"/>
                        </a:rPr>
                        <a:t>Jeunesse et vie associative</a:t>
                      </a:r>
                      <a:endParaRPr lang="fr-FR" sz="1300" i="0" dirty="0">
                        <a:solidFill>
                          <a:srgbClr val="000074"/>
                        </a:solidFill>
                        <a:latin typeface="Calibri" panose="020F0502020204030204" pitchFamily="34" charset="0"/>
                        <a:cs typeface="Calibri" panose="020F0502020204030204" pitchFamily="34" charset="0"/>
                      </a:endParaRPr>
                    </a:p>
                  </a:txBody>
                  <a:tcPr/>
                </a:tc>
                <a:tc>
                  <a:txBody>
                    <a:bodyPr/>
                    <a:lstStyle/>
                    <a:p>
                      <a:pPr marL="92075" lvl="0" indent="-92075" algn="l" eaLnBrk="1" hangingPunct="1">
                        <a:buClr>
                          <a:srgbClr val="001030"/>
                        </a:buClr>
                        <a:buFont typeface="Arial" panose="020B0604020202020204" pitchFamily="34" charset="0"/>
                        <a:buChar char="•"/>
                      </a:pPr>
                      <a:r>
                        <a:rPr lang="fr-FR" sz="1300" b="0" dirty="0">
                          <a:solidFill>
                            <a:srgbClr val="000074"/>
                          </a:solidFill>
                          <a:latin typeface="Calibri" pitchFamily="34" charset="0"/>
                        </a:rPr>
                        <a:t>Fonds de développement de la vie associative (P163)</a:t>
                      </a:r>
                    </a:p>
                    <a:p>
                      <a:pPr marL="92075" lvl="0" indent="-92075" algn="l" eaLnBrk="1" hangingPunct="1">
                        <a:buClr>
                          <a:srgbClr val="001030"/>
                        </a:buClr>
                        <a:buFont typeface="Arial" panose="020B0604020202020204" pitchFamily="34" charset="0"/>
                        <a:buChar char="•"/>
                      </a:pPr>
                      <a:r>
                        <a:rPr lang="fr-FR" sz="1300" dirty="0">
                          <a:solidFill>
                            <a:srgbClr val="000074"/>
                          </a:solidFill>
                          <a:latin typeface="Calibri" pitchFamily="34" charset="0"/>
                        </a:rPr>
                        <a:t>Partenariat JEP -</a:t>
                      </a:r>
                      <a:r>
                        <a:rPr lang="fr-FR" sz="1300" baseline="0" dirty="0">
                          <a:solidFill>
                            <a:srgbClr val="000074"/>
                          </a:solidFill>
                          <a:latin typeface="Calibri" pitchFamily="34" charset="0"/>
                        </a:rPr>
                        <a:t> </a:t>
                      </a:r>
                      <a:r>
                        <a:rPr lang="fr-FR" sz="1300" dirty="0">
                          <a:solidFill>
                            <a:srgbClr val="000074"/>
                          </a:solidFill>
                          <a:latin typeface="Calibri" pitchFamily="34" charset="0"/>
                        </a:rPr>
                        <a:t>Jeunesse éducation populaire (P163)</a:t>
                      </a:r>
                    </a:p>
                    <a:p>
                      <a:pPr marL="92075" lvl="0" indent="-92075" algn="l" eaLnBrk="1" hangingPunct="1">
                        <a:buClr>
                          <a:srgbClr val="001030"/>
                        </a:buClr>
                        <a:buFont typeface="Arial" panose="020B0604020202020204" pitchFamily="34" charset="0"/>
                        <a:buChar char="•"/>
                      </a:pPr>
                      <a:r>
                        <a:rPr lang="fr-FR" sz="1300" b="0" dirty="0">
                          <a:solidFill>
                            <a:srgbClr val="000074"/>
                          </a:solidFill>
                          <a:latin typeface="Calibri" pitchFamily="34" charset="0"/>
                        </a:rPr>
                        <a:t>Service civique </a:t>
                      </a:r>
                      <a:r>
                        <a:rPr lang="fr-FR" sz="1300" dirty="0">
                          <a:solidFill>
                            <a:srgbClr val="000074"/>
                          </a:solidFill>
                          <a:latin typeface="Calibri" pitchFamily="34" charset="0"/>
                        </a:rPr>
                        <a:t>(P163)</a:t>
                      </a:r>
                      <a:endParaRPr lang="fr-FR" sz="1300" b="0" dirty="0">
                        <a:solidFill>
                          <a:srgbClr val="000074"/>
                        </a:solidFill>
                        <a:latin typeface="Calibri" pitchFamily="34" charset="0"/>
                      </a:endParaRPr>
                    </a:p>
                    <a:p>
                      <a:pPr marL="92075" lvl="0" indent="-92075" algn="l" eaLnBrk="1" hangingPunct="1">
                        <a:buClr>
                          <a:srgbClr val="001030"/>
                        </a:buClr>
                        <a:buFont typeface="Arial" panose="020B0604020202020204" pitchFamily="34" charset="0"/>
                        <a:buChar char="•"/>
                      </a:pPr>
                      <a:r>
                        <a:rPr lang="fr-FR" sz="1300" dirty="0">
                          <a:solidFill>
                            <a:srgbClr val="000074"/>
                          </a:solidFill>
                          <a:latin typeface="Calibri" pitchFamily="34" charset="0"/>
                        </a:rPr>
                        <a:t>FONJEP (P163)</a:t>
                      </a:r>
                    </a:p>
                    <a:p>
                      <a:pPr marL="92075" lvl="0" indent="-92075" algn="l" eaLnBrk="1" hangingPunct="1">
                        <a:buClr>
                          <a:srgbClr val="001030"/>
                        </a:buClr>
                        <a:buFont typeface="Arial" panose="020B0604020202020204" pitchFamily="34" charset="0"/>
                        <a:buChar char="•"/>
                      </a:pPr>
                      <a:r>
                        <a:rPr lang="fr-FR" sz="1300" b="0" dirty="0">
                          <a:solidFill>
                            <a:srgbClr val="000074"/>
                          </a:solidFill>
                          <a:latin typeface="Calibri" pitchFamily="34" charset="0"/>
                        </a:rPr>
                        <a:t>Plan de développement du mentorat en France </a:t>
                      </a:r>
                      <a:r>
                        <a:rPr lang="fr-FR" sz="1300" dirty="0">
                          <a:solidFill>
                            <a:srgbClr val="000074"/>
                          </a:solidFill>
                          <a:latin typeface="Calibri" pitchFamily="34" charset="0"/>
                        </a:rPr>
                        <a:t>(P163)</a:t>
                      </a:r>
                      <a:endParaRPr lang="fr-FR" sz="1300" b="0" dirty="0">
                        <a:solidFill>
                          <a:srgbClr val="000074"/>
                        </a:solidFill>
                        <a:latin typeface="Calibri" pitchFamily="34" charset="0"/>
                      </a:endParaRPr>
                    </a:p>
                  </a:txBody>
                  <a:tcPr/>
                </a:tc>
                <a:tc>
                  <a:txBody>
                    <a:bodyPr/>
                    <a:lstStyle/>
                    <a:p>
                      <a:pPr algn="l"/>
                      <a:r>
                        <a:rPr lang="fr-FR" sz="1300" b="0" dirty="0">
                          <a:solidFill>
                            <a:srgbClr val="000074"/>
                          </a:solidFill>
                          <a:latin typeface="Calibri" pitchFamily="34" charset="0"/>
                        </a:rPr>
                        <a:t>DJEPVA</a:t>
                      </a:r>
                    </a:p>
                    <a:p>
                      <a:pPr algn="l"/>
                      <a:r>
                        <a:rPr lang="fr-FR" sz="1300" b="0" dirty="0">
                          <a:solidFill>
                            <a:srgbClr val="000074"/>
                          </a:solidFill>
                          <a:latin typeface="Calibri" pitchFamily="34" charset="0"/>
                        </a:rPr>
                        <a:t>DRAJES/SDJES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300" b="0" dirty="0">
                          <a:solidFill>
                            <a:srgbClr val="000074"/>
                          </a:solidFill>
                          <a:latin typeface="Calibri" pitchFamily="34" charset="0"/>
                        </a:rPr>
                        <a:t>Conseil régional de Nouvelle-Aquitaine</a:t>
                      </a:r>
                    </a:p>
                    <a:p>
                      <a:pPr algn="l"/>
                      <a:endParaRPr lang="fr-FR" sz="1300" i="0"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i="0" dirty="0">
                          <a:solidFill>
                            <a:srgbClr val="000074"/>
                          </a:solidFill>
                          <a:latin typeface="Calibri" panose="020F0502020204030204" pitchFamily="34" charset="0"/>
                          <a:cs typeface="Calibri" panose="020F0502020204030204" pitchFamily="34" charset="0"/>
                        </a:rPr>
                        <a:t>45 561 demandes en 2024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81869545"/>
                  </a:ext>
                </a:extLst>
              </a:tr>
              <a:tr h="201680">
                <a:tc>
                  <a:txBody>
                    <a:bodyPr/>
                    <a:lstStyle/>
                    <a:p>
                      <a:r>
                        <a:rPr lang="fr-FR" sz="1300" b="0" dirty="0">
                          <a:solidFill>
                            <a:srgbClr val="000074"/>
                          </a:solidFill>
                          <a:latin typeface="Calibri" pitchFamily="34" charset="0"/>
                        </a:rPr>
                        <a:t>Sports</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marL="92075" lvl="0" indent="-92075" eaLnBrk="1" hangingPunct="1">
                        <a:buClr>
                          <a:srgbClr val="001030"/>
                        </a:buClr>
                        <a:buFont typeface="Arial" panose="020B0604020202020204" pitchFamily="34" charset="0"/>
                        <a:buChar char="•"/>
                      </a:pPr>
                      <a:r>
                        <a:rPr lang="fr-FR" sz="1300" dirty="0">
                          <a:solidFill>
                            <a:srgbClr val="000074"/>
                          </a:solidFill>
                          <a:latin typeface="Calibri" pitchFamily="34" charset="0"/>
                        </a:rPr>
                        <a:t>Projets sportifs territoriaux (ANS)</a:t>
                      </a:r>
                    </a:p>
                    <a:p>
                      <a:pPr marL="92075" lvl="0" indent="-92075" eaLnBrk="1" hangingPunct="1">
                        <a:buClr>
                          <a:srgbClr val="001030"/>
                        </a:buClr>
                        <a:buFont typeface="Arial" panose="020B0604020202020204" pitchFamily="34" charset="0"/>
                        <a:buChar char="•"/>
                      </a:pPr>
                      <a:r>
                        <a:rPr lang="fr-FR" sz="1300" dirty="0">
                          <a:solidFill>
                            <a:srgbClr val="000074"/>
                          </a:solidFill>
                          <a:latin typeface="Calibri" pitchFamily="34" charset="0"/>
                        </a:rPr>
                        <a:t>Projets sportifs fédéraux (ANS/Fédérations sportives)</a:t>
                      </a:r>
                    </a:p>
                    <a:p>
                      <a:pPr marL="92075" lvl="0" indent="-92075" eaLnBrk="1" hangingPunct="1">
                        <a:buClr>
                          <a:srgbClr val="001030"/>
                        </a:buClr>
                        <a:buFont typeface="Arial" panose="020B0604020202020204" pitchFamily="34" charset="0"/>
                        <a:buChar char="•"/>
                      </a:pPr>
                      <a:r>
                        <a:rPr lang="fr-FR" sz="1300" dirty="0">
                          <a:solidFill>
                            <a:srgbClr val="000074"/>
                          </a:solidFill>
                          <a:latin typeface="Calibri" pitchFamily="34" charset="0"/>
                        </a:rPr>
                        <a:t>Haut niveau (ANS)</a:t>
                      </a:r>
                    </a:p>
                    <a:p>
                      <a:pPr marL="92075" lvl="0" indent="-92075" eaLnBrk="1" hangingPunct="1">
                        <a:buClr>
                          <a:srgbClr val="001030"/>
                        </a:buClr>
                        <a:buFont typeface="Arial" panose="020B0604020202020204" pitchFamily="34" charset="0"/>
                        <a:buChar char="•"/>
                      </a:pPr>
                      <a:r>
                        <a:rPr lang="fr-FR" sz="1300" dirty="0">
                          <a:solidFill>
                            <a:srgbClr val="000074"/>
                          </a:solidFill>
                          <a:latin typeface="Calibri" pitchFamily="34" charset="0"/>
                        </a:rPr>
                        <a:t>2 heures de sports au collège (P219)</a:t>
                      </a:r>
                      <a:endParaRPr lang="fr-FR" sz="1300" b="0" dirty="0">
                        <a:solidFill>
                          <a:srgbClr val="000074"/>
                        </a:solidFill>
                        <a:latin typeface="Calibri" pitchFamily="34" charset="0"/>
                      </a:endParaRPr>
                    </a:p>
                  </a:txBody>
                  <a:tcPr/>
                </a:tc>
                <a:tc>
                  <a:txBody>
                    <a:bodyPr/>
                    <a:lstStyle/>
                    <a:p>
                      <a:pPr algn="l"/>
                      <a:r>
                        <a:rPr lang="fr-FR" sz="1300" dirty="0">
                          <a:solidFill>
                            <a:srgbClr val="000074"/>
                          </a:solidFill>
                          <a:latin typeface="Calibri" panose="020F0502020204030204" pitchFamily="34" charset="0"/>
                          <a:cs typeface="Calibri" panose="020F0502020204030204" pitchFamily="34" charset="0"/>
                        </a:rPr>
                        <a:t>Agence</a:t>
                      </a:r>
                      <a:r>
                        <a:rPr lang="fr-FR" sz="1300" baseline="0" dirty="0">
                          <a:solidFill>
                            <a:srgbClr val="000074"/>
                          </a:solidFill>
                          <a:latin typeface="Calibri" panose="020F0502020204030204" pitchFamily="34" charset="0"/>
                          <a:cs typeface="Calibri" panose="020F0502020204030204" pitchFamily="34" charset="0"/>
                        </a:rPr>
                        <a:t> nationale du Sport</a:t>
                      </a:r>
                    </a:p>
                    <a:p>
                      <a:pPr algn="l"/>
                      <a:r>
                        <a:rPr lang="fr-FR" sz="1300" baseline="0" dirty="0">
                          <a:solidFill>
                            <a:srgbClr val="000074"/>
                          </a:solidFill>
                          <a:latin typeface="Calibri" panose="020F0502020204030204" pitchFamily="34" charset="0"/>
                          <a:cs typeface="Calibri" panose="020F0502020204030204" pitchFamily="34" charset="0"/>
                        </a:rPr>
                        <a:t>Direction des Sports</a:t>
                      </a:r>
                    </a:p>
                    <a:p>
                      <a:pPr algn="l"/>
                      <a:r>
                        <a:rPr lang="fr-FR" sz="1300" baseline="0" dirty="0">
                          <a:solidFill>
                            <a:srgbClr val="000074"/>
                          </a:solidFill>
                          <a:latin typeface="Calibri" panose="020F0502020204030204" pitchFamily="34" charset="0"/>
                          <a:cs typeface="Calibri" panose="020F0502020204030204" pitchFamily="34" charset="0"/>
                        </a:rPr>
                        <a:t>DRAJES/SDJES</a:t>
                      </a:r>
                    </a:p>
                    <a:p>
                      <a:pPr algn="l"/>
                      <a:r>
                        <a:rPr lang="fr-FR" sz="1300" baseline="0" dirty="0">
                          <a:solidFill>
                            <a:srgbClr val="000074"/>
                          </a:solidFill>
                          <a:latin typeface="Calibri" panose="020F0502020204030204" pitchFamily="34" charset="0"/>
                          <a:cs typeface="Calibri" panose="020F0502020204030204" pitchFamily="34" charset="0"/>
                        </a:rPr>
                        <a:t>Fédérations sportives</a:t>
                      </a:r>
                    </a:p>
                    <a:p>
                      <a:pPr algn="l"/>
                      <a:r>
                        <a:rPr lang="fr-FR" sz="1300" baseline="0" dirty="0">
                          <a:solidFill>
                            <a:srgbClr val="000074"/>
                          </a:solidFill>
                          <a:latin typeface="Calibri" panose="020F0502020204030204" pitchFamily="34" charset="0"/>
                          <a:cs typeface="Calibri" panose="020F0502020204030204" pitchFamily="34" charset="0"/>
                        </a:rPr>
                        <a:t>CREPS</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35 961 demandes en 2024</a:t>
                      </a:r>
                    </a:p>
                  </a:txBody>
                  <a:tcPr/>
                </a:tc>
                <a:tc>
                  <a:txBody>
                    <a:bodyPr/>
                    <a:lstStyle/>
                    <a:p>
                      <a:pPr algn="ct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65113961"/>
                  </a:ext>
                </a:extLst>
              </a:tr>
              <a:tr h="201680">
                <a:tc>
                  <a:txBody>
                    <a:bodyPr/>
                    <a:lstStyle/>
                    <a:p>
                      <a:pPr algn="l"/>
                      <a:r>
                        <a:rPr lang="fr-FR" sz="1300" i="0" dirty="0">
                          <a:solidFill>
                            <a:srgbClr val="000074"/>
                          </a:solidFill>
                          <a:latin typeface="Calibri" panose="020F0502020204030204" pitchFamily="34" charset="0"/>
                          <a:cs typeface="Calibri" panose="020F0502020204030204" pitchFamily="34" charset="0"/>
                        </a:rPr>
                        <a:t>Enseignement scolaire et supérieur </a:t>
                      </a:r>
                    </a:p>
                  </a:txBody>
                  <a:tcPr/>
                </a:tc>
                <a:tc>
                  <a:txBody>
                    <a:bodyPr/>
                    <a:lstStyle/>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300" i="0" dirty="0">
                          <a:solidFill>
                            <a:srgbClr val="000074"/>
                          </a:solidFill>
                          <a:latin typeface="Calibri" panose="020F0502020204030204" pitchFamily="34" charset="0"/>
                          <a:cs typeface="Calibri" panose="020F0502020204030204" pitchFamily="34" charset="0"/>
                        </a:rPr>
                        <a:t>Enseignement scolaire (P230)</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300" i="0" dirty="0">
                          <a:solidFill>
                            <a:srgbClr val="000074"/>
                          </a:solidFill>
                          <a:latin typeface="Calibri" panose="020F0502020204030204" pitchFamily="34" charset="0"/>
                          <a:cs typeface="Calibri" panose="020F0502020204030204" pitchFamily="34" charset="0"/>
                        </a:rPr>
                        <a:t>Science – société (P172)</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300" i="0" dirty="0">
                          <a:solidFill>
                            <a:srgbClr val="000074"/>
                          </a:solidFill>
                          <a:latin typeface="Calibri" panose="020F0502020204030204" pitchFamily="34" charset="0"/>
                          <a:cs typeface="Calibri" panose="020F0502020204030204" pitchFamily="34" charset="0"/>
                        </a:rPr>
                        <a:t>Vie étudiante (P231)</a:t>
                      </a:r>
                    </a:p>
                    <a:p>
                      <a:pPr marL="177800" marR="0" lvl="0" indent="-1778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300" i="0" dirty="0">
                          <a:solidFill>
                            <a:srgbClr val="000074"/>
                          </a:solidFill>
                          <a:latin typeface="Calibri" panose="020F0502020204030204" pitchFamily="34" charset="0"/>
                          <a:cs typeface="Calibri" panose="020F0502020204030204" pitchFamily="34" charset="0"/>
                        </a:rPr>
                        <a:t>Formation supérieure et recherche universitaire (P150)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MEN/DGESCO</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MESR/DGRI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MESR/DGESIP</a:t>
                      </a:r>
                    </a:p>
                    <a:p>
                      <a:pPr algn="l"/>
                      <a:r>
                        <a:rPr lang="fr-FR" sz="1300" i="0" dirty="0">
                          <a:solidFill>
                            <a:srgbClr val="000074"/>
                          </a:solidFill>
                          <a:latin typeface="Calibri" panose="020F0502020204030204" pitchFamily="34" charset="0"/>
                          <a:cs typeface="Calibri" panose="020F0502020204030204" pitchFamily="34" charset="0"/>
                        </a:rPr>
                        <a:t>MESR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612 demandes en 2024</a:t>
                      </a:r>
                    </a:p>
                  </a:txBody>
                  <a:tcPr/>
                </a:tc>
                <a:tc>
                  <a:txBody>
                    <a:bodyPr/>
                    <a:lstStyle/>
                    <a:p>
                      <a:pPr algn="ct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587053390"/>
                  </a:ext>
                </a:extLst>
              </a:tr>
              <a:tr h="201680">
                <a:tc>
                  <a:txBody>
                    <a:bodyPr/>
                    <a:lstStyle/>
                    <a:p>
                      <a:pPr algn="l"/>
                      <a:r>
                        <a:rPr lang="fr-FR" sz="1300" i="0" dirty="0">
                          <a:solidFill>
                            <a:srgbClr val="000074"/>
                          </a:solidFill>
                          <a:latin typeface="Calibri" panose="020F0502020204030204" pitchFamily="34" charset="0"/>
                          <a:cs typeface="Calibri" panose="020F0502020204030204" pitchFamily="34" charset="0"/>
                        </a:rPr>
                        <a:t>Champ social : cohésion sociale et hébergement et accès au logement </a:t>
                      </a:r>
                    </a:p>
                  </a:txBody>
                  <a:tcPr/>
                </a:tc>
                <a:tc>
                  <a:txBody>
                    <a:bodyPr/>
                    <a:lstStyle/>
                    <a:p>
                      <a:pPr algn="l"/>
                      <a:r>
                        <a:rPr lang="fr-FR" sz="1300" i="0" dirty="0">
                          <a:solidFill>
                            <a:srgbClr val="000074"/>
                          </a:solidFill>
                          <a:latin typeface="Calibri" panose="020F0502020204030204" pitchFamily="34" charset="0"/>
                          <a:cs typeface="Calibri" panose="020F0502020204030204" pitchFamily="34" charset="0"/>
                        </a:rPr>
                        <a:t>Hébergement, parcours vers le logement et insertion des personnes vulnérables (P177)</a:t>
                      </a:r>
                    </a:p>
                    <a:p>
                      <a:pPr algn="l"/>
                      <a:r>
                        <a:rPr lang="fr-FR" sz="1300" i="0" dirty="0">
                          <a:solidFill>
                            <a:srgbClr val="000074"/>
                          </a:solidFill>
                          <a:latin typeface="Calibri" panose="020F0502020204030204" pitchFamily="34" charset="0"/>
                          <a:cs typeface="Calibri" panose="020F0502020204030204" pitchFamily="34" charset="0"/>
                        </a:rPr>
                        <a:t>Inclusion sociale et protection des personnes (P304)</a:t>
                      </a:r>
                    </a:p>
                    <a:p>
                      <a:pPr algn="l"/>
                      <a:r>
                        <a:rPr lang="fr-FR" sz="1300" i="0" dirty="0">
                          <a:solidFill>
                            <a:srgbClr val="000074"/>
                          </a:solidFill>
                          <a:latin typeface="Calibri" panose="020F0502020204030204" pitchFamily="34" charset="0"/>
                          <a:cs typeface="Calibri" panose="020F0502020204030204" pitchFamily="34" charset="0"/>
                        </a:rPr>
                        <a:t>Intégration et accès à la nationalité française (P104)</a:t>
                      </a:r>
                    </a:p>
                  </a:txBody>
                  <a:tcPr/>
                </a:tc>
                <a:tc>
                  <a:txBody>
                    <a:bodyPr/>
                    <a:lstStyle/>
                    <a:p>
                      <a:pPr algn="l"/>
                      <a:r>
                        <a:rPr lang="fr-FR" sz="1300" i="0" dirty="0">
                          <a:solidFill>
                            <a:srgbClr val="000074"/>
                          </a:solidFill>
                          <a:latin typeface="Calibri" panose="020F0502020204030204" pitchFamily="34" charset="0"/>
                          <a:cs typeface="Calibri" panose="020F0502020204030204" pitchFamily="34" charset="0"/>
                        </a:rPr>
                        <a:t>DIHAL</a:t>
                      </a:r>
                    </a:p>
                    <a:p>
                      <a:pPr algn="l"/>
                      <a:r>
                        <a:rPr lang="fr-FR" sz="1300" i="0" dirty="0">
                          <a:solidFill>
                            <a:srgbClr val="000074"/>
                          </a:solidFill>
                          <a:latin typeface="Calibri" panose="020F0502020204030204" pitchFamily="34" charset="0"/>
                          <a:cs typeface="Calibri" panose="020F0502020204030204" pitchFamily="34" charset="0"/>
                        </a:rPr>
                        <a:t>DRIHL, DREETS/DDETS de HDF et de PDL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778 demandes en 2024</a:t>
                      </a:r>
                    </a:p>
                  </a:txBody>
                  <a:tcPr/>
                </a:tc>
                <a:tc>
                  <a:txBody>
                    <a:bodyPr/>
                    <a:lstStyle/>
                    <a:p>
                      <a:pPr algn="ct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86408020"/>
                  </a:ext>
                </a:extLst>
              </a:tr>
              <a:tr h="201680">
                <a:tc>
                  <a:txBody>
                    <a:bodyPr/>
                    <a:lstStyle/>
                    <a:p>
                      <a:pPr algn="l"/>
                      <a:r>
                        <a:rPr lang="fr-FR" sz="1300" i="0" dirty="0">
                          <a:solidFill>
                            <a:srgbClr val="000074"/>
                          </a:solidFill>
                          <a:latin typeface="Calibri" panose="020F0502020204030204" pitchFamily="34" charset="0"/>
                          <a:cs typeface="Calibri" panose="020F0502020204030204" pitchFamily="34" charset="0"/>
                        </a:rPr>
                        <a:t>Protection de l’environnement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Protection de l’environnement (P113, P159, P181, P217)</a:t>
                      </a:r>
                    </a:p>
                  </a:txBody>
                  <a:tcPr/>
                </a:tc>
                <a:tc>
                  <a:txBody>
                    <a:bodyPr/>
                    <a:lstStyle/>
                    <a:p>
                      <a:pPr algn="l"/>
                      <a:r>
                        <a:rPr lang="fr-FR" sz="1300" i="0" dirty="0">
                          <a:solidFill>
                            <a:srgbClr val="000074"/>
                          </a:solidFill>
                          <a:latin typeface="Calibri" panose="020F0502020204030204" pitchFamily="34" charset="0"/>
                          <a:cs typeface="Calibri" panose="020F0502020204030204" pitchFamily="34" charset="0"/>
                        </a:rPr>
                        <a:t>DREAL PACA, HDF,</a:t>
                      </a:r>
                      <a:r>
                        <a:rPr lang="fr-FR" sz="1300" i="0" baseline="0" dirty="0">
                          <a:solidFill>
                            <a:srgbClr val="000074"/>
                          </a:solidFill>
                          <a:latin typeface="Calibri" panose="020F0502020204030204" pitchFamily="34" charset="0"/>
                          <a:cs typeface="Calibri" panose="020F0502020204030204" pitchFamily="34" charset="0"/>
                        </a:rPr>
                        <a:t> </a:t>
                      </a:r>
                      <a:r>
                        <a:rPr lang="fr-FR" sz="1300" i="0" dirty="0">
                          <a:solidFill>
                            <a:srgbClr val="000074"/>
                          </a:solidFill>
                          <a:latin typeface="Calibri" panose="020F0502020204030204" pitchFamily="34" charset="0"/>
                          <a:cs typeface="Calibri" panose="020F0502020204030204" pitchFamily="34" charset="0"/>
                        </a:rPr>
                        <a:t>PDL, Grand-Est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300" i="0" dirty="0">
                          <a:solidFill>
                            <a:srgbClr val="000074"/>
                          </a:solidFill>
                          <a:latin typeface="Calibri" panose="020F0502020204030204" pitchFamily="34" charset="0"/>
                          <a:cs typeface="Calibri" panose="020F0502020204030204" pitchFamily="34" charset="0"/>
                        </a:rPr>
                        <a:t>212 demandes en 2024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44327951"/>
                  </a:ext>
                </a:extLst>
              </a:tr>
              <a:tr h="201680">
                <a:tc>
                  <a:txBody>
                    <a:bodyPr/>
                    <a:lstStyle/>
                    <a:p>
                      <a:pPr algn="l"/>
                      <a:r>
                        <a:rPr lang="fr-FR" sz="1300" b="0" dirty="0">
                          <a:solidFill>
                            <a:srgbClr val="000074"/>
                          </a:solidFill>
                          <a:latin typeface="Calibri" pitchFamily="34" charset="0"/>
                        </a:rPr>
                        <a:t>Politique de la Ville </a:t>
                      </a:r>
                      <a:endParaRPr lang="fr-FR" sz="1300" i="0" dirty="0">
                        <a:solidFill>
                          <a:srgbClr val="000074"/>
                        </a:solidFill>
                        <a:latin typeface="Calibri" panose="020F0502020204030204" pitchFamily="34" charset="0"/>
                        <a:cs typeface="Calibri" panose="020F0502020204030204" pitchFamily="34" charset="0"/>
                      </a:endParaRPr>
                    </a:p>
                  </a:txBody>
                  <a:tcPr/>
                </a:tc>
                <a:tc>
                  <a:txBody>
                    <a:bodyPr/>
                    <a:lstStyle/>
                    <a:p>
                      <a:pPr marL="177800" indent="-177800" algn="l">
                        <a:buFont typeface="Arial" panose="020B0604020202020204" pitchFamily="34" charset="0"/>
                        <a:buChar char="•"/>
                      </a:pPr>
                      <a:r>
                        <a:rPr lang="fr-FR" sz="1300" i="0" dirty="0">
                          <a:solidFill>
                            <a:srgbClr val="000074"/>
                          </a:solidFill>
                          <a:latin typeface="Calibri" panose="020F0502020204030204" pitchFamily="34" charset="0"/>
                          <a:cs typeface="Calibri" panose="020F0502020204030204" pitchFamily="34" charset="0"/>
                        </a:rPr>
                        <a:t>Politique de la ville (P147)</a:t>
                      </a:r>
                    </a:p>
                    <a:p>
                      <a:pPr marL="177800" indent="-177800" algn="l">
                        <a:buFont typeface="Arial" panose="020B0604020202020204" pitchFamily="34" charset="0"/>
                        <a:buChar char="•"/>
                      </a:pPr>
                      <a:r>
                        <a:rPr lang="fr-FR" sz="1300" i="0" dirty="0">
                          <a:solidFill>
                            <a:srgbClr val="000074"/>
                          </a:solidFill>
                          <a:latin typeface="Calibri" panose="020F0502020204030204" pitchFamily="34" charset="0"/>
                          <a:cs typeface="Calibri" panose="020F0502020204030204" pitchFamily="34" charset="0"/>
                        </a:rPr>
                        <a:t>Cohésion des territoires (P112)</a:t>
                      </a:r>
                    </a:p>
                  </a:txBody>
                  <a:tcPr/>
                </a:tc>
                <a:tc>
                  <a:txBody>
                    <a:bodyPr/>
                    <a:lstStyle/>
                    <a:p>
                      <a:pPr algn="l"/>
                      <a:r>
                        <a:rPr lang="fr-FR" sz="1300" i="0" dirty="0">
                          <a:solidFill>
                            <a:srgbClr val="000074"/>
                          </a:solidFill>
                          <a:latin typeface="Calibri" panose="020F0502020204030204" pitchFamily="34" charset="0"/>
                          <a:cs typeface="Calibri" panose="020F0502020204030204" pitchFamily="34" charset="0"/>
                        </a:rPr>
                        <a:t>ANCT, DGCL</a:t>
                      </a:r>
                    </a:p>
                    <a:p>
                      <a:pPr algn="l"/>
                      <a:r>
                        <a:rPr lang="fr-FR" sz="1300" i="0" dirty="0">
                          <a:solidFill>
                            <a:srgbClr val="000074"/>
                          </a:solidFill>
                          <a:latin typeface="Calibri" panose="020F0502020204030204" pitchFamily="34" charset="0"/>
                          <a:cs typeface="Calibri" panose="020F0502020204030204" pitchFamily="34" charset="0"/>
                        </a:rPr>
                        <a:t>DREETS/DDETS, Préfectures</a:t>
                      </a:r>
                    </a:p>
                  </a:txBody>
                  <a:tcPr/>
                </a:tc>
                <a:tc>
                  <a:txBody>
                    <a:bodyPr/>
                    <a:lstStyle/>
                    <a:p>
                      <a:pPr algn="ctr"/>
                      <a:r>
                        <a:rPr lang="fr-FR" sz="1300" i="0" dirty="0">
                          <a:solidFill>
                            <a:srgbClr val="000074"/>
                          </a:solidFill>
                          <a:latin typeface="Calibri" panose="020F0502020204030204" pitchFamily="34" charset="0"/>
                          <a:cs typeface="Calibri" panose="020F0502020204030204" pitchFamily="34" charset="0"/>
                        </a:rPr>
                        <a:t>+38 000 demandes en 2025</a:t>
                      </a:r>
                    </a:p>
                  </a:txBody>
                  <a:tcPr/>
                </a:tc>
                <a:tc>
                  <a:txBody>
                    <a:bodyPr/>
                    <a:lstStyle/>
                    <a:p>
                      <a:pPr algn="ctr"/>
                      <a:r>
                        <a:rPr lang="fr-FR" sz="1300" i="0" dirty="0">
                          <a:solidFill>
                            <a:srgbClr val="000074"/>
                          </a:solidFill>
                          <a:latin typeface="Calibri" panose="020F0502020204030204" pitchFamily="34" charset="0"/>
                          <a:cs typeface="Calibri" panose="020F0502020204030204" pitchFamily="34" charset="0"/>
                        </a:rPr>
                        <a:t>Nouveau en 2025</a:t>
                      </a:r>
                      <a:r>
                        <a:rPr lang="fr-FR" sz="1300" i="0" baseline="0" dirty="0">
                          <a:solidFill>
                            <a:srgbClr val="000074"/>
                          </a:solidFill>
                          <a:latin typeface="Calibri" panose="020F0502020204030204" pitchFamily="34" charset="0"/>
                          <a:cs typeface="Calibri" panose="020F0502020204030204" pitchFamily="34" charset="0"/>
                        </a:rPr>
                        <a:t> (Osiris)</a:t>
                      </a:r>
                      <a:endParaRPr lang="fr-FR" sz="1300" i="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721901480"/>
                  </a:ext>
                </a:extLst>
              </a:tr>
            </a:tbl>
          </a:graphicData>
        </a:graphic>
      </p:graphicFrame>
    </p:spTree>
    <p:extLst>
      <p:ext uri="{BB962C8B-B14F-4D97-AF65-F5344CB8AC3E}">
        <p14:creationId xmlns:p14="http://schemas.microsoft.com/office/powerpoint/2010/main" val="2097927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 Compte Asso et Osiris : workflow de la demande de subvention</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22180" y="6334816"/>
            <a:ext cx="2133600" cy="365125"/>
          </a:xfrm>
        </p:spPr>
        <p:txBody>
          <a:bodyPr/>
          <a:lstStyle/>
          <a:p>
            <a:pPr algn="r">
              <a:defRPr/>
            </a:pPr>
            <a:fld id="{2078D431-4ED6-4BBF-AFED-DF275C4EF376}" type="slidenum">
              <a:rPr lang="fr-FR" smtClean="0">
                <a:solidFill>
                  <a:schemeClr val="accent5">
                    <a:lumMod val="50000"/>
                  </a:schemeClr>
                </a:solidFill>
              </a:rPr>
              <a:pPr algn="r">
                <a:defRPr/>
              </a:pPr>
              <a:t>13</a:t>
            </a:fld>
            <a:endParaRPr lang="fr-FR" dirty="0">
              <a:solidFill>
                <a:schemeClr val="accent5">
                  <a:lumMod val="50000"/>
                </a:schemeClr>
              </a:solidFill>
            </a:endParaRPr>
          </a:p>
        </p:txBody>
      </p:sp>
      <p:graphicFrame>
        <p:nvGraphicFramePr>
          <p:cNvPr id="3" name="Diagramme 2"/>
          <p:cNvGraphicFramePr/>
          <p:nvPr>
            <p:extLst>
              <p:ext uri="{D42A27DB-BD31-4B8C-83A1-F6EECF244321}">
                <p14:modId xmlns:p14="http://schemas.microsoft.com/office/powerpoint/2010/main" val="4278216767"/>
              </p:ext>
            </p:extLst>
          </p:nvPr>
        </p:nvGraphicFramePr>
        <p:xfrm>
          <a:off x="167640" y="1141328"/>
          <a:ext cx="11788140" cy="527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885647" y="753691"/>
            <a:ext cx="1532664" cy="338554"/>
          </a:xfrm>
          <a:prstGeom prst="rect">
            <a:avLst/>
          </a:prstGeom>
          <a:noFill/>
        </p:spPr>
        <p:txBody>
          <a:bodyPr wrap="none" rtlCol="0">
            <a:spAutoFit/>
          </a:bodyPr>
          <a:lstStyle/>
          <a:p>
            <a:r>
              <a:rPr lang="fr-FR" sz="1600" b="1" dirty="0">
                <a:solidFill>
                  <a:srgbClr val="002060"/>
                </a:solidFill>
              </a:rPr>
              <a:t>Le Compte Asso</a:t>
            </a:r>
          </a:p>
        </p:txBody>
      </p:sp>
      <p:sp>
        <p:nvSpPr>
          <p:cNvPr id="10" name="ZoneTexte 9"/>
          <p:cNvSpPr txBox="1"/>
          <p:nvPr/>
        </p:nvSpPr>
        <p:spPr>
          <a:xfrm>
            <a:off x="4878381" y="748047"/>
            <a:ext cx="660758" cy="338554"/>
          </a:xfrm>
          <a:prstGeom prst="rect">
            <a:avLst/>
          </a:prstGeom>
          <a:noFill/>
        </p:spPr>
        <p:txBody>
          <a:bodyPr wrap="none" rtlCol="0">
            <a:spAutoFit/>
          </a:bodyPr>
          <a:lstStyle/>
          <a:p>
            <a:r>
              <a:rPr lang="fr-FR" sz="1600" b="1" dirty="0">
                <a:solidFill>
                  <a:srgbClr val="002060"/>
                </a:solidFill>
              </a:rPr>
              <a:t>Osiris</a:t>
            </a:r>
          </a:p>
        </p:txBody>
      </p:sp>
      <p:sp>
        <p:nvSpPr>
          <p:cNvPr id="11" name="ZoneTexte 10"/>
          <p:cNvSpPr txBox="1"/>
          <p:nvPr/>
        </p:nvSpPr>
        <p:spPr>
          <a:xfrm>
            <a:off x="8201092" y="763595"/>
            <a:ext cx="780983" cy="338554"/>
          </a:xfrm>
          <a:prstGeom prst="rect">
            <a:avLst/>
          </a:prstGeom>
          <a:noFill/>
        </p:spPr>
        <p:txBody>
          <a:bodyPr wrap="none" rtlCol="0">
            <a:spAutoFit/>
          </a:bodyPr>
          <a:lstStyle/>
          <a:p>
            <a:r>
              <a:rPr lang="fr-FR" sz="1600" b="1" dirty="0">
                <a:solidFill>
                  <a:srgbClr val="002060"/>
                </a:solidFill>
              </a:rPr>
              <a:t>Chorus</a:t>
            </a:r>
          </a:p>
        </p:txBody>
      </p:sp>
      <p:sp>
        <p:nvSpPr>
          <p:cNvPr id="13" name="ZoneTexte 12"/>
          <p:cNvSpPr txBox="1"/>
          <p:nvPr/>
        </p:nvSpPr>
        <p:spPr>
          <a:xfrm>
            <a:off x="1212850" y="1758461"/>
            <a:ext cx="1816100"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Une fois la demande saisie, le demandeur la transmet et il ne peut plus la modifier</a:t>
            </a:r>
          </a:p>
        </p:txBody>
      </p:sp>
      <p:cxnSp>
        <p:nvCxnSpPr>
          <p:cNvPr id="7" name="Connecteur droit 6"/>
          <p:cNvCxnSpPr>
            <a:endCxn id="14" idx="0"/>
          </p:cNvCxnSpPr>
          <p:nvPr/>
        </p:nvCxnSpPr>
        <p:spPr>
          <a:xfrm>
            <a:off x="3441701" y="1661747"/>
            <a:ext cx="3703" cy="286419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2246076" y="4525938"/>
            <a:ext cx="2398656" cy="1223412"/>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service instructeur peut :</a:t>
            </a:r>
          </a:p>
          <a:p>
            <a:pPr marL="85725" indent="-85725">
              <a:buFont typeface="Arial" panose="020B0604020202020204" pitchFamily="34" charset="0"/>
              <a:buChar char="•"/>
            </a:pPr>
            <a:r>
              <a:rPr lang="fr-FR" sz="1050" b="1" dirty="0">
                <a:solidFill>
                  <a:srgbClr val="002060"/>
                </a:solidFill>
              </a:rPr>
              <a:t>Rejeter le dossier</a:t>
            </a:r>
          </a:p>
          <a:p>
            <a:pPr marL="85725" indent="-85725">
              <a:buFont typeface="Arial" panose="020B0604020202020204" pitchFamily="34" charset="0"/>
              <a:buChar char="•"/>
            </a:pPr>
            <a:r>
              <a:rPr lang="fr-FR" sz="1050" b="1" dirty="0">
                <a:solidFill>
                  <a:srgbClr val="002060"/>
                </a:solidFill>
              </a:rPr>
              <a:t>Rendre la main au demandeur en le passant à l’état « Renvoyé au compte asso ». </a:t>
            </a:r>
            <a:r>
              <a:rPr lang="fr-FR" sz="1050" b="1" dirty="0">
                <a:solidFill>
                  <a:srgbClr val="002060"/>
                </a:solidFill>
                <a:sym typeface="Wingdings" panose="05000000000000000000" pitchFamily="2" charset="2"/>
              </a:rPr>
              <a:t> il </a:t>
            </a:r>
            <a:r>
              <a:rPr lang="fr-FR" sz="1050" b="1" dirty="0">
                <a:solidFill>
                  <a:srgbClr val="002060"/>
                </a:solidFill>
              </a:rPr>
              <a:t>n’est alors plus modifiable dans Osiris</a:t>
            </a:r>
          </a:p>
          <a:p>
            <a:pPr marL="85725" indent="-85725">
              <a:buFont typeface="Arial" panose="020B0604020202020204" pitchFamily="34" charset="0"/>
              <a:buChar char="•"/>
            </a:pPr>
            <a:r>
              <a:rPr lang="fr-FR" sz="1050" b="1" dirty="0">
                <a:solidFill>
                  <a:srgbClr val="002060"/>
                </a:solidFill>
              </a:rPr>
              <a:t>Le passer à l’état suivant</a:t>
            </a:r>
          </a:p>
        </p:txBody>
      </p:sp>
      <p:sp>
        <p:nvSpPr>
          <p:cNvPr id="16" name="ZoneTexte 15"/>
          <p:cNvSpPr txBox="1"/>
          <p:nvPr/>
        </p:nvSpPr>
        <p:spPr>
          <a:xfrm>
            <a:off x="2255180" y="3009998"/>
            <a:ext cx="2376547" cy="738664"/>
          </a:xfrm>
          <a:prstGeom prst="rect">
            <a:avLst/>
          </a:prstGeom>
          <a:solidFill>
            <a:schemeClr val="bg1">
              <a:lumMod val="85000"/>
            </a:schemeClr>
          </a:solidFill>
        </p:spPr>
        <p:txBody>
          <a:bodyPr wrap="square" rtlCol="0">
            <a:spAutoFit/>
          </a:bodyPr>
          <a:lstStyle/>
          <a:p>
            <a:pPr algn="ctr"/>
            <a:r>
              <a:rPr lang="fr-FR" sz="1050" b="1" dirty="0">
                <a:solidFill>
                  <a:srgbClr val="002060"/>
                </a:solidFill>
              </a:rPr>
              <a:t>Suite à son instruction, le service instructeur (gestionnaire) saisit le montant proposé pour chaque dossier déposé</a:t>
            </a:r>
          </a:p>
        </p:txBody>
      </p:sp>
      <p:sp>
        <p:nvSpPr>
          <p:cNvPr id="19" name="ZoneTexte 18"/>
          <p:cNvSpPr txBox="1"/>
          <p:nvPr/>
        </p:nvSpPr>
        <p:spPr>
          <a:xfrm>
            <a:off x="2243666" y="3842337"/>
            <a:ext cx="2387601"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Il peut le faire pour plusieurs dossiers via les module de « traitement de masse »</a:t>
            </a:r>
          </a:p>
        </p:txBody>
      </p:sp>
      <p:cxnSp>
        <p:nvCxnSpPr>
          <p:cNvPr id="23" name="Connecteur droit 22"/>
          <p:cNvCxnSpPr>
            <a:endCxn id="13" idx="0"/>
          </p:cNvCxnSpPr>
          <p:nvPr/>
        </p:nvCxnSpPr>
        <p:spPr>
          <a:xfrm flipH="1">
            <a:off x="2120900" y="1666875"/>
            <a:ext cx="796" cy="9158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p:cNvCxnSpPr>
            <a:endCxn id="47" idx="0"/>
          </p:cNvCxnSpPr>
          <p:nvPr/>
        </p:nvCxnSpPr>
        <p:spPr>
          <a:xfrm flipH="1">
            <a:off x="4735856" y="1529081"/>
            <a:ext cx="19026" cy="941852"/>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a:endCxn id="33" idx="0"/>
          </p:cNvCxnSpPr>
          <p:nvPr/>
        </p:nvCxnSpPr>
        <p:spPr>
          <a:xfrm>
            <a:off x="5998339" y="1669229"/>
            <a:ext cx="27682" cy="2916742"/>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4886832" y="3246757"/>
            <a:ext cx="2278379"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service instructeur saisit le montant accordé pour chaque dossier.</a:t>
            </a:r>
          </a:p>
        </p:txBody>
      </p:sp>
      <p:sp>
        <p:nvSpPr>
          <p:cNvPr id="32" name="ZoneTexte 31"/>
          <p:cNvSpPr txBox="1"/>
          <p:nvPr/>
        </p:nvSpPr>
        <p:spPr>
          <a:xfrm>
            <a:off x="4886832" y="3911602"/>
            <a:ext cx="2278379"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Il peut le faire pour plusieurs dossiers via les module de « traitement de masse ».</a:t>
            </a:r>
          </a:p>
        </p:txBody>
      </p:sp>
      <p:sp>
        <p:nvSpPr>
          <p:cNvPr id="33" name="ZoneTexte 32"/>
          <p:cNvSpPr txBox="1"/>
          <p:nvPr/>
        </p:nvSpPr>
        <p:spPr>
          <a:xfrm>
            <a:off x="4886831" y="4585971"/>
            <a:ext cx="2278379" cy="1061829"/>
          </a:xfrm>
          <a:prstGeom prst="rect">
            <a:avLst/>
          </a:prstGeom>
          <a:solidFill>
            <a:schemeClr val="bg1">
              <a:lumMod val="85000"/>
            </a:schemeClr>
          </a:solidFill>
        </p:spPr>
        <p:txBody>
          <a:bodyPr wrap="square" rtlCol="0">
            <a:spAutoFit/>
          </a:bodyPr>
          <a:lstStyle/>
          <a:p>
            <a:pPr algn="ctr"/>
            <a:r>
              <a:rPr lang="fr-FR" sz="1050" b="1" dirty="0">
                <a:solidFill>
                  <a:srgbClr val="002060"/>
                </a:solidFill>
              </a:rPr>
              <a:t>Si le montant accordé = 0 €, le dossier peut passer à l’état « Refusé », ce qui envoie une notification au compte asso avec le motif de refus, et supprime le dossier du Connecteur-Chorus</a:t>
            </a:r>
          </a:p>
        </p:txBody>
      </p:sp>
      <p:cxnSp>
        <p:nvCxnSpPr>
          <p:cNvPr id="37" name="Connecteur en angle 36"/>
          <p:cNvCxnSpPr>
            <a:stCxn id="42" idx="0"/>
            <a:endCxn id="38" idx="0"/>
          </p:cNvCxnSpPr>
          <p:nvPr/>
        </p:nvCxnSpPr>
        <p:spPr>
          <a:xfrm rot="16200000" flipH="1" flipV="1">
            <a:off x="2721213" y="996177"/>
            <a:ext cx="795" cy="311150"/>
          </a:xfrm>
          <a:prstGeom prst="bentConnector3">
            <a:avLst>
              <a:gd name="adj1" fmla="val -15575472"/>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2486660" y="1152150"/>
            <a:ext cx="158750" cy="158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sp>
        <p:nvSpPr>
          <p:cNvPr id="42" name="Rectangle 41"/>
          <p:cNvSpPr/>
          <p:nvPr/>
        </p:nvSpPr>
        <p:spPr>
          <a:xfrm>
            <a:off x="2797810" y="1151355"/>
            <a:ext cx="158750" cy="158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2060"/>
              </a:solidFill>
            </a:endParaRPr>
          </a:p>
        </p:txBody>
      </p:sp>
      <p:sp>
        <p:nvSpPr>
          <p:cNvPr id="47" name="ZoneTexte 46"/>
          <p:cNvSpPr txBox="1"/>
          <p:nvPr/>
        </p:nvSpPr>
        <p:spPr>
          <a:xfrm>
            <a:off x="3715483" y="2470933"/>
            <a:ext cx="2040746" cy="415498"/>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La vérification du tiers est initiée avec Chorus</a:t>
            </a:r>
          </a:p>
        </p:txBody>
      </p:sp>
      <p:sp>
        <p:nvSpPr>
          <p:cNvPr id="17" name="ZoneTexte 16"/>
          <p:cNvSpPr txBox="1"/>
          <p:nvPr/>
        </p:nvSpPr>
        <p:spPr>
          <a:xfrm>
            <a:off x="3715483" y="1764813"/>
            <a:ext cx="2040746"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Un superviseur est invité à contrôler/valider l’instruction effectuée par ses gestionnaires</a:t>
            </a:r>
          </a:p>
        </p:txBody>
      </p:sp>
      <p:sp>
        <p:nvSpPr>
          <p:cNvPr id="56" name="ZoneTexte 55"/>
          <p:cNvSpPr txBox="1"/>
          <p:nvPr/>
        </p:nvSpPr>
        <p:spPr>
          <a:xfrm>
            <a:off x="6248613" y="2560222"/>
            <a:ext cx="2036542"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L’intégration d’un acte signé permet au dossier d’être traité dans le connecteur-Chorus</a:t>
            </a:r>
          </a:p>
        </p:txBody>
      </p:sp>
      <p:sp>
        <p:nvSpPr>
          <p:cNvPr id="58" name="ZoneTexte 57"/>
          <p:cNvSpPr txBox="1"/>
          <p:nvPr/>
        </p:nvSpPr>
        <p:spPr>
          <a:xfrm>
            <a:off x="8769541" y="2468188"/>
            <a:ext cx="2137562" cy="738664"/>
          </a:xfrm>
          <a:prstGeom prst="rect">
            <a:avLst/>
          </a:prstGeom>
          <a:solidFill>
            <a:schemeClr val="bg1">
              <a:lumMod val="85000"/>
            </a:schemeClr>
          </a:solidFill>
        </p:spPr>
        <p:txBody>
          <a:bodyPr wrap="square" rtlCol="0">
            <a:spAutoFit/>
          </a:bodyPr>
          <a:lstStyle/>
          <a:p>
            <a:pPr algn="ctr"/>
            <a:r>
              <a:rPr lang="fr-FR" sz="1050" b="1" dirty="0">
                <a:solidFill>
                  <a:srgbClr val="002060"/>
                </a:solidFill>
              </a:rPr>
              <a:t>Une fois le compte rendu financier transmis par le demandeur, le service instructeur peut l’examiner dans Osiris</a:t>
            </a:r>
          </a:p>
        </p:txBody>
      </p:sp>
      <p:cxnSp>
        <p:nvCxnSpPr>
          <p:cNvPr id="59" name="Connecteur droit 58"/>
          <p:cNvCxnSpPr>
            <a:endCxn id="56" idx="0"/>
          </p:cNvCxnSpPr>
          <p:nvPr/>
        </p:nvCxnSpPr>
        <p:spPr>
          <a:xfrm flipH="1">
            <a:off x="7266884" y="1661747"/>
            <a:ext cx="5042" cy="898475"/>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6250532" y="1760122"/>
            <a:ext cx="2034380" cy="738664"/>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service instructeur peut éditer les actes administratifs (notifications, arrêtés, conventions…)</a:t>
            </a:r>
          </a:p>
        </p:txBody>
      </p:sp>
      <p:sp>
        <p:nvSpPr>
          <p:cNvPr id="53" name="Espace réservé du contenu 2"/>
          <p:cNvSpPr>
            <a:spLocks noGrp="1"/>
          </p:cNvSpPr>
          <p:nvPr>
            <p:ph idx="4294967295"/>
          </p:nvPr>
        </p:nvSpPr>
        <p:spPr>
          <a:xfrm>
            <a:off x="885647" y="5732628"/>
            <a:ext cx="10212731" cy="547869"/>
          </a:xfrm>
          <a:noFill/>
        </p:spPr>
        <p:txBody>
          <a:bodyPr>
            <a:noAutofit/>
          </a:bodyPr>
          <a:lstStyle/>
          <a:p>
            <a:pPr marL="0" indent="0" algn="ctr" eaLnBrk="1" hangingPunct="1">
              <a:spcAft>
                <a:spcPts val="600"/>
              </a:spcAft>
              <a:buNone/>
            </a:pPr>
            <a:r>
              <a:rPr lang="fr-FR" sz="1600" dirty="0">
                <a:solidFill>
                  <a:srgbClr val="002060"/>
                </a:solidFill>
                <a:latin typeface="Calibri" pitchFamily="34" charset="0"/>
              </a:rPr>
              <a:t>L’intégralité des traitements des demandes de subvention sont dématérialisés et automatisés autant que possible. </a:t>
            </a:r>
            <a:r>
              <a:rPr lang="fr-FR" sz="1600" dirty="0">
                <a:solidFill>
                  <a:srgbClr val="002060"/>
                </a:solidFill>
                <a:latin typeface="Calibri" pitchFamily="34" charset="0"/>
                <a:sym typeface="Wingdings" panose="05000000000000000000" pitchFamily="2" charset="2"/>
              </a:rPr>
              <a:t>Toute double-saisie ou perte de temps est vouée à disparaitre.</a:t>
            </a:r>
            <a:endParaRPr lang="fr-FR" sz="1600" dirty="0">
              <a:solidFill>
                <a:srgbClr val="002060"/>
              </a:solidFill>
              <a:latin typeface="Calibri" pitchFamily="34" charset="0"/>
            </a:endParaRPr>
          </a:p>
        </p:txBody>
      </p:sp>
      <p:cxnSp>
        <p:nvCxnSpPr>
          <p:cNvPr id="34" name="Connecteur droit 33"/>
          <p:cNvCxnSpPr>
            <a:endCxn id="39" idx="0"/>
          </p:cNvCxnSpPr>
          <p:nvPr/>
        </p:nvCxnSpPr>
        <p:spPr>
          <a:xfrm>
            <a:off x="8550713" y="1661747"/>
            <a:ext cx="38100" cy="288702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9" name="ZoneTexte 38"/>
          <p:cNvSpPr txBox="1"/>
          <p:nvPr/>
        </p:nvSpPr>
        <p:spPr>
          <a:xfrm>
            <a:off x="7424223" y="4548773"/>
            <a:ext cx="2329180"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Il est possible de prendre connaissance de l’avancée des EJ créés dans Chorus</a:t>
            </a:r>
          </a:p>
        </p:txBody>
      </p:sp>
      <p:sp>
        <p:nvSpPr>
          <p:cNvPr id="57" name="ZoneTexte 56"/>
          <p:cNvSpPr txBox="1"/>
          <p:nvPr/>
        </p:nvSpPr>
        <p:spPr>
          <a:xfrm>
            <a:off x="7411523" y="3269109"/>
            <a:ext cx="2329180" cy="415498"/>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saisisseur-Chorus peut traiter le dossier dans le connecteur-Chorus</a:t>
            </a:r>
          </a:p>
        </p:txBody>
      </p:sp>
      <p:sp>
        <p:nvSpPr>
          <p:cNvPr id="35" name="ZoneTexte 34"/>
          <p:cNvSpPr txBox="1"/>
          <p:nvPr/>
        </p:nvSpPr>
        <p:spPr>
          <a:xfrm>
            <a:off x="7424223" y="3831006"/>
            <a:ext cx="2329180"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a:t>
            </a:r>
            <a:r>
              <a:rPr lang="fr-FR" sz="1050" b="1" dirty="0" err="1">
                <a:solidFill>
                  <a:srgbClr val="002060"/>
                </a:solidFill>
              </a:rPr>
              <a:t>valideur</a:t>
            </a:r>
            <a:r>
              <a:rPr lang="fr-FR" sz="1050" b="1" dirty="0">
                <a:solidFill>
                  <a:srgbClr val="002060"/>
                </a:solidFill>
              </a:rPr>
              <a:t>-Chorus peut valider les dossiers à transmettre et demander la création des engagements juridiques</a:t>
            </a:r>
          </a:p>
        </p:txBody>
      </p:sp>
      <p:cxnSp>
        <p:nvCxnSpPr>
          <p:cNvPr id="40" name="Connecteur droit 39"/>
          <p:cNvCxnSpPr>
            <a:endCxn id="58" idx="0"/>
          </p:cNvCxnSpPr>
          <p:nvPr/>
        </p:nvCxnSpPr>
        <p:spPr>
          <a:xfrm>
            <a:off x="9809480" y="1661747"/>
            <a:ext cx="28842" cy="80644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8760016" y="1782388"/>
            <a:ext cx="2137562" cy="577081"/>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La saisie des comptes rendus financiers dans le compte </a:t>
            </a:r>
            <a:r>
              <a:rPr lang="fr-FR" sz="1050" b="1" dirty="0" err="1">
                <a:solidFill>
                  <a:srgbClr val="002060"/>
                </a:solidFill>
              </a:rPr>
              <a:t>asso</a:t>
            </a:r>
            <a:r>
              <a:rPr lang="fr-FR" sz="1050" b="1" dirty="0">
                <a:solidFill>
                  <a:srgbClr val="002060"/>
                </a:solidFill>
              </a:rPr>
              <a:t> devient possible</a:t>
            </a:r>
          </a:p>
        </p:txBody>
      </p:sp>
      <p:sp>
        <p:nvSpPr>
          <p:cNvPr id="43" name="ZoneTexte 42"/>
          <p:cNvSpPr txBox="1"/>
          <p:nvPr/>
        </p:nvSpPr>
        <p:spPr>
          <a:xfrm>
            <a:off x="10348110" y="3392213"/>
            <a:ext cx="1700395" cy="1061829"/>
          </a:xfrm>
          <a:prstGeom prst="rect">
            <a:avLst/>
          </a:prstGeom>
          <a:solidFill>
            <a:schemeClr val="bg1">
              <a:lumMod val="85000"/>
            </a:schemeClr>
          </a:solidFill>
        </p:spPr>
        <p:txBody>
          <a:bodyPr wrap="square" rtlCol="0">
            <a:spAutoFit/>
          </a:bodyPr>
          <a:lstStyle/>
          <a:p>
            <a:pPr algn="ctr"/>
            <a:r>
              <a:rPr lang="fr-FR" sz="1050" b="1" dirty="0">
                <a:solidFill>
                  <a:srgbClr val="002060"/>
                </a:solidFill>
              </a:rPr>
              <a:t>Le dossier peut passer à l’état « Terminé » lorsque l’ensemble des </a:t>
            </a:r>
            <a:r>
              <a:rPr lang="fr-FR" sz="1050" b="1" dirty="0" err="1">
                <a:solidFill>
                  <a:srgbClr val="002060"/>
                </a:solidFill>
              </a:rPr>
              <a:t>comptes-rendus</a:t>
            </a:r>
            <a:r>
              <a:rPr lang="fr-FR" sz="1050" b="1" dirty="0">
                <a:solidFill>
                  <a:srgbClr val="002060"/>
                </a:solidFill>
              </a:rPr>
              <a:t> financier ont été examinés par le service instructeur</a:t>
            </a:r>
          </a:p>
        </p:txBody>
      </p:sp>
      <p:cxnSp>
        <p:nvCxnSpPr>
          <p:cNvPr id="44" name="Connecteur droit 43"/>
          <p:cNvCxnSpPr>
            <a:endCxn id="43" idx="0"/>
          </p:cNvCxnSpPr>
          <p:nvPr/>
        </p:nvCxnSpPr>
        <p:spPr>
          <a:xfrm>
            <a:off x="11181030" y="1661747"/>
            <a:ext cx="17278" cy="173046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560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 Compte Asso et Osiris : gestion des droits des utilisateurs</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29800" y="6327776"/>
            <a:ext cx="2133600" cy="365125"/>
          </a:xfrm>
        </p:spPr>
        <p:txBody>
          <a:bodyPr/>
          <a:lstStyle/>
          <a:p>
            <a:pPr algn="r">
              <a:defRPr/>
            </a:pPr>
            <a:fld id="{2078D431-4ED6-4BBF-AFED-DF275C4EF376}" type="slidenum">
              <a:rPr lang="fr-FR" smtClean="0">
                <a:solidFill>
                  <a:schemeClr val="accent5">
                    <a:lumMod val="50000"/>
                  </a:schemeClr>
                </a:solidFill>
              </a:rPr>
              <a:pPr algn="r">
                <a:defRPr/>
              </a:pPr>
              <a:t>14</a:t>
            </a:fld>
            <a:endParaRPr lang="fr-FR" dirty="0">
              <a:solidFill>
                <a:schemeClr val="accent5">
                  <a:lumMod val="50000"/>
                </a:schemeClr>
              </a:solidFill>
            </a:endParaRPr>
          </a:p>
        </p:txBody>
      </p:sp>
      <p:sp>
        <p:nvSpPr>
          <p:cNvPr id="122" name="Espace réservé du contenu 2"/>
          <p:cNvSpPr>
            <a:spLocks noGrp="1"/>
          </p:cNvSpPr>
          <p:nvPr>
            <p:ph idx="4294967295"/>
          </p:nvPr>
        </p:nvSpPr>
        <p:spPr>
          <a:xfrm>
            <a:off x="152400" y="1252894"/>
            <a:ext cx="5702300" cy="2802639"/>
          </a:xfrm>
          <a:noFill/>
        </p:spPr>
        <p:txBody>
          <a:bodyPr>
            <a:noAutofit/>
          </a:bodyPr>
          <a:lstStyle/>
          <a:p>
            <a:pPr marL="177800" indent="-177800" algn="just" eaLnBrk="1" hangingPunct="1">
              <a:spcAft>
                <a:spcPts val="0"/>
              </a:spcAft>
              <a:buFont typeface="Wingdings" panose="05000000000000000000" pitchFamily="2" charset="2"/>
              <a:buChar char="§"/>
            </a:pPr>
            <a:r>
              <a:rPr lang="fr-FR" sz="1300" dirty="0">
                <a:solidFill>
                  <a:srgbClr val="000074"/>
                </a:solidFill>
                <a:latin typeface="Calibri" pitchFamily="34" charset="0"/>
              </a:rPr>
              <a:t>Le rôle de l’utilisateur (4 rôles possibles) :</a:t>
            </a:r>
          </a:p>
          <a:p>
            <a:pPr marL="533400" lvl="1" indent="-177800" algn="just" eaLnBrk="1" hangingPunct="1">
              <a:spcBef>
                <a:spcPts val="600"/>
              </a:spcBef>
              <a:spcAft>
                <a:spcPts val="0"/>
              </a:spcAft>
              <a:buFont typeface="Arial" panose="020B0604020202020204" pitchFamily="34" charset="0"/>
              <a:buChar char="•"/>
            </a:pPr>
            <a:r>
              <a:rPr lang="fr-FR" sz="1300" b="1" dirty="0">
                <a:solidFill>
                  <a:srgbClr val="000074"/>
                </a:solidFill>
                <a:latin typeface="Calibri" pitchFamily="34" charset="0"/>
              </a:rPr>
              <a:t>Consultant</a:t>
            </a:r>
            <a:r>
              <a:rPr lang="fr-FR" sz="1300" dirty="0">
                <a:solidFill>
                  <a:srgbClr val="000074"/>
                </a:solidFill>
                <a:latin typeface="Calibri" pitchFamily="34" charset="0"/>
              </a:rPr>
              <a:t> : accède à Osiris seulement et dispose d’un droit de consultation des dossiers de son ou ses dispositifs de subvention</a:t>
            </a:r>
          </a:p>
          <a:p>
            <a:pPr marL="533400" lvl="1" indent="-177800" algn="just" eaLnBrk="1" hangingPunct="1">
              <a:spcBef>
                <a:spcPts val="600"/>
              </a:spcBef>
              <a:spcAft>
                <a:spcPts val="0"/>
              </a:spcAft>
              <a:buFont typeface="Arial" panose="020B0604020202020204" pitchFamily="34" charset="0"/>
              <a:buChar char="•"/>
            </a:pPr>
            <a:r>
              <a:rPr lang="fr-FR" sz="1300" b="1" dirty="0">
                <a:solidFill>
                  <a:srgbClr val="000074"/>
                </a:solidFill>
                <a:latin typeface="Calibri" pitchFamily="34" charset="0"/>
              </a:rPr>
              <a:t>Gestionnaire</a:t>
            </a:r>
            <a:r>
              <a:rPr lang="fr-FR" sz="1300" dirty="0">
                <a:solidFill>
                  <a:srgbClr val="000074"/>
                </a:solidFill>
                <a:latin typeface="Calibri" pitchFamily="34" charset="0"/>
              </a:rPr>
              <a:t> : dispose des mêmes droits que le consultant avec en plus le droit de modifier les dossiers de </a:t>
            </a:r>
            <a:r>
              <a:rPr lang="fr-FR" sz="1300" b="1" dirty="0">
                <a:solidFill>
                  <a:srgbClr val="000074"/>
                </a:solidFill>
                <a:latin typeface="Calibri" pitchFamily="34" charset="0"/>
              </a:rPr>
              <a:t>son périmètre d’action *</a:t>
            </a:r>
          </a:p>
          <a:p>
            <a:pPr marL="533400" lvl="1" indent="-177800" algn="just" eaLnBrk="1" hangingPunct="1">
              <a:spcBef>
                <a:spcPts val="600"/>
              </a:spcBef>
              <a:spcAft>
                <a:spcPts val="0"/>
              </a:spcAft>
              <a:buFont typeface="Arial" panose="020B0604020202020204" pitchFamily="34" charset="0"/>
              <a:buChar char="•"/>
            </a:pPr>
            <a:r>
              <a:rPr lang="fr-FR" sz="1300" b="1" dirty="0">
                <a:solidFill>
                  <a:srgbClr val="000074"/>
                </a:solidFill>
                <a:latin typeface="Calibri" pitchFamily="34" charset="0"/>
              </a:rPr>
              <a:t>Superviseur</a:t>
            </a:r>
            <a:r>
              <a:rPr lang="fr-FR" sz="1300" dirty="0">
                <a:solidFill>
                  <a:srgbClr val="000074"/>
                </a:solidFill>
                <a:latin typeface="Calibri" pitchFamily="34" charset="0"/>
              </a:rPr>
              <a:t> : dispose des mêmes droits que le gestionnaire avec des droits supplémentaires dans le workflow (modification des dossiers dans l’état « En attente superviseur »), au niveau des modules de traitement de masse, de la gestion des « </a:t>
            </a:r>
            <a:r>
              <a:rPr lang="fr-FR" sz="1300" dirty="0" err="1">
                <a:solidFill>
                  <a:srgbClr val="000074"/>
                </a:solidFill>
                <a:latin typeface="Calibri" pitchFamily="34" charset="0"/>
              </a:rPr>
              <a:t>templates</a:t>
            </a:r>
            <a:r>
              <a:rPr lang="fr-FR" sz="1300" dirty="0">
                <a:solidFill>
                  <a:srgbClr val="000074"/>
                </a:solidFill>
                <a:latin typeface="Calibri" pitchFamily="34" charset="0"/>
              </a:rPr>
              <a:t> » pour le publipostage</a:t>
            </a:r>
          </a:p>
          <a:p>
            <a:pPr marL="533400" lvl="1" indent="-177800" algn="just" eaLnBrk="1" hangingPunct="1">
              <a:spcBef>
                <a:spcPts val="600"/>
              </a:spcBef>
              <a:spcAft>
                <a:spcPts val="0"/>
              </a:spcAft>
              <a:buFont typeface="Arial" panose="020B0604020202020204" pitchFamily="34" charset="0"/>
              <a:buChar char="•"/>
            </a:pPr>
            <a:r>
              <a:rPr lang="fr-FR" sz="1300" b="1" dirty="0">
                <a:solidFill>
                  <a:srgbClr val="000074"/>
                </a:solidFill>
                <a:latin typeface="Calibri" pitchFamily="34" charset="0"/>
              </a:rPr>
              <a:t>Administrateur</a:t>
            </a:r>
            <a:r>
              <a:rPr lang="fr-FR" sz="1300" dirty="0">
                <a:solidFill>
                  <a:srgbClr val="000074"/>
                </a:solidFill>
                <a:latin typeface="Calibri" pitchFamily="34" charset="0"/>
              </a:rPr>
              <a:t> : dispose des mêmes droits que le superviseur avec en plus le droit de créer/modifier les utilisateurs de </a:t>
            </a:r>
            <a:r>
              <a:rPr lang="fr-FR" sz="1300" b="1" dirty="0">
                <a:solidFill>
                  <a:srgbClr val="000074"/>
                </a:solidFill>
                <a:latin typeface="Calibri" pitchFamily="34" charset="0"/>
              </a:rPr>
              <a:t>son périmètre d’action *</a:t>
            </a:r>
          </a:p>
        </p:txBody>
      </p:sp>
      <p:sp>
        <p:nvSpPr>
          <p:cNvPr id="5" name="Espace réservé du contenu 2"/>
          <p:cNvSpPr>
            <a:spLocks noGrp="1"/>
          </p:cNvSpPr>
          <p:nvPr>
            <p:ph idx="4294967295"/>
          </p:nvPr>
        </p:nvSpPr>
        <p:spPr>
          <a:xfrm>
            <a:off x="6299200" y="1252894"/>
            <a:ext cx="5664200" cy="2493606"/>
          </a:xfrm>
          <a:noFill/>
        </p:spPr>
        <p:txBody>
          <a:bodyPr>
            <a:noAutofit/>
          </a:bodyPr>
          <a:lstStyle/>
          <a:p>
            <a:pPr marL="177800" indent="-177800" algn="just" eaLnBrk="1" hangingPunct="1">
              <a:spcAft>
                <a:spcPts val="0"/>
              </a:spcAft>
              <a:buFont typeface="Wingdings" panose="05000000000000000000" pitchFamily="2" charset="2"/>
              <a:buChar char="§"/>
            </a:pPr>
            <a:r>
              <a:rPr lang="fr-FR" sz="1300" dirty="0">
                <a:solidFill>
                  <a:srgbClr val="000074"/>
                </a:solidFill>
                <a:latin typeface="Calibri" pitchFamily="34" charset="0"/>
              </a:rPr>
              <a:t>Son service instructeur :</a:t>
            </a:r>
          </a:p>
          <a:p>
            <a:pPr marL="533400" lvl="1" indent="-177800" algn="just" eaLnBrk="1" hangingPunct="1">
              <a:spcBef>
                <a:spcPts val="600"/>
              </a:spcBef>
              <a:spcAft>
                <a:spcPts val="0"/>
              </a:spcAft>
              <a:buFont typeface="Arial" panose="020B0604020202020204" pitchFamily="34" charset="0"/>
              <a:buChar char="•"/>
            </a:pPr>
            <a:r>
              <a:rPr lang="fr-FR" sz="1300" dirty="0">
                <a:solidFill>
                  <a:srgbClr val="000074"/>
                </a:solidFill>
                <a:latin typeface="Calibri" pitchFamily="34" charset="0"/>
              </a:rPr>
              <a:t>Tout utilisateur exerce nécessairement au sein d’un service instructeur</a:t>
            </a:r>
          </a:p>
          <a:p>
            <a:pPr marL="533400" lvl="1" indent="-177800" algn="just" eaLnBrk="1" hangingPunct="1">
              <a:spcBef>
                <a:spcPts val="600"/>
              </a:spcBef>
              <a:spcAft>
                <a:spcPts val="0"/>
              </a:spcAft>
              <a:buFont typeface="Arial" panose="020B0604020202020204" pitchFamily="34" charset="0"/>
              <a:buChar char="•"/>
            </a:pPr>
            <a:r>
              <a:rPr lang="fr-FR" sz="1300" dirty="0">
                <a:solidFill>
                  <a:srgbClr val="000074"/>
                </a:solidFill>
                <a:latin typeface="Calibri" pitchFamily="34" charset="0"/>
              </a:rPr>
              <a:t>Si son rôle est gestionnaire ou plus, il dispose des droits lui permettant de saisir (dans le compte asso) et modifier (dans le compte asso et dans Osiris) tous les dossiers de </a:t>
            </a:r>
            <a:r>
              <a:rPr lang="fr-FR" sz="1300" b="1" dirty="0">
                <a:solidFill>
                  <a:srgbClr val="000074"/>
                </a:solidFill>
                <a:latin typeface="Calibri" pitchFamily="34" charset="0"/>
              </a:rPr>
              <a:t>son périmètre d’action *</a:t>
            </a:r>
          </a:p>
          <a:p>
            <a:pPr marL="0" indent="0" algn="just" eaLnBrk="1" hangingPunct="1">
              <a:spcAft>
                <a:spcPts val="0"/>
              </a:spcAft>
              <a:buNone/>
            </a:pPr>
            <a:endParaRPr lang="fr-FR" sz="1400" dirty="0">
              <a:solidFill>
                <a:srgbClr val="000074"/>
              </a:solidFill>
              <a:latin typeface="Calibri" pitchFamily="34" charset="0"/>
            </a:endParaRPr>
          </a:p>
          <a:p>
            <a:pPr marL="177800" indent="-177800" algn="just" eaLnBrk="1" hangingPunct="1">
              <a:spcAft>
                <a:spcPts val="0"/>
              </a:spcAft>
              <a:buFont typeface="Wingdings" panose="05000000000000000000" pitchFamily="2" charset="2"/>
              <a:buChar char="§"/>
            </a:pPr>
            <a:r>
              <a:rPr lang="fr-FR" sz="1300" dirty="0">
                <a:solidFill>
                  <a:srgbClr val="000074"/>
                </a:solidFill>
                <a:latin typeface="Calibri" pitchFamily="34" charset="0"/>
              </a:rPr>
              <a:t>Son ou ses dispositifs de subvention (ou types de financement) :</a:t>
            </a:r>
          </a:p>
          <a:p>
            <a:pPr marL="533400" lvl="1" indent="-177800" algn="just" eaLnBrk="1" hangingPunct="1">
              <a:spcBef>
                <a:spcPts val="600"/>
              </a:spcBef>
              <a:spcAft>
                <a:spcPts val="0"/>
              </a:spcAft>
              <a:buFont typeface="Arial" panose="020B0604020202020204" pitchFamily="34" charset="0"/>
              <a:buChar char="•"/>
            </a:pPr>
            <a:r>
              <a:rPr lang="fr-FR" sz="1300" dirty="0">
                <a:solidFill>
                  <a:srgbClr val="000074"/>
                </a:solidFill>
                <a:latin typeface="Calibri" pitchFamily="34" charset="0"/>
              </a:rPr>
              <a:t>Un dispositif correspond en général à un programme au sens LOLF. Il peut aussi constituer un ensemble de programmes ou une partie d’un programme.</a:t>
            </a:r>
          </a:p>
        </p:txBody>
      </p:sp>
      <p:sp>
        <p:nvSpPr>
          <p:cNvPr id="7" name="Espace réservé du contenu 2"/>
          <p:cNvSpPr>
            <a:spLocks noGrp="1"/>
          </p:cNvSpPr>
          <p:nvPr>
            <p:ph idx="4294967295"/>
          </p:nvPr>
        </p:nvSpPr>
        <p:spPr>
          <a:xfrm>
            <a:off x="292100" y="4169828"/>
            <a:ext cx="5676900" cy="1594919"/>
          </a:xfrm>
          <a:noFill/>
        </p:spPr>
        <p:txBody>
          <a:bodyPr>
            <a:noAutofit/>
          </a:bodyPr>
          <a:lstStyle/>
          <a:p>
            <a:pPr marL="57150" indent="0" algn="just" eaLnBrk="1" hangingPunct="1">
              <a:spcBef>
                <a:spcPts val="1200"/>
              </a:spcBef>
              <a:spcAft>
                <a:spcPts val="0"/>
              </a:spcAft>
              <a:buNone/>
            </a:pPr>
            <a:r>
              <a:rPr lang="fr-FR" sz="1300" b="1" dirty="0">
                <a:solidFill>
                  <a:srgbClr val="000074"/>
                </a:solidFill>
                <a:latin typeface="Calibri" pitchFamily="34" charset="0"/>
              </a:rPr>
              <a:t>* Le périmètre d’action </a:t>
            </a:r>
            <a:r>
              <a:rPr lang="fr-FR" sz="1300" dirty="0">
                <a:solidFill>
                  <a:srgbClr val="000074"/>
                </a:solidFill>
                <a:latin typeface="Calibri" pitchFamily="34" charset="0"/>
              </a:rPr>
              <a:t>d’un utilisateur est composé de :</a:t>
            </a:r>
          </a:p>
          <a:p>
            <a:pPr marL="355600" lvl="1" indent="-173038" algn="just" eaLnBrk="1" hangingPunct="1">
              <a:spcBef>
                <a:spcPts val="0"/>
              </a:spcBef>
              <a:spcAft>
                <a:spcPts val="0"/>
              </a:spcAft>
              <a:buFont typeface="Arial" panose="020B0604020202020204" pitchFamily="34" charset="0"/>
              <a:buChar char="•"/>
              <a:tabLst>
                <a:tab pos="355600" algn="l"/>
              </a:tabLst>
            </a:pPr>
            <a:r>
              <a:rPr lang="fr-FR" sz="1300" dirty="0">
                <a:solidFill>
                  <a:srgbClr val="000074"/>
                </a:solidFill>
                <a:latin typeface="Calibri" pitchFamily="34" charset="0"/>
              </a:rPr>
              <a:t>son service instructeur et le cas échéant de </a:t>
            </a:r>
            <a:r>
              <a:rPr lang="fr-FR" sz="1300" b="1" dirty="0">
                <a:solidFill>
                  <a:srgbClr val="000074"/>
                </a:solidFill>
                <a:latin typeface="Calibri" pitchFamily="34" charset="0"/>
              </a:rPr>
              <a:t>ses services enfants **</a:t>
            </a:r>
          </a:p>
          <a:p>
            <a:pPr marL="355600" lvl="1" indent="-173038" algn="just" eaLnBrk="1" hangingPunct="1">
              <a:spcBef>
                <a:spcPts val="0"/>
              </a:spcBef>
              <a:spcAft>
                <a:spcPts val="0"/>
              </a:spcAft>
              <a:buFont typeface="Arial" panose="020B0604020202020204" pitchFamily="34" charset="0"/>
              <a:buChar char="•"/>
              <a:tabLst>
                <a:tab pos="355600" algn="l"/>
              </a:tabLst>
            </a:pPr>
            <a:r>
              <a:rPr lang="fr-FR" sz="1300" dirty="0">
                <a:solidFill>
                  <a:srgbClr val="000074"/>
                </a:solidFill>
                <a:latin typeface="Calibri" pitchFamily="34" charset="0"/>
              </a:rPr>
              <a:t>et de son ou ses dispositifs de subvention (= les deux derniers paramètres ci-dessus)</a:t>
            </a:r>
          </a:p>
          <a:p>
            <a:pPr marL="57150" indent="0" algn="just" eaLnBrk="1" hangingPunct="1">
              <a:spcBef>
                <a:spcPts val="600"/>
              </a:spcBef>
              <a:spcAft>
                <a:spcPts val="0"/>
              </a:spcAft>
              <a:buNone/>
            </a:pPr>
            <a:r>
              <a:rPr lang="fr-FR" sz="1300" dirty="0">
                <a:solidFill>
                  <a:srgbClr val="000074"/>
                </a:solidFill>
                <a:latin typeface="Calibri" pitchFamily="34" charset="0"/>
              </a:rPr>
              <a:t>** Les services enfant d’un service instructeur </a:t>
            </a:r>
            <a:r>
              <a:rPr lang="fr-FR" sz="1300" b="0" dirty="0">
                <a:solidFill>
                  <a:srgbClr val="000074"/>
                </a:solidFill>
                <a:latin typeface="Calibri" pitchFamily="34" charset="0"/>
              </a:rPr>
              <a:t>correspondent à tous les services qui lui sont rattachés territorialement dans une logique verticale. Exemple : les services départementaux d’un service régional de la même région.</a:t>
            </a:r>
          </a:p>
        </p:txBody>
      </p:sp>
      <p:sp>
        <p:nvSpPr>
          <p:cNvPr id="2" name="Rectangle 1"/>
          <p:cNvSpPr/>
          <p:nvPr/>
        </p:nvSpPr>
        <p:spPr>
          <a:xfrm>
            <a:off x="152400" y="819152"/>
            <a:ext cx="6600825" cy="338554"/>
          </a:xfrm>
          <a:prstGeom prst="rect">
            <a:avLst/>
          </a:prstGeom>
        </p:spPr>
        <p:txBody>
          <a:bodyPr wrap="square">
            <a:spAutoFit/>
          </a:bodyPr>
          <a:lstStyle/>
          <a:p>
            <a:pPr marL="0" indent="0" algn="just" eaLnBrk="1" hangingPunct="1">
              <a:spcAft>
                <a:spcPts val="0"/>
              </a:spcAft>
              <a:buNone/>
            </a:pPr>
            <a:r>
              <a:rPr lang="fr-FR" sz="1600" b="1" dirty="0">
                <a:solidFill>
                  <a:srgbClr val="000074"/>
                </a:solidFill>
              </a:rPr>
              <a:t>La gestion des droits des utilisateurs s’appuie sur 3 paramètres :</a:t>
            </a:r>
          </a:p>
        </p:txBody>
      </p:sp>
      <p:pic>
        <p:nvPicPr>
          <p:cNvPr id="3" name="Image 2"/>
          <p:cNvPicPr>
            <a:picLocks noChangeAspect="1"/>
          </p:cNvPicPr>
          <p:nvPr/>
        </p:nvPicPr>
        <p:blipFill rotWithShape="1">
          <a:blip r:embed="rId3"/>
          <a:srcRect t="40577"/>
          <a:stretch/>
        </p:blipFill>
        <p:spPr>
          <a:xfrm>
            <a:off x="6331824" y="3738982"/>
            <a:ext cx="5631576" cy="2434570"/>
          </a:xfrm>
          <a:prstGeom prst="rect">
            <a:avLst/>
          </a:prstGeom>
        </p:spPr>
      </p:pic>
    </p:spTree>
    <p:extLst>
      <p:ext uri="{BB962C8B-B14F-4D97-AF65-F5344CB8AC3E}">
        <p14:creationId xmlns:p14="http://schemas.microsoft.com/office/powerpoint/2010/main" val="1604057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3"/>
          <p:cNvSpPr>
            <a:spLocks noGrp="1"/>
          </p:cNvSpPr>
          <p:nvPr>
            <p:ph type="sldNum" sz="quarter" idx="11"/>
          </p:nvPr>
        </p:nvSpPr>
        <p:spPr>
          <a:xfrm>
            <a:off x="9877425" y="6337301"/>
            <a:ext cx="2133600" cy="365125"/>
          </a:xfrm>
        </p:spPr>
        <p:txBody>
          <a:bodyPr/>
          <a:lstStyle/>
          <a:p>
            <a:pPr algn="r">
              <a:defRPr/>
            </a:pPr>
            <a:fld id="{2078D431-4ED6-4BBF-AFED-DF275C4EF376}" type="slidenum">
              <a:rPr lang="fr-FR" smtClean="0">
                <a:solidFill>
                  <a:schemeClr val="accent5">
                    <a:lumMod val="50000"/>
                  </a:schemeClr>
                </a:solidFill>
              </a:rPr>
              <a:pPr algn="r">
                <a:defRPr/>
              </a:pPr>
              <a:t>15</a:t>
            </a:fld>
            <a:endParaRPr lang="fr-FR" dirty="0">
              <a:solidFill>
                <a:schemeClr val="accent5">
                  <a:lumMod val="50000"/>
                </a:schemeClr>
              </a:solidFill>
            </a:endParaRPr>
          </a:p>
        </p:txBody>
      </p:sp>
      <p:sp>
        <p:nvSpPr>
          <p:cNvPr id="5122" name="Rectangle 2"/>
          <p:cNvSpPr>
            <a:spLocks noGrp="1" noChangeArrowheads="1"/>
          </p:cNvSpPr>
          <p:nvPr>
            <p:ph type="title"/>
          </p:nvPr>
        </p:nvSpPr>
        <p:spPr bwMode="auto">
          <a:xfrm>
            <a:off x="400050" y="4260850"/>
            <a:ext cx="8439150" cy="1963738"/>
          </a:xfrm>
          <a:noFill/>
        </p:spPr>
        <p:txBody>
          <a:bodyPr vert="horz" wrap="square" lIns="91440" tIns="45720" rIns="91440" bIns="45720" numCol="1" rtlCol="0" anchor="ctr" anchorCtr="0" compatLnSpc="1">
            <a:prstTxWarp prst="textNoShape">
              <a:avLst/>
            </a:prstTxWarp>
          </a:bodyPr>
          <a:lstStyle/>
          <a:p>
            <a:r>
              <a:rPr lang="fr-FR" sz="4000" b="1" dirty="0">
                <a:solidFill>
                  <a:srgbClr val="000074"/>
                </a:solidFill>
              </a:rPr>
              <a:t>Le Compte Asso</a:t>
            </a:r>
            <a:endParaRPr lang="fr-FR" b="1" dirty="0">
              <a:solidFill>
                <a:srgbClr val="000074"/>
              </a:solidFill>
            </a:endParaRPr>
          </a:p>
        </p:txBody>
      </p:sp>
    </p:spTree>
    <p:extLst>
      <p:ext uri="{BB962C8B-B14F-4D97-AF65-F5344CB8AC3E}">
        <p14:creationId xmlns:p14="http://schemas.microsoft.com/office/powerpoint/2010/main" val="2912361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txBox="1">
            <a:spLocks noGrp="1"/>
          </p:cNvSpPr>
          <p:nvPr/>
        </p:nvSpPr>
        <p:spPr>
          <a:xfrm>
            <a:off x="9848849" y="6338452"/>
            <a:ext cx="2133600" cy="365125"/>
          </a:xfrm>
          <a:prstGeom prst="rect">
            <a:avLst/>
          </a:prstGeom>
          <a:noFill/>
        </p:spPr>
        <p:txBody>
          <a:bodyPr anchor="ctr"/>
          <a:lstStyle/>
          <a:p>
            <a:pPr algn="r" fontAlgn="auto">
              <a:spcBef>
                <a:spcPts val="0"/>
              </a:spcBef>
              <a:spcAft>
                <a:spcPts val="0"/>
              </a:spcAft>
              <a:defRPr/>
            </a:pPr>
            <a:fld id="{26691425-2FDE-40C0-A129-B44C1AF94A24}" type="slidenum">
              <a:rPr lang="fr-FR" sz="1100">
                <a:solidFill>
                  <a:schemeClr val="tx1">
                    <a:tint val="75000"/>
                  </a:schemeClr>
                </a:solidFill>
                <a:latin typeface="Arial" pitchFamily="34" charset="0"/>
                <a:cs typeface="Arial" pitchFamily="34" charset="0"/>
              </a:rPr>
              <a:pPr algn="r" fontAlgn="auto">
                <a:spcBef>
                  <a:spcPts val="0"/>
                </a:spcBef>
                <a:spcAft>
                  <a:spcPts val="0"/>
                </a:spcAft>
                <a:defRPr/>
              </a:pPr>
              <a:t>16</a:t>
            </a:fld>
            <a:endParaRPr lang="fr-FR" sz="1100" dirty="0">
              <a:solidFill>
                <a:schemeClr val="tx1">
                  <a:tint val="75000"/>
                </a:schemeClr>
              </a:solidFill>
              <a:latin typeface="Arial" pitchFamily="34" charset="0"/>
              <a:cs typeface="Arial" pitchFamily="34" charset="0"/>
            </a:endParaRPr>
          </a:p>
        </p:txBody>
      </p:sp>
      <p:sp>
        <p:nvSpPr>
          <p:cNvPr id="64521" name="Rectangle 9"/>
          <p:cNvSpPr>
            <a:spLocks noChangeArrowheads="1"/>
          </p:cNvSpPr>
          <p:nvPr/>
        </p:nvSpPr>
        <p:spPr bwMode="auto">
          <a:xfrm>
            <a:off x="0" y="110707"/>
            <a:ext cx="9144000" cy="486093"/>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 Le Compte Asso : les services</a:t>
            </a:r>
          </a:p>
        </p:txBody>
      </p:sp>
      <p:graphicFrame>
        <p:nvGraphicFramePr>
          <p:cNvPr id="2" name="Tableau 1"/>
          <p:cNvGraphicFramePr>
            <a:graphicFrameLocks noGrp="1"/>
          </p:cNvGraphicFramePr>
          <p:nvPr>
            <p:extLst>
              <p:ext uri="{D42A27DB-BD31-4B8C-83A1-F6EECF244321}">
                <p14:modId xmlns:p14="http://schemas.microsoft.com/office/powerpoint/2010/main" val="2326920513"/>
              </p:ext>
            </p:extLst>
          </p:nvPr>
        </p:nvGraphicFramePr>
        <p:xfrm>
          <a:off x="247649" y="815975"/>
          <a:ext cx="11734800" cy="5201702"/>
        </p:xfrm>
        <a:graphic>
          <a:graphicData uri="http://schemas.openxmlformats.org/drawingml/2006/table">
            <a:tbl>
              <a:tblPr firstRow="1" bandRow="1">
                <a:tableStyleId>{F5AB1C69-6EDB-4FF4-983F-18BD219EF322}</a:tableStyleId>
              </a:tblPr>
              <a:tblGrid>
                <a:gridCol w="2158124">
                  <a:extLst>
                    <a:ext uri="{9D8B030D-6E8A-4147-A177-3AD203B41FA5}">
                      <a16:colId xmlns:a16="http://schemas.microsoft.com/office/drawing/2014/main" val="343189206"/>
                    </a:ext>
                  </a:extLst>
                </a:gridCol>
                <a:gridCol w="4586014">
                  <a:extLst>
                    <a:ext uri="{9D8B030D-6E8A-4147-A177-3AD203B41FA5}">
                      <a16:colId xmlns:a16="http://schemas.microsoft.com/office/drawing/2014/main" val="1754053581"/>
                    </a:ext>
                  </a:extLst>
                </a:gridCol>
                <a:gridCol w="4990662">
                  <a:extLst>
                    <a:ext uri="{9D8B030D-6E8A-4147-A177-3AD203B41FA5}">
                      <a16:colId xmlns:a16="http://schemas.microsoft.com/office/drawing/2014/main" val="2806776786"/>
                    </a:ext>
                  </a:extLst>
                </a:gridCol>
              </a:tblGrid>
              <a:tr h="539660">
                <a:tc>
                  <a:txBody>
                    <a:bodyPr/>
                    <a:lstStyle/>
                    <a:p>
                      <a:r>
                        <a:rPr lang="fr-FR" sz="1600" dirty="0">
                          <a:latin typeface="Calibri" panose="020F0502020204030204" pitchFamily="34" charset="0"/>
                          <a:cs typeface="Calibri" panose="020F0502020204030204" pitchFamily="34" charset="0"/>
                        </a:rPr>
                        <a:t>Catégories de services</a:t>
                      </a:r>
                    </a:p>
                  </a:txBody>
                  <a:tcPr anchor="ctr">
                    <a:solidFill>
                      <a:srgbClr val="F34558"/>
                    </a:solidFill>
                  </a:tcPr>
                </a:tc>
                <a:tc>
                  <a:txBody>
                    <a:bodyPr/>
                    <a:lstStyle/>
                    <a:p>
                      <a:r>
                        <a:rPr lang="fr-FR" sz="1600" dirty="0">
                          <a:latin typeface="Calibri" panose="020F0502020204030204" pitchFamily="34" charset="0"/>
                          <a:cs typeface="Calibri" panose="020F0502020204030204" pitchFamily="34" charset="0"/>
                        </a:rPr>
                        <a:t>Réalisés</a:t>
                      </a:r>
                    </a:p>
                  </a:txBody>
                  <a:tcPr anchor="ctr">
                    <a:solidFill>
                      <a:srgbClr val="F34558"/>
                    </a:solidFill>
                  </a:tcPr>
                </a:tc>
                <a:tc>
                  <a:txBody>
                    <a:bodyPr/>
                    <a:lstStyle/>
                    <a:p>
                      <a:r>
                        <a:rPr lang="fr-FR" sz="1600" dirty="0">
                          <a:latin typeface="Calibri" panose="020F0502020204030204" pitchFamily="34" charset="0"/>
                          <a:cs typeface="Calibri" panose="020F0502020204030204" pitchFamily="34" charset="0"/>
                        </a:rPr>
                        <a:t>À venir</a:t>
                      </a:r>
                    </a:p>
                  </a:txBody>
                  <a:tcPr anchor="ctr">
                    <a:solidFill>
                      <a:srgbClr val="F34558"/>
                    </a:solidFill>
                  </a:tcPr>
                </a:tc>
                <a:extLst>
                  <a:ext uri="{0D108BD9-81ED-4DB2-BD59-A6C34878D82A}">
                    <a16:rowId xmlns:a16="http://schemas.microsoft.com/office/drawing/2014/main" val="3461634308"/>
                  </a:ext>
                </a:extLst>
              </a:tr>
              <a:tr h="1330415">
                <a:tc>
                  <a:txBody>
                    <a:bodyPr/>
                    <a:lstStyle/>
                    <a:p>
                      <a:r>
                        <a:rPr lang="fr-FR" sz="1300" b="1" dirty="0">
                          <a:latin typeface="Calibri" panose="020F0502020204030204" pitchFamily="34" charset="0"/>
                          <a:cs typeface="Calibri" panose="020F0502020204030204" pitchFamily="34" charset="0"/>
                        </a:rPr>
                        <a:t>Création et déclaration du changement de situation</a:t>
                      </a:r>
                    </a:p>
                    <a:p>
                      <a:endParaRPr lang="fr-FR" sz="1300" b="1" dirty="0">
                        <a:latin typeface="Calibri" panose="020F0502020204030204" pitchFamily="34" charset="0"/>
                        <a:cs typeface="Calibri" panose="020F0502020204030204" pitchFamily="34" charset="0"/>
                      </a:endParaRPr>
                    </a:p>
                  </a:txBody>
                  <a:tcPr/>
                </a:tc>
                <a:tc>
                  <a:txBody>
                    <a:bodyPr/>
                    <a:lstStyle/>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Prise de connaissance des informations             administratives</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 d’attribution d’un n° Siret</a:t>
                      </a:r>
                    </a:p>
                  </a:txBody>
                  <a:tcPr/>
                </a:tc>
                <a:tc>
                  <a:txBody>
                    <a:bodyPr/>
                    <a:lstStyle/>
                    <a:p>
                      <a:pPr marL="177800" indent="-177800">
                        <a:spcBef>
                          <a:spcPts val="1800"/>
                        </a:spcBef>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Création d’une association</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Déclaration de changement de situation</a:t>
                      </a:r>
                    </a:p>
                    <a:p>
                      <a:pPr>
                        <a:spcAft>
                          <a:spcPts val="1200"/>
                        </a:spcAft>
                      </a:pPr>
                      <a:endParaRPr lang="fr-FR" sz="1300" b="1"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94638322"/>
                  </a:ext>
                </a:extLst>
              </a:tr>
              <a:tr h="2333625">
                <a:tc>
                  <a:txBody>
                    <a:bodyPr/>
                    <a:lstStyle/>
                    <a:p>
                      <a:r>
                        <a:rPr lang="fr-FR" sz="1300" b="1" dirty="0">
                          <a:latin typeface="Calibri" panose="020F0502020204030204" pitchFamily="34" charset="0"/>
                          <a:cs typeface="Calibri" panose="020F0502020204030204" pitchFamily="34" charset="0"/>
                        </a:rPr>
                        <a:t>Demande de subvention et d’agrément</a:t>
                      </a:r>
                    </a:p>
                    <a:p>
                      <a:endParaRPr lang="fr-FR" sz="1300" b="1" dirty="0">
                        <a:latin typeface="Calibri" panose="020F0502020204030204" pitchFamily="34" charset="0"/>
                        <a:cs typeface="Calibri" panose="020F0502020204030204" pitchFamily="34" charset="0"/>
                      </a:endParaRPr>
                    </a:p>
                  </a:txBody>
                  <a:tcPr/>
                </a:tc>
                <a:tc>
                  <a:txBody>
                    <a:bodyPr/>
                    <a:lstStyle/>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 de subvention</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 de subvention à </a:t>
                      </a:r>
                      <a:r>
                        <a:rPr lang="fr-FR" sz="1300" b="1" dirty="0" err="1">
                          <a:latin typeface="Calibri" panose="020F0502020204030204" pitchFamily="34" charset="0"/>
                          <a:cs typeface="Calibri" panose="020F0502020204030204" pitchFamily="34" charset="0"/>
                        </a:rPr>
                        <a:t>co</a:t>
                      </a:r>
                      <a:r>
                        <a:rPr lang="fr-FR" sz="1300" b="1" dirty="0">
                          <a:latin typeface="Calibri" panose="020F0502020204030204" pitchFamily="34" charset="0"/>
                          <a:cs typeface="Calibri" panose="020F0502020204030204" pitchFamily="34" charset="0"/>
                        </a:rPr>
                        <a:t>-instruire</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Compte</a:t>
                      </a:r>
                      <a:r>
                        <a:rPr lang="fr-FR" sz="1300" b="1" baseline="0" dirty="0">
                          <a:latin typeface="Calibri" panose="020F0502020204030204" pitchFamily="34" charset="0"/>
                          <a:cs typeface="Calibri" panose="020F0502020204030204" pitchFamily="34" charset="0"/>
                        </a:rPr>
                        <a:t> </a:t>
                      </a:r>
                      <a:r>
                        <a:rPr lang="fr-FR" sz="1300" b="1" dirty="0">
                          <a:latin typeface="Calibri" panose="020F0502020204030204" pitchFamily="34" charset="0"/>
                          <a:cs typeface="Calibri" panose="020F0502020204030204" pitchFamily="34" charset="0"/>
                        </a:rPr>
                        <a:t>rendu financiers</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Signature numérique des actes administratifs</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 de subvention pour un organisme autre               que</a:t>
                      </a:r>
                      <a:r>
                        <a:rPr lang="fr-FR" sz="1300" b="1" baseline="0" dirty="0">
                          <a:latin typeface="Calibri" panose="020F0502020204030204" pitchFamily="34" charset="0"/>
                          <a:cs typeface="Calibri" panose="020F0502020204030204" pitchFamily="34" charset="0"/>
                        </a:rPr>
                        <a:t> </a:t>
                      </a:r>
                      <a:r>
                        <a:rPr lang="fr-FR" sz="1300" b="1" dirty="0">
                          <a:latin typeface="Calibri" panose="020F0502020204030204" pitchFamily="34" charset="0"/>
                          <a:cs typeface="Calibri" panose="020F0502020204030204" pitchFamily="34" charset="0"/>
                        </a:rPr>
                        <a:t>association</a:t>
                      </a:r>
                    </a:p>
                    <a:p>
                      <a:pPr marL="177800" indent="-177800">
                        <a:spcAft>
                          <a:spcPts val="1200"/>
                        </a:spcAft>
                        <a:buFont typeface="Arial" panose="020B0604020202020204" pitchFamily="34" charset="0"/>
                        <a:buChar char="•"/>
                      </a:pPr>
                      <a:endParaRPr lang="fr-FR" sz="1300" b="1" dirty="0">
                        <a:latin typeface="Calibri" panose="020F0502020204030204" pitchFamily="34" charset="0"/>
                        <a:cs typeface="Calibri" panose="020F0502020204030204" pitchFamily="34" charset="0"/>
                      </a:endParaRPr>
                    </a:p>
                  </a:txBody>
                  <a:tcPr/>
                </a:tc>
                <a:tc>
                  <a:txBody>
                    <a:bodyPr/>
                    <a:lstStyle/>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 d’agrément :</a:t>
                      </a:r>
                      <a:r>
                        <a:rPr lang="fr-FR" sz="1300" b="1" baseline="0" dirty="0">
                          <a:latin typeface="Calibri" panose="020F0502020204030204" pitchFamily="34" charset="0"/>
                          <a:cs typeface="Calibri" panose="020F0502020204030204" pitchFamily="34" charset="0"/>
                        </a:rPr>
                        <a:t> </a:t>
                      </a:r>
                      <a:r>
                        <a:rPr lang="fr-FR" sz="1300" b="1" dirty="0">
                          <a:latin typeface="Calibri" panose="020F0502020204030204" pitchFamily="34" charset="0"/>
                          <a:cs typeface="Calibri" panose="020F0502020204030204" pitchFamily="34" charset="0"/>
                        </a:rPr>
                        <a:t>nouvelle demande,</a:t>
                      </a:r>
                      <a:r>
                        <a:rPr lang="fr-FR" sz="1300" b="1" baseline="0" dirty="0">
                          <a:latin typeface="Calibri" panose="020F0502020204030204" pitchFamily="34" charset="0"/>
                          <a:cs typeface="Calibri" panose="020F0502020204030204" pitchFamily="34" charset="0"/>
                        </a:rPr>
                        <a:t>               </a:t>
                      </a:r>
                      <a:r>
                        <a:rPr lang="fr-FR" sz="1300" b="1" dirty="0">
                          <a:latin typeface="Calibri" panose="020F0502020204030204" pitchFamily="34" charset="0"/>
                          <a:cs typeface="Calibri" panose="020F0502020204030204" pitchFamily="34" charset="0"/>
                        </a:rPr>
                        <a:t>renouvellement,</a:t>
                      </a:r>
                      <a:r>
                        <a:rPr lang="fr-FR" sz="1300" b="1" baseline="0" dirty="0">
                          <a:latin typeface="Calibri" panose="020F0502020204030204" pitchFamily="34" charset="0"/>
                          <a:cs typeface="Calibri" panose="020F0502020204030204" pitchFamily="34" charset="0"/>
                        </a:rPr>
                        <a:t> tronc commun</a:t>
                      </a:r>
                      <a:endParaRPr lang="fr-FR" sz="1300" b="1" dirty="0">
                        <a:latin typeface="Calibri" panose="020F0502020204030204" pitchFamily="34" charset="0"/>
                        <a:cs typeface="Calibri" panose="020F0502020204030204" pitchFamily="34" charset="0"/>
                      </a:endParaRP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Annuaire des subventions</a:t>
                      </a:r>
                    </a:p>
                  </a:txBody>
                  <a:tcPr/>
                </a:tc>
                <a:extLst>
                  <a:ext uri="{0D108BD9-81ED-4DB2-BD59-A6C34878D82A}">
                    <a16:rowId xmlns:a16="http://schemas.microsoft.com/office/drawing/2014/main" val="716785321"/>
                  </a:ext>
                </a:extLst>
              </a:tr>
              <a:tr h="998002">
                <a:tc>
                  <a:txBody>
                    <a:bodyPr/>
                    <a:lstStyle/>
                    <a:p>
                      <a:r>
                        <a:rPr lang="fr-FR" sz="1300" b="1" dirty="0">
                          <a:latin typeface="Calibri" panose="020F0502020204030204" pitchFamily="34" charset="0"/>
                          <a:cs typeface="Calibri" panose="020F0502020204030204" pitchFamily="34" charset="0"/>
                        </a:rPr>
                        <a:t>Autres déclarations</a:t>
                      </a:r>
                    </a:p>
                  </a:txBody>
                  <a:tcPr/>
                </a:tc>
                <a:tc>
                  <a:txBody>
                    <a:bodyPr/>
                    <a:lstStyle/>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Validation des activités des bénévoles déclarés                     dans le cadre du CEC</a:t>
                      </a:r>
                    </a:p>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Demandes de remboursement du </a:t>
                      </a:r>
                      <a:r>
                        <a:rPr lang="fr-FR" sz="1300" b="1" dirty="0" err="1">
                          <a:latin typeface="Calibri" panose="020F0502020204030204" pitchFamily="34" charset="0"/>
                          <a:cs typeface="Calibri" panose="020F0502020204030204" pitchFamily="34" charset="0"/>
                        </a:rPr>
                        <a:t>Pass’Sport</a:t>
                      </a:r>
                      <a:endParaRPr lang="fr-FR" sz="1300" b="1" dirty="0">
                        <a:latin typeface="Calibri" panose="020F0502020204030204" pitchFamily="34" charset="0"/>
                        <a:cs typeface="Calibri" panose="020F0502020204030204" pitchFamily="34" charset="0"/>
                      </a:endParaRPr>
                    </a:p>
                  </a:txBody>
                  <a:tcPr/>
                </a:tc>
                <a:tc>
                  <a:txBody>
                    <a:bodyPr/>
                    <a:lstStyle/>
                    <a:p>
                      <a:pPr marL="177800" indent="-177800">
                        <a:spcAft>
                          <a:spcPts val="1200"/>
                        </a:spcAft>
                        <a:buFont typeface="Arial" panose="020B0604020202020204" pitchFamily="34" charset="0"/>
                        <a:buChar char="•"/>
                      </a:pPr>
                      <a:r>
                        <a:rPr lang="fr-FR" sz="1300" b="1" dirty="0">
                          <a:latin typeface="Calibri" panose="020F0502020204030204" pitchFamily="34" charset="0"/>
                          <a:cs typeface="Calibri" panose="020F0502020204030204" pitchFamily="34" charset="0"/>
                        </a:rPr>
                        <a:t>Publication des comptes au Journal officiel</a:t>
                      </a:r>
                    </a:p>
                  </a:txBody>
                  <a:tcPr/>
                </a:tc>
                <a:extLst>
                  <a:ext uri="{0D108BD9-81ED-4DB2-BD59-A6C34878D82A}">
                    <a16:rowId xmlns:a16="http://schemas.microsoft.com/office/drawing/2014/main" val="2774495584"/>
                  </a:ext>
                </a:extLst>
              </a:tr>
            </a:tbl>
          </a:graphicData>
        </a:graphic>
      </p:graphicFrame>
      <p:sp>
        <p:nvSpPr>
          <p:cNvPr id="7" name="Rectangle à coins arrondis 6"/>
          <p:cNvSpPr/>
          <p:nvPr/>
        </p:nvSpPr>
        <p:spPr>
          <a:xfrm>
            <a:off x="6238241" y="3417570"/>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2020</a:t>
            </a:r>
            <a:endParaRPr lang="fr-FR" dirty="0">
              <a:latin typeface="Calibri" panose="020F0502020204030204" pitchFamily="34" charset="0"/>
              <a:cs typeface="Calibri" panose="020F0502020204030204" pitchFamily="34" charset="0"/>
            </a:endParaRPr>
          </a:p>
        </p:txBody>
      </p:sp>
      <p:sp>
        <p:nvSpPr>
          <p:cNvPr id="8" name="Rectangle à coins arrondis 7"/>
          <p:cNvSpPr/>
          <p:nvPr/>
        </p:nvSpPr>
        <p:spPr>
          <a:xfrm>
            <a:off x="6237606" y="3066415"/>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2020</a:t>
            </a:r>
            <a:endParaRPr lang="fr-FR" dirty="0">
              <a:latin typeface="Calibri" panose="020F0502020204030204" pitchFamily="34" charset="0"/>
              <a:cs typeface="Calibri" panose="020F0502020204030204" pitchFamily="34" charset="0"/>
            </a:endParaRPr>
          </a:p>
        </p:txBody>
      </p:sp>
      <p:sp>
        <p:nvSpPr>
          <p:cNvPr id="9" name="Rectangle à coins arrondis 8"/>
          <p:cNvSpPr/>
          <p:nvPr/>
        </p:nvSpPr>
        <p:spPr>
          <a:xfrm>
            <a:off x="6238241" y="2715895"/>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2018</a:t>
            </a:r>
            <a:endParaRPr lang="fr-FR" dirty="0">
              <a:latin typeface="Calibri" panose="020F0502020204030204" pitchFamily="34" charset="0"/>
              <a:cs typeface="Calibri" panose="020F0502020204030204" pitchFamily="34" charset="0"/>
            </a:endParaRPr>
          </a:p>
        </p:txBody>
      </p:sp>
      <p:sp>
        <p:nvSpPr>
          <p:cNvPr id="10" name="Rectangle à coins arrondis 9"/>
          <p:cNvSpPr/>
          <p:nvPr/>
        </p:nvSpPr>
        <p:spPr>
          <a:xfrm>
            <a:off x="6245861" y="1961515"/>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2019</a:t>
            </a:r>
            <a:endParaRPr lang="fr-FR" dirty="0">
              <a:latin typeface="Calibri" panose="020F0502020204030204" pitchFamily="34" charset="0"/>
              <a:cs typeface="Calibri" panose="020F0502020204030204" pitchFamily="34" charset="0"/>
            </a:endParaRPr>
          </a:p>
        </p:txBody>
      </p:sp>
      <p:sp>
        <p:nvSpPr>
          <p:cNvPr id="11" name="Rectangle à coins arrondis 10"/>
          <p:cNvSpPr/>
          <p:nvPr/>
        </p:nvSpPr>
        <p:spPr>
          <a:xfrm>
            <a:off x="6245861" y="1383666"/>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2018</a:t>
            </a:r>
            <a:endParaRPr lang="fr-FR" dirty="0">
              <a:latin typeface="Calibri" panose="020F0502020204030204" pitchFamily="34" charset="0"/>
              <a:cs typeface="Calibri" panose="020F0502020204030204" pitchFamily="34" charset="0"/>
            </a:endParaRPr>
          </a:p>
        </p:txBody>
      </p:sp>
      <p:sp>
        <p:nvSpPr>
          <p:cNvPr id="12" name="Rectangle à coins arrondis 11"/>
          <p:cNvSpPr/>
          <p:nvPr/>
        </p:nvSpPr>
        <p:spPr>
          <a:xfrm>
            <a:off x="6245861" y="5123815"/>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2019</a:t>
            </a:r>
            <a:endParaRPr lang="fr-FR" dirty="0">
              <a:latin typeface="Calibri" panose="020F0502020204030204" pitchFamily="34" charset="0"/>
              <a:cs typeface="Calibri" panose="020F0502020204030204" pitchFamily="34" charset="0"/>
            </a:endParaRPr>
          </a:p>
        </p:txBody>
      </p:sp>
      <p:sp>
        <p:nvSpPr>
          <p:cNvPr id="13" name="Rectangle à coins arrondis 12"/>
          <p:cNvSpPr/>
          <p:nvPr/>
        </p:nvSpPr>
        <p:spPr>
          <a:xfrm>
            <a:off x="11230609" y="2713356"/>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2025</a:t>
            </a:r>
            <a:endParaRPr lang="fr-FR" dirty="0">
              <a:latin typeface="Calibri" panose="020F0502020204030204" pitchFamily="34" charset="0"/>
              <a:cs typeface="Calibri" panose="020F0502020204030204" pitchFamily="34" charset="0"/>
            </a:endParaRPr>
          </a:p>
        </p:txBody>
      </p:sp>
      <p:sp>
        <p:nvSpPr>
          <p:cNvPr id="14" name="Rectangle à coins arrondis 13"/>
          <p:cNvSpPr/>
          <p:nvPr/>
        </p:nvSpPr>
        <p:spPr>
          <a:xfrm>
            <a:off x="11230609" y="1732280"/>
            <a:ext cx="663574" cy="25018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2026</a:t>
            </a:r>
            <a:endParaRPr lang="fr-FR" dirty="0">
              <a:latin typeface="Calibri" panose="020F0502020204030204" pitchFamily="34" charset="0"/>
              <a:cs typeface="Calibri" panose="020F0502020204030204" pitchFamily="34" charset="0"/>
            </a:endParaRPr>
          </a:p>
        </p:txBody>
      </p:sp>
      <p:sp>
        <p:nvSpPr>
          <p:cNvPr id="16" name="Rectangle à coins arrondis 15"/>
          <p:cNvSpPr/>
          <p:nvPr/>
        </p:nvSpPr>
        <p:spPr>
          <a:xfrm>
            <a:off x="11241721" y="3267918"/>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2026</a:t>
            </a:r>
            <a:endParaRPr lang="fr-FR" dirty="0">
              <a:latin typeface="Calibri" panose="020F0502020204030204" pitchFamily="34" charset="0"/>
              <a:cs typeface="Calibri" panose="020F0502020204030204" pitchFamily="34" charset="0"/>
            </a:endParaRPr>
          </a:p>
        </p:txBody>
      </p:sp>
      <p:sp>
        <p:nvSpPr>
          <p:cNvPr id="21" name="Rectangle à coins arrondis 20"/>
          <p:cNvSpPr/>
          <p:nvPr/>
        </p:nvSpPr>
        <p:spPr>
          <a:xfrm>
            <a:off x="6249672" y="3756343"/>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2021</a:t>
            </a:r>
            <a:endParaRPr lang="fr-FR" dirty="0">
              <a:latin typeface="Calibri" panose="020F0502020204030204" pitchFamily="34" charset="0"/>
              <a:cs typeface="Calibri" panose="020F0502020204030204" pitchFamily="34" charset="0"/>
            </a:endParaRPr>
          </a:p>
        </p:txBody>
      </p:sp>
      <p:sp>
        <p:nvSpPr>
          <p:cNvPr id="22" name="Rectangle à coins arrondis 21"/>
          <p:cNvSpPr/>
          <p:nvPr/>
        </p:nvSpPr>
        <p:spPr>
          <a:xfrm>
            <a:off x="6254117" y="4113530"/>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2021</a:t>
            </a:r>
            <a:endParaRPr lang="fr-FR" dirty="0">
              <a:latin typeface="Calibri" panose="020F0502020204030204" pitchFamily="34" charset="0"/>
              <a:cs typeface="Calibri" panose="020F0502020204030204" pitchFamily="34" charset="0"/>
            </a:endParaRPr>
          </a:p>
        </p:txBody>
      </p:sp>
      <p:sp>
        <p:nvSpPr>
          <p:cNvPr id="17" name="Rectangle à coins arrondis 16"/>
          <p:cNvSpPr/>
          <p:nvPr/>
        </p:nvSpPr>
        <p:spPr>
          <a:xfrm>
            <a:off x="6249209" y="5561329"/>
            <a:ext cx="641350" cy="24447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600" dirty="0">
                <a:latin typeface="Calibri" panose="020F0502020204030204" pitchFamily="34" charset="0"/>
                <a:cs typeface="Calibri" panose="020F0502020204030204" pitchFamily="34" charset="0"/>
              </a:rPr>
              <a:t>2022</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4680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 Compte Asso, le guichet centralisé des démarches administratives des associations</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17</a:t>
            </a:fld>
            <a:endParaRPr lang="fr-FR" dirty="0">
              <a:solidFill>
                <a:schemeClr val="accent5">
                  <a:lumMod val="50000"/>
                </a:schemeClr>
              </a:solidFill>
            </a:endParaRPr>
          </a:p>
        </p:txBody>
      </p:sp>
      <p:sp>
        <p:nvSpPr>
          <p:cNvPr id="178" name="Rectangle à coins arrondis 177"/>
          <p:cNvSpPr/>
          <p:nvPr/>
        </p:nvSpPr>
        <p:spPr>
          <a:xfrm>
            <a:off x="5930153" y="907117"/>
            <a:ext cx="3442447" cy="4866959"/>
          </a:xfrm>
          <a:prstGeom prst="roundRect">
            <a:avLst>
              <a:gd name="adj" fmla="val 3087"/>
            </a:avLst>
          </a:prstGeom>
          <a:solidFill>
            <a:srgbClr val="000074"/>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79" name="Rectangle à coins arrondis 178"/>
          <p:cNvSpPr/>
          <p:nvPr/>
        </p:nvSpPr>
        <p:spPr>
          <a:xfrm>
            <a:off x="5994400" y="1380251"/>
            <a:ext cx="3314700" cy="1375311"/>
          </a:xfrm>
          <a:prstGeom prst="roundRect">
            <a:avLst>
              <a:gd name="adj" fmla="val 4851"/>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80" name="Espace réservé du contenu 2"/>
          <p:cNvSpPr>
            <a:spLocks noGrp="1"/>
          </p:cNvSpPr>
          <p:nvPr>
            <p:ph idx="4294967295"/>
          </p:nvPr>
        </p:nvSpPr>
        <p:spPr>
          <a:xfrm>
            <a:off x="259683" y="840999"/>
            <a:ext cx="3458075" cy="313529"/>
          </a:xfrm>
          <a:noFill/>
        </p:spPr>
        <p:txBody>
          <a:bodyPr>
            <a:noAutofit/>
          </a:bodyPr>
          <a:lstStyle/>
          <a:p>
            <a:pPr marL="0" indent="0" algn="just" eaLnBrk="1" hangingPunct="1">
              <a:spcAft>
                <a:spcPts val="0"/>
              </a:spcAft>
              <a:buNone/>
            </a:pPr>
            <a:r>
              <a:rPr lang="fr-FR" sz="1600" dirty="0">
                <a:solidFill>
                  <a:srgbClr val="000074"/>
                </a:solidFill>
                <a:latin typeface="Calibri" pitchFamily="34" charset="0"/>
              </a:rPr>
              <a:t>Réalisations</a:t>
            </a:r>
          </a:p>
        </p:txBody>
      </p:sp>
      <p:sp>
        <p:nvSpPr>
          <p:cNvPr id="181" name="Espace réservé du contenu 2"/>
          <p:cNvSpPr>
            <a:spLocks noGrp="1"/>
          </p:cNvSpPr>
          <p:nvPr>
            <p:ph idx="4294967295"/>
          </p:nvPr>
        </p:nvSpPr>
        <p:spPr>
          <a:xfrm>
            <a:off x="259684" y="3739641"/>
            <a:ext cx="2705955" cy="397123"/>
          </a:xfrm>
        </p:spPr>
        <p:txBody>
          <a:bodyPr/>
          <a:lstStyle/>
          <a:p>
            <a:pPr marL="0" indent="0" eaLnBrk="1" hangingPunct="1">
              <a:buClr>
                <a:srgbClr val="006600"/>
              </a:buClr>
              <a:buNone/>
            </a:pPr>
            <a:r>
              <a:rPr lang="fr-FR" sz="1600" dirty="0">
                <a:solidFill>
                  <a:schemeClr val="accent6">
                    <a:lumMod val="50000"/>
                  </a:schemeClr>
                </a:solidFill>
                <a:latin typeface="Calibri" pitchFamily="34" charset="0"/>
              </a:rPr>
              <a:t>Reste à faire</a:t>
            </a:r>
          </a:p>
        </p:txBody>
      </p:sp>
      <p:sp>
        <p:nvSpPr>
          <p:cNvPr id="186" name="ZoneTexte 185"/>
          <p:cNvSpPr txBox="1"/>
          <p:nvPr/>
        </p:nvSpPr>
        <p:spPr>
          <a:xfrm>
            <a:off x="6431425" y="960416"/>
            <a:ext cx="2518899"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Le Compte </a:t>
            </a:r>
            <a:r>
              <a:rPr lang="fr-FR" b="1" kern="0" dirty="0">
                <a:solidFill>
                  <a:srgbClr val="F34558"/>
                </a:solidFill>
                <a:latin typeface="Calibri"/>
                <a:cs typeface="+mn-cs"/>
              </a:rPr>
              <a:t>Association</a:t>
            </a:r>
          </a:p>
        </p:txBody>
      </p:sp>
      <p:sp>
        <p:nvSpPr>
          <p:cNvPr id="187" name="Rectangle à coins arrondis 186"/>
          <p:cNvSpPr/>
          <p:nvPr/>
        </p:nvSpPr>
        <p:spPr>
          <a:xfrm>
            <a:off x="7098179" y="1415667"/>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91" name="ZoneTexte 190"/>
          <p:cNvSpPr txBox="1"/>
          <p:nvPr/>
        </p:nvSpPr>
        <p:spPr>
          <a:xfrm>
            <a:off x="7132167" y="1413591"/>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Identité</a:t>
            </a:r>
          </a:p>
        </p:txBody>
      </p:sp>
      <p:sp>
        <p:nvSpPr>
          <p:cNvPr id="192" name="Rectangle à coins arrondis 191"/>
          <p:cNvSpPr/>
          <p:nvPr/>
        </p:nvSpPr>
        <p:spPr>
          <a:xfrm>
            <a:off x="7098179" y="1746938"/>
            <a:ext cx="2161809" cy="293355"/>
          </a:xfrm>
          <a:prstGeom prst="roundRect">
            <a:avLst/>
          </a:prstGeom>
          <a:solidFill>
            <a:schemeClr val="dk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black"/>
              </a:solidFill>
              <a:latin typeface="Calibri"/>
            </a:endParaRPr>
          </a:p>
        </p:txBody>
      </p:sp>
      <p:sp>
        <p:nvSpPr>
          <p:cNvPr id="196" name="ZoneTexte 195"/>
          <p:cNvSpPr txBox="1"/>
          <p:nvPr/>
        </p:nvSpPr>
        <p:spPr>
          <a:xfrm>
            <a:off x="7116671" y="1756254"/>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chemeClr val="bg1"/>
                </a:solidFill>
                <a:latin typeface="Calibri"/>
                <a:cs typeface="+mn-cs"/>
              </a:rPr>
              <a:t>Immatriculation (création)</a:t>
            </a:r>
          </a:p>
        </p:txBody>
      </p:sp>
      <p:sp>
        <p:nvSpPr>
          <p:cNvPr id="197" name="Rectangle à coins arrondis 196"/>
          <p:cNvSpPr/>
          <p:nvPr/>
        </p:nvSpPr>
        <p:spPr>
          <a:xfrm>
            <a:off x="9511667" y="916214"/>
            <a:ext cx="2505074" cy="534227"/>
          </a:xfrm>
          <a:prstGeom prst="roundRect">
            <a:avLst/>
          </a:prstGeom>
          <a:solidFill>
            <a:srgbClr val="000074"/>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198" name="Image 197" descr="Bonhomme.png"/>
          <p:cNvPicPr>
            <a:picLocks noChangeAspect="1"/>
          </p:cNvPicPr>
          <p:nvPr/>
        </p:nvPicPr>
        <p:blipFill>
          <a:blip r:embed="rId3" cstate="print"/>
          <a:stretch>
            <a:fillRect/>
          </a:stretch>
        </p:blipFill>
        <p:spPr>
          <a:xfrm>
            <a:off x="9617662" y="1022175"/>
            <a:ext cx="337514" cy="330960"/>
          </a:xfrm>
          <a:prstGeom prst="rect">
            <a:avLst/>
          </a:prstGeom>
        </p:spPr>
      </p:pic>
      <p:sp>
        <p:nvSpPr>
          <p:cNvPr id="199" name="Rectangle 198"/>
          <p:cNvSpPr/>
          <p:nvPr/>
        </p:nvSpPr>
        <p:spPr>
          <a:xfrm>
            <a:off x="9883141" y="1008600"/>
            <a:ext cx="2152650" cy="338554"/>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200" name="Flèche vers le bas 199"/>
          <p:cNvSpPr/>
          <p:nvPr/>
        </p:nvSpPr>
        <p:spPr>
          <a:xfrm rot="5400000">
            <a:off x="9251029" y="1067232"/>
            <a:ext cx="316572" cy="298653"/>
          </a:xfrm>
          <a:prstGeom prst="downArrow">
            <a:avLst/>
          </a:prstGeom>
          <a:solidFill>
            <a:srgbClr val="F34558"/>
          </a:solidFill>
          <a:ln w="25400" cap="flat" cmpd="sng" algn="ctr">
            <a:solidFill>
              <a:srgbClr val="F34558"/>
            </a:solid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202" name="Rectangle à coins arrondis 201"/>
          <p:cNvSpPr/>
          <p:nvPr/>
        </p:nvSpPr>
        <p:spPr>
          <a:xfrm>
            <a:off x="7101271" y="2085685"/>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03" name="ZoneTexte 202"/>
          <p:cNvSpPr txBox="1"/>
          <p:nvPr/>
        </p:nvSpPr>
        <p:spPr>
          <a:xfrm>
            <a:off x="7135259" y="2083609"/>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Demande attribution Siret</a:t>
            </a:r>
          </a:p>
        </p:txBody>
      </p:sp>
      <p:sp>
        <p:nvSpPr>
          <p:cNvPr id="210" name="Rectangle à coins arrondis 209"/>
          <p:cNvSpPr/>
          <p:nvPr/>
        </p:nvSpPr>
        <p:spPr>
          <a:xfrm>
            <a:off x="7101271" y="2416956"/>
            <a:ext cx="2161809" cy="293355"/>
          </a:xfrm>
          <a:prstGeom prst="roundRect">
            <a:avLst/>
          </a:prstGeom>
          <a:solidFill>
            <a:schemeClr val="dk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black"/>
              </a:solidFill>
              <a:latin typeface="Calibri"/>
            </a:endParaRPr>
          </a:p>
        </p:txBody>
      </p:sp>
      <p:sp>
        <p:nvSpPr>
          <p:cNvPr id="214" name="ZoneTexte 213"/>
          <p:cNvSpPr txBox="1"/>
          <p:nvPr/>
        </p:nvSpPr>
        <p:spPr>
          <a:xfrm>
            <a:off x="7119763" y="2426272"/>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chemeClr val="bg1"/>
                </a:solidFill>
                <a:latin typeface="Calibri"/>
                <a:cs typeface="+mn-cs"/>
              </a:rPr>
              <a:t>Changement de situation</a:t>
            </a:r>
          </a:p>
        </p:txBody>
      </p:sp>
      <p:sp>
        <p:nvSpPr>
          <p:cNvPr id="229" name="ZoneTexte 228"/>
          <p:cNvSpPr txBox="1"/>
          <p:nvPr/>
        </p:nvSpPr>
        <p:spPr>
          <a:xfrm>
            <a:off x="5932017" y="1624794"/>
            <a:ext cx="1187450" cy="830997"/>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Identité, immatriculation et changement de situation</a:t>
            </a:r>
          </a:p>
        </p:txBody>
      </p:sp>
      <p:sp>
        <p:nvSpPr>
          <p:cNvPr id="230" name="Rectangle à coins arrondis 229"/>
          <p:cNvSpPr/>
          <p:nvPr/>
        </p:nvSpPr>
        <p:spPr>
          <a:xfrm>
            <a:off x="5994400" y="2810529"/>
            <a:ext cx="3314700" cy="1245182"/>
          </a:xfrm>
          <a:prstGeom prst="roundRect">
            <a:avLst>
              <a:gd name="adj" fmla="val 4851"/>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31" name="Rectangle à coins arrondis 230"/>
          <p:cNvSpPr/>
          <p:nvPr/>
        </p:nvSpPr>
        <p:spPr>
          <a:xfrm>
            <a:off x="7098179" y="2858644"/>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32" name="ZoneTexte 231"/>
          <p:cNvSpPr txBox="1"/>
          <p:nvPr/>
        </p:nvSpPr>
        <p:spPr>
          <a:xfrm>
            <a:off x="7132167" y="2856568"/>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Demande de subvention</a:t>
            </a:r>
          </a:p>
        </p:txBody>
      </p:sp>
      <p:sp>
        <p:nvSpPr>
          <p:cNvPr id="233" name="ZoneTexte 232"/>
          <p:cNvSpPr txBox="1"/>
          <p:nvPr/>
        </p:nvSpPr>
        <p:spPr>
          <a:xfrm>
            <a:off x="5963097" y="3124462"/>
            <a:ext cx="1150765" cy="646331"/>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Offre de service </a:t>
            </a:r>
            <a:r>
              <a:rPr lang="fr-FR" sz="1200" kern="0" dirty="0" err="1">
                <a:solidFill>
                  <a:sysClr val="windowText" lastClr="000000"/>
                </a:solidFill>
                <a:latin typeface="Calibri"/>
                <a:cs typeface="+mn-cs"/>
              </a:rPr>
              <a:t>intermin</a:t>
            </a:r>
            <a:r>
              <a:rPr lang="fr-FR" sz="1200" kern="0" dirty="0">
                <a:solidFill>
                  <a:sysClr val="windowText" lastClr="000000"/>
                </a:solidFill>
                <a:latin typeface="Calibri"/>
                <a:cs typeface="+mn-cs"/>
              </a:rPr>
              <a:t>.</a:t>
            </a:r>
          </a:p>
        </p:txBody>
      </p:sp>
      <p:sp>
        <p:nvSpPr>
          <p:cNvPr id="236" name="Rectangle à coins arrondis 235"/>
          <p:cNvSpPr/>
          <p:nvPr/>
        </p:nvSpPr>
        <p:spPr>
          <a:xfrm>
            <a:off x="7098179" y="3193241"/>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37" name="ZoneTexte 236"/>
          <p:cNvSpPr txBox="1"/>
          <p:nvPr/>
        </p:nvSpPr>
        <p:spPr>
          <a:xfrm>
            <a:off x="7132167" y="3191165"/>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Compte-rendu financier</a:t>
            </a:r>
          </a:p>
        </p:txBody>
      </p:sp>
      <p:sp>
        <p:nvSpPr>
          <p:cNvPr id="238" name="Rectangle à coins arrondis 237"/>
          <p:cNvSpPr/>
          <p:nvPr/>
        </p:nvSpPr>
        <p:spPr>
          <a:xfrm>
            <a:off x="5986817" y="4104137"/>
            <a:ext cx="3314700" cy="1529202"/>
          </a:xfrm>
          <a:prstGeom prst="roundRect">
            <a:avLst>
              <a:gd name="adj" fmla="val 4851"/>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43" name="ZoneTexte 242"/>
          <p:cNvSpPr txBox="1"/>
          <p:nvPr/>
        </p:nvSpPr>
        <p:spPr>
          <a:xfrm>
            <a:off x="5963097" y="4523536"/>
            <a:ext cx="1150765" cy="646331"/>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Autres démarches et services</a:t>
            </a:r>
          </a:p>
        </p:txBody>
      </p:sp>
      <p:sp>
        <p:nvSpPr>
          <p:cNvPr id="245" name="Rectangle à coins arrondis 244"/>
          <p:cNvSpPr/>
          <p:nvPr/>
        </p:nvSpPr>
        <p:spPr>
          <a:xfrm>
            <a:off x="7069543" y="5170003"/>
            <a:ext cx="2161809" cy="293355"/>
          </a:xfrm>
          <a:prstGeom prst="roundRect">
            <a:avLst/>
          </a:prstGeom>
          <a:solidFill>
            <a:schemeClr val="dk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black"/>
              </a:solidFill>
              <a:latin typeface="Calibri"/>
            </a:endParaRPr>
          </a:p>
        </p:txBody>
      </p:sp>
      <p:sp>
        <p:nvSpPr>
          <p:cNvPr id="246" name="ZoneTexte 245"/>
          <p:cNvSpPr txBox="1"/>
          <p:nvPr/>
        </p:nvSpPr>
        <p:spPr>
          <a:xfrm>
            <a:off x="7088035" y="5179319"/>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chemeClr val="bg1"/>
                </a:solidFill>
                <a:latin typeface="Calibri"/>
                <a:cs typeface="+mn-cs"/>
              </a:rPr>
              <a:t>Déclaration des dons perçus</a:t>
            </a:r>
          </a:p>
        </p:txBody>
      </p:sp>
      <p:sp>
        <p:nvSpPr>
          <p:cNvPr id="247" name="Rectangle à coins arrondis 246"/>
          <p:cNvSpPr/>
          <p:nvPr/>
        </p:nvSpPr>
        <p:spPr>
          <a:xfrm>
            <a:off x="7093377" y="4179099"/>
            <a:ext cx="2161809" cy="483663"/>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48" name="ZoneTexte 247"/>
          <p:cNvSpPr txBox="1"/>
          <p:nvPr/>
        </p:nvSpPr>
        <p:spPr>
          <a:xfrm>
            <a:off x="7069543" y="4190636"/>
            <a:ext cx="2118662"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Traitement des déclarations  d’activités des bénévoles (CEC)</a:t>
            </a:r>
          </a:p>
        </p:txBody>
      </p:sp>
      <p:sp>
        <p:nvSpPr>
          <p:cNvPr id="249" name="Rectangle à coins arrondis 248"/>
          <p:cNvSpPr/>
          <p:nvPr/>
        </p:nvSpPr>
        <p:spPr>
          <a:xfrm>
            <a:off x="7093377" y="4762534"/>
            <a:ext cx="2161809" cy="300814"/>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50" name="ZoneTexte 249"/>
          <p:cNvSpPr txBox="1"/>
          <p:nvPr/>
        </p:nvSpPr>
        <p:spPr>
          <a:xfrm>
            <a:off x="7069543" y="4774070"/>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Remboursement Pass’Sport</a:t>
            </a:r>
          </a:p>
        </p:txBody>
      </p:sp>
      <p:pic>
        <p:nvPicPr>
          <p:cNvPr id="251" name="Image 250"/>
          <p:cNvPicPr>
            <a:picLocks noChangeAspect="1"/>
          </p:cNvPicPr>
          <p:nvPr/>
        </p:nvPicPr>
        <p:blipFill rotWithShape="1">
          <a:blip r:embed="rId4"/>
          <a:srcRect r="50536" b="53573"/>
          <a:stretch/>
        </p:blipFill>
        <p:spPr>
          <a:xfrm>
            <a:off x="11091803" y="4632925"/>
            <a:ext cx="765861" cy="433787"/>
          </a:xfrm>
          <a:prstGeom prst="rect">
            <a:avLst/>
          </a:prstGeom>
        </p:spPr>
      </p:pic>
      <p:pic>
        <p:nvPicPr>
          <p:cNvPr id="252" name="Image 251"/>
          <p:cNvPicPr>
            <a:picLocks noChangeAspect="1"/>
          </p:cNvPicPr>
          <p:nvPr/>
        </p:nvPicPr>
        <p:blipFill>
          <a:blip r:embed="rId5"/>
          <a:stretch>
            <a:fillRect/>
          </a:stretch>
        </p:blipFill>
        <p:spPr>
          <a:xfrm>
            <a:off x="11085892" y="5185117"/>
            <a:ext cx="864885" cy="499592"/>
          </a:xfrm>
          <a:prstGeom prst="rect">
            <a:avLst/>
          </a:prstGeom>
        </p:spPr>
      </p:pic>
      <p:pic>
        <p:nvPicPr>
          <p:cNvPr id="253" name="Image 252"/>
          <p:cNvPicPr>
            <a:picLocks noChangeAspect="1"/>
          </p:cNvPicPr>
          <p:nvPr/>
        </p:nvPicPr>
        <p:blipFill>
          <a:blip r:embed="rId6"/>
          <a:stretch>
            <a:fillRect/>
          </a:stretch>
        </p:blipFill>
        <p:spPr>
          <a:xfrm>
            <a:off x="11127462" y="1846590"/>
            <a:ext cx="809625" cy="377566"/>
          </a:xfrm>
          <a:prstGeom prst="rect">
            <a:avLst/>
          </a:prstGeom>
        </p:spPr>
      </p:pic>
      <p:pic>
        <p:nvPicPr>
          <p:cNvPr id="254" name="Image 253"/>
          <p:cNvPicPr>
            <a:picLocks noChangeAspect="1"/>
          </p:cNvPicPr>
          <p:nvPr/>
        </p:nvPicPr>
        <p:blipFill>
          <a:blip r:embed="rId7"/>
          <a:stretch>
            <a:fillRect/>
          </a:stretch>
        </p:blipFill>
        <p:spPr>
          <a:xfrm>
            <a:off x="11102081" y="2377644"/>
            <a:ext cx="776173" cy="371991"/>
          </a:xfrm>
          <a:prstGeom prst="rect">
            <a:avLst/>
          </a:prstGeom>
        </p:spPr>
      </p:pic>
      <p:sp>
        <p:nvSpPr>
          <p:cNvPr id="255" name="Rectangle à coins arrondis 254"/>
          <p:cNvSpPr/>
          <p:nvPr/>
        </p:nvSpPr>
        <p:spPr>
          <a:xfrm>
            <a:off x="9663256" y="2304169"/>
            <a:ext cx="1186725" cy="444500"/>
          </a:xfrm>
          <a:prstGeom prst="roundRect">
            <a:avLst/>
          </a:prstGeom>
          <a:noFill/>
          <a:ln w="9525" cap="flat" cmpd="sng" algn="ctr">
            <a:solidFill>
              <a:schemeClr val="tx1">
                <a:lumMod val="50000"/>
                <a:lumOff val="50000"/>
              </a:schemeClr>
            </a:solidFill>
            <a:prstDash val="solid"/>
          </a:ln>
          <a:effectLst>
            <a:outerShdw blurRad="40000" dist="23000" dir="5400000" rotWithShape="0">
              <a:srgbClr val="000000">
                <a:alpha val="35000"/>
              </a:srgbClr>
            </a:outerShdw>
          </a:effectLst>
        </p:spPr>
        <p:txBody>
          <a:bodyPr rtlCol="0" anchor="ctr"/>
          <a:lstStyle/>
          <a:p>
            <a:pPr algn="ctr" fontAlgn="auto">
              <a:spcBef>
                <a:spcPts val="0"/>
              </a:spcBef>
              <a:spcAft>
                <a:spcPts val="0"/>
              </a:spcAft>
              <a:defRPr/>
            </a:pPr>
            <a:endParaRPr lang="fr-FR" sz="1200" kern="0">
              <a:solidFill>
                <a:prstClr val="white"/>
              </a:solidFill>
              <a:cs typeface="Calibri" panose="020F0502020204030204" pitchFamily="34" charset="0"/>
            </a:endParaRPr>
          </a:p>
        </p:txBody>
      </p:sp>
      <p:sp>
        <p:nvSpPr>
          <p:cNvPr id="256" name="Text Box 22"/>
          <p:cNvSpPr txBox="1">
            <a:spLocks noChangeArrowheads="1"/>
          </p:cNvSpPr>
          <p:nvPr/>
        </p:nvSpPr>
        <p:spPr bwMode="auto">
          <a:xfrm>
            <a:off x="10017604" y="2306395"/>
            <a:ext cx="776694" cy="461665"/>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CFE/DR INSEE</a:t>
            </a:r>
          </a:p>
        </p:txBody>
      </p:sp>
      <p:pic>
        <p:nvPicPr>
          <p:cNvPr id="257" name="Image 256" descr="Bonhomme.png"/>
          <p:cNvPicPr>
            <a:picLocks noChangeAspect="1"/>
          </p:cNvPicPr>
          <p:nvPr/>
        </p:nvPicPr>
        <p:blipFill>
          <a:blip r:embed="rId3" cstate="print"/>
          <a:stretch>
            <a:fillRect/>
          </a:stretch>
        </p:blipFill>
        <p:spPr>
          <a:xfrm>
            <a:off x="9707827" y="2351804"/>
            <a:ext cx="339976" cy="340825"/>
          </a:xfrm>
          <a:prstGeom prst="rect">
            <a:avLst/>
          </a:prstGeom>
        </p:spPr>
      </p:pic>
      <p:sp>
        <p:nvSpPr>
          <p:cNvPr id="258" name="Rectangle à coins arrondis 257"/>
          <p:cNvSpPr/>
          <p:nvPr/>
        </p:nvSpPr>
        <p:spPr>
          <a:xfrm>
            <a:off x="9665351" y="1791433"/>
            <a:ext cx="1186725" cy="444500"/>
          </a:xfrm>
          <a:prstGeom prst="roundRect">
            <a:avLst/>
          </a:prstGeom>
          <a:noFill/>
          <a:ln>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defRPr/>
            </a:pPr>
            <a:endParaRPr lang="fr-FR" sz="1200" kern="0">
              <a:solidFill>
                <a:prstClr val="white"/>
              </a:solidFill>
              <a:latin typeface="Calibri" panose="020F0502020204030204" pitchFamily="34" charset="0"/>
              <a:cs typeface="Calibri" panose="020F0502020204030204" pitchFamily="34" charset="0"/>
            </a:endParaRPr>
          </a:p>
        </p:txBody>
      </p:sp>
      <p:sp>
        <p:nvSpPr>
          <p:cNvPr id="259" name="Text Box 22"/>
          <p:cNvSpPr txBox="1">
            <a:spLocks noChangeArrowheads="1"/>
          </p:cNvSpPr>
          <p:nvPr/>
        </p:nvSpPr>
        <p:spPr bwMode="auto">
          <a:xfrm>
            <a:off x="9915906" y="1793659"/>
            <a:ext cx="993946" cy="461665"/>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Greffes des associations</a:t>
            </a:r>
          </a:p>
        </p:txBody>
      </p:sp>
      <p:pic>
        <p:nvPicPr>
          <p:cNvPr id="260" name="Image 259" descr="Bonhomme.png"/>
          <p:cNvPicPr>
            <a:picLocks noChangeAspect="1"/>
          </p:cNvPicPr>
          <p:nvPr/>
        </p:nvPicPr>
        <p:blipFill>
          <a:blip r:embed="rId3" cstate="print"/>
          <a:stretch>
            <a:fillRect/>
          </a:stretch>
        </p:blipFill>
        <p:spPr>
          <a:xfrm>
            <a:off x="9709922" y="1839068"/>
            <a:ext cx="339976" cy="340825"/>
          </a:xfrm>
          <a:prstGeom prst="rect">
            <a:avLst/>
          </a:prstGeom>
        </p:spPr>
      </p:pic>
      <p:sp>
        <p:nvSpPr>
          <p:cNvPr id="261" name="Rectangle à coins arrondis 260"/>
          <p:cNvSpPr/>
          <p:nvPr/>
        </p:nvSpPr>
        <p:spPr>
          <a:xfrm>
            <a:off x="9665351" y="5169867"/>
            <a:ext cx="1186725" cy="444500"/>
          </a:xfrm>
          <a:prstGeom prst="roundRect">
            <a:avLst/>
          </a:prstGeom>
          <a:noFill/>
          <a:ln>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defRPr/>
            </a:pPr>
            <a:endParaRPr lang="fr-FR" sz="1200" kern="0">
              <a:solidFill>
                <a:prstClr val="white"/>
              </a:solidFill>
              <a:latin typeface="Calibri" panose="020F0502020204030204" pitchFamily="34" charset="0"/>
              <a:cs typeface="Calibri" panose="020F0502020204030204" pitchFamily="34" charset="0"/>
            </a:endParaRPr>
          </a:p>
        </p:txBody>
      </p:sp>
      <p:sp>
        <p:nvSpPr>
          <p:cNvPr id="262" name="Text Box 22"/>
          <p:cNvSpPr txBox="1">
            <a:spLocks noChangeArrowheads="1"/>
          </p:cNvSpPr>
          <p:nvPr/>
        </p:nvSpPr>
        <p:spPr bwMode="auto">
          <a:xfrm>
            <a:off x="10068004" y="5262050"/>
            <a:ext cx="675894" cy="276999"/>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DGFIP</a:t>
            </a:r>
          </a:p>
        </p:txBody>
      </p:sp>
      <p:pic>
        <p:nvPicPr>
          <p:cNvPr id="263" name="Image 262" descr="Bonhomme.png"/>
          <p:cNvPicPr>
            <a:picLocks noChangeAspect="1"/>
          </p:cNvPicPr>
          <p:nvPr/>
        </p:nvPicPr>
        <p:blipFill>
          <a:blip r:embed="rId3" cstate="print"/>
          <a:stretch>
            <a:fillRect/>
          </a:stretch>
        </p:blipFill>
        <p:spPr>
          <a:xfrm>
            <a:off x="9709922" y="5217502"/>
            <a:ext cx="339976" cy="340825"/>
          </a:xfrm>
          <a:prstGeom prst="rect">
            <a:avLst/>
          </a:prstGeom>
        </p:spPr>
      </p:pic>
      <p:sp>
        <p:nvSpPr>
          <p:cNvPr id="264" name="Rectangle à coins arrondis 263"/>
          <p:cNvSpPr/>
          <p:nvPr/>
        </p:nvSpPr>
        <p:spPr>
          <a:xfrm>
            <a:off x="9648140" y="4666338"/>
            <a:ext cx="1186725" cy="444500"/>
          </a:xfrm>
          <a:prstGeom prst="roundRect">
            <a:avLst/>
          </a:prstGeom>
          <a:noFill/>
          <a:ln>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defRPr/>
            </a:pPr>
            <a:endParaRPr lang="fr-FR" sz="1200" kern="0">
              <a:solidFill>
                <a:prstClr val="white"/>
              </a:solidFill>
              <a:latin typeface="Calibri" panose="020F0502020204030204" pitchFamily="34" charset="0"/>
              <a:cs typeface="Calibri" panose="020F0502020204030204" pitchFamily="34" charset="0"/>
            </a:endParaRPr>
          </a:p>
        </p:txBody>
      </p:sp>
      <p:sp>
        <p:nvSpPr>
          <p:cNvPr id="265" name="Text Box 22"/>
          <p:cNvSpPr txBox="1">
            <a:spLocks noChangeArrowheads="1"/>
          </p:cNvSpPr>
          <p:nvPr/>
        </p:nvSpPr>
        <p:spPr bwMode="auto">
          <a:xfrm>
            <a:off x="10057143" y="4663271"/>
            <a:ext cx="675894" cy="461665"/>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DS/ DRAJES</a:t>
            </a:r>
          </a:p>
        </p:txBody>
      </p:sp>
      <p:pic>
        <p:nvPicPr>
          <p:cNvPr id="266" name="Image 265" descr="Bonhomme.png"/>
          <p:cNvPicPr>
            <a:picLocks noChangeAspect="1"/>
          </p:cNvPicPr>
          <p:nvPr/>
        </p:nvPicPr>
        <p:blipFill>
          <a:blip r:embed="rId3" cstate="print"/>
          <a:stretch>
            <a:fillRect/>
          </a:stretch>
        </p:blipFill>
        <p:spPr>
          <a:xfrm>
            <a:off x="9692711" y="4713973"/>
            <a:ext cx="339976" cy="340825"/>
          </a:xfrm>
          <a:prstGeom prst="rect">
            <a:avLst/>
          </a:prstGeom>
        </p:spPr>
      </p:pic>
      <p:sp>
        <p:nvSpPr>
          <p:cNvPr id="267" name="Rectangle à coins arrondis 266"/>
          <p:cNvSpPr/>
          <p:nvPr/>
        </p:nvSpPr>
        <p:spPr>
          <a:xfrm>
            <a:off x="9667602" y="3204250"/>
            <a:ext cx="1186725" cy="444500"/>
          </a:xfrm>
          <a:prstGeom prst="roundRect">
            <a:avLst/>
          </a:prstGeom>
          <a:noFill/>
          <a:ln>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defRPr/>
            </a:pPr>
            <a:endParaRPr lang="fr-FR" sz="1200" kern="0">
              <a:solidFill>
                <a:prstClr val="white"/>
              </a:solidFill>
              <a:latin typeface="Calibri" panose="020F0502020204030204" pitchFamily="34" charset="0"/>
              <a:cs typeface="Calibri" panose="020F0502020204030204" pitchFamily="34" charset="0"/>
            </a:endParaRPr>
          </a:p>
        </p:txBody>
      </p:sp>
      <p:sp>
        <p:nvSpPr>
          <p:cNvPr id="268" name="Text Box 22"/>
          <p:cNvSpPr txBox="1">
            <a:spLocks noChangeArrowheads="1"/>
          </p:cNvSpPr>
          <p:nvPr/>
        </p:nvSpPr>
        <p:spPr bwMode="auto">
          <a:xfrm>
            <a:off x="9918157" y="3206476"/>
            <a:ext cx="993946" cy="461665"/>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Services instructeurs</a:t>
            </a:r>
          </a:p>
        </p:txBody>
      </p:sp>
      <p:pic>
        <p:nvPicPr>
          <p:cNvPr id="269" name="Image 268" descr="Bonhomme.png"/>
          <p:cNvPicPr>
            <a:picLocks noChangeAspect="1"/>
          </p:cNvPicPr>
          <p:nvPr/>
        </p:nvPicPr>
        <p:blipFill>
          <a:blip r:embed="rId3" cstate="print"/>
          <a:stretch>
            <a:fillRect/>
          </a:stretch>
        </p:blipFill>
        <p:spPr>
          <a:xfrm>
            <a:off x="9712173" y="3251885"/>
            <a:ext cx="339976" cy="340825"/>
          </a:xfrm>
          <a:prstGeom prst="rect">
            <a:avLst/>
          </a:prstGeom>
        </p:spPr>
      </p:pic>
      <p:pic>
        <p:nvPicPr>
          <p:cNvPr id="270" name="Image 269"/>
          <p:cNvPicPr>
            <a:picLocks noChangeAspect="1"/>
          </p:cNvPicPr>
          <p:nvPr/>
        </p:nvPicPr>
        <p:blipFill>
          <a:blip r:embed="rId8"/>
          <a:stretch>
            <a:fillRect/>
          </a:stretch>
        </p:blipFill>
        <p:spPr>
          <a:xfrm>
            <a:off x="11085892" y="3123711"/>
            <a:ext cx="952500" cy="781050"/>
          </a:xfrm>
          <a:prstGeom prst="rect">
            <a:avLst/>
          </a:prstGeom>
        </p:spPr>
      </p:pic>
      <p:pic>
        <p:nvPicPr>
          <p:cNvPr id="271" name="Image 270"/>
          <p:cNvPicPr>
            <a:picLocks noChangeAspect="1"/>
          </p:cNvPicPr>
          <p:nvPr/>
        </p:nvPicPr>
        <p:blipFill>
          <a:blip r:embed="rId9"/>
          <a:stretch>
            <a:fillRect/>
          </a:stretch>
        </p:blipFill>
        <p:spPr>
          <a:xfrm>
            <a:off x="11238703" y="4171303"/>
            <a:ext cx="477090" cy="471163"/>
          </a:xfrm>
          <a:prstGeom prst="rect">
            <a:avLst/>
          </a:prstGeom>
        </p:spPr>
      </p:pic>
      <p:sp>
        <p:nvSpPr>
          <p:cNvPr id="272" name="Rectangle à coins arrondis 271"/>
          <p:cNvSpPr/>
          <p:nvPr/>
        </p:nvSpPr>
        <p:spPr>
          <a:xfrm>
            <a:off x="9652205" y="4170071"/>
            <a:ext cx="1186725" cy="444500"/>
          </a:xfrm>
          <a:prstGeom prst="roundRect">
            <a:avLst/>
          </a:prstGeom>
          <a:noFill/>
          <a:ln>
            <a:solidFill>
              <a:schemeClr val="tx1">
                <a:lumMod val="50000"/>
                <a:lumOff val="5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defRPr/>
            </a:pPr>
            <a:endParaRPr lang="fr-FR" sz="1200" kern="0">
              <a:solidFill>
                <a:prstClr val="white"/>
              </a:solidFill>
              <a:latin typeface="Calibri" panose="020F0502020204030204" pitchFamily="34" charset="0"/>
              <a:cs typeface="Calibri" panose="020F0502020204030204" pitchFamily="34" charset="0"/>
            </a:endParaRPr>
          </a:p>
        </p:txBody>
      </p:sp>
      <p:sp>
        <p:nvSpPr>
          <p:cNvPr id="273" name="Text Box 22"/>
          <p:cNvSpPr txBox="1">
            <a:spLocks noChangeArrowheads="1"/>
          </p:cNvSpPr>
          <p:nvPr/>
        </p:nvSpPr>
        <p:spPr bwMode="auto">
          <a:xfrm>
            <a:off x="9980427" y="4262254"/>
            <a:ext cx="824578" cy="276999"/>
          </a:xfrm>
          <a:prstGeom prst="rect">
            <a:avLst/>
          </a:prstGeom>
          <a:noFill/>
          <a:ln w="9525">
            <a:noFill/>
            <a:miter lim="800000"/>
            <a:headEnd/>
            <a:tailEnd/>
          </a:ln>
        </p:spPr>
        <p:txBody>
          <a:bodyPr wrap="square">
            <a:spAutoFit/>
          </a:bodyPr>
          <a:lstStyle/>
          <a:p>
            <a:pPr algn="ctr" fontAlgn="auto">
              <a:spcBef>
                <a:spcPts val="0"/>
              </a:spcBef>
              <a:spcAft>
                <a:spcPts val="0"/>
              </a:spcAft>
            </a:pPr>
            <a:r>
              <a:rPr lang="fr-FR" sz="1200" dirty="0">
                <a:cs typeface="Calibri" panose="020F0502020204030204" pitchFamily="34" charset="0"/>
              </a:rPr>
              <a:t>CDC/CPF</a:t>
            </a:r>
          </a:p>
        </p:txBody>
      </p:sp>
      <p:pic>
        <p:nvPicPr>
          <p:cNvPr id="274" name="Image 273" descr="Bonhomme.png"/>
          <p:cNvPicPr>
            <a:picLocks noChangeAspect="1"/>
          </p:cNvPicPr>
          <p:nvPr/>
        </p:nvPicPr>
        <p:blipFill>
          <a:blip r:embed="rId3" cstate="print"/>
          <a:stretch>
            <a:fillRect/>
          </a:stretch>
        </p:blipFill>
        <p:spPr>
          <a:xfrm>
            <a:off x="9696776" y="4217706"/>
            <a:ext cx="339976" cy="340825"/>
          </a:xfrm>
          <a:prstGeom prst="rect">
            <a:avLst/>
          </a:prstGeom>
        </p:spPr>
      </p:pic>
      <p:graphicFrame>
        <p:nvGraphicFramePr>
          <p:cNvPr id="275" name="Tableau 274"/>
          <p:cNvGraphicFramePr>
            <a:graphicFrameLocks noGrp="1"/>
          </p:cNvGraphicFramePr>
          <p:nvPr>
            <p:extLst>
              <p:ext uri="{D42A27DB-BD31-4B8C-83A1-F6EECF244321}">
                <p14:modId xmlns:p14="http://schemas.microsoft.com/office/powerpoint/2010/main" val="338905481"/>
              </p:ext>
            </p:extLst>
          </p:nvPr>
        </p:nvGraphicFramePr>
        <p:xfrm>
          <a:off x="356895" y="1238664"/>
          <a:ext cx="5321158" cy="1959308"/>
        </p:xfrm>
        <a:graphic>
          <a:graphicData uri="http://schemas.openxmlformats.org/drawingml/2006/table">
            <a:tbl>
              <a:tblPr bandRow="1">
                <a:tableStyleId>{0E3FDE45-AF77-4B5C-9715-49D594BDF05E}</a:tableStyleId>
              </a:tblPr>
              <a:tblGrid>
                <a:gridCol w="3784687">
                  <a:extLst>
                    <a:ext uri="{9D8B030D-6E8A-4147-A177-3AD203B41FA5}">
                      <a16:colId xmlns:a16="http://schemas.microsoft.com/office/drawing/2014/main" val="943958701"/>
                    </a:ext>
                  </a:extLst>
                </a:gridCol>
                <a:gridCol w="1536471">
                  <a:extLst>
                    <a:ext uri="{9D8B030D-6E8A-4147-A177-3AD203B41FA5}">
                      <a16:colId xmlns:a16="http://schemas.microsoft.com/office/drawing/2014/main" val="2400778390"/>
                    </a:ext>
                  </a:extLst>
                </a:gridCol>
              </a:tblGrid>
              <a:tr h="201680">
                <a:tc>
                  <a:txBody>
                    <a:bodyPr/>
                    <a:lstStyle/>
                    <a:p>
                      <a:r>
                        <a:rPr lang="fr-FR" sz="1300" dirty="0">
                          <a:solidFill>
                            <a:srgbClr val="000074"/>
                          </a:solidFill>
                          <a:latin typeface="Calibri" panose="020F0502020204030204" pitchFamily="34" charset="0"/>
                          <a:cs typeface="Calibri" panose="020F0502020204030204" pitchFamily="34" charset="0"/>
                        </a:rPr>
                        <a:t>Comptes créés</a:t>
                      </a:r>
                    </a:p>
                  </a:txBody>
                  <a:tcPr/>
                </a:tc>
                <a:tc>
                  <a:txBody>
                    <a:bodyPr/>
                    <a:lstStyle/>
                    <a:p>
                      <a:pPr algn="ctr"/>
                      <a:r>
                        <a:rPr lang="fr-FR" sz="1300" dirty="0">
                          <a:solidFill>
                            <a:srgbClr val="000074"/>
                          </a:solidFill>
                          <a:latin typeface="Calibri" panose="020F0502020204030204" pitchFamily="34" charset="0"/>
                          <a:cs typeface="Calibri" panose="020F0502020204030204" pitchFamily="34" charset="0"/>
                        </a:rPr>
                        <a:t>690 000</a:t>
                      </a:r>
                    </a:p>
                  </a:txBody>
                  <a:tcPr/>
                </a:tc>
                <a:extLst>
                  <a:ext uri="{0D108BD9-81ED-4DB2-BD59-A6C34878D82A}">
                    <a16:rowId xmlns:a16="http://schemas.microsoft.com/office/drawing/2014/main" val="2078988714"/>
                  </a:ext>
                </a:extLst>
              </a:tr>
              <a:tr h="301474">
                <a:tc>
                  <a:txBody>
                    <a:bodyPr/>
                    <a:lstStyle/>
                    <a:p>
                      <a:r>
                        <a:rPr lang="fr-FR" sz="1300" b="0" dirty="0">
                          <a:solidFill>
                            <a:srgbClr val="000074"/>
                          </a:solidFill>
                          <a:latin typeface="Calibri" pitchFamily="34" charset="0"/>
                        </a:rPr>
                        <a:t>Immatriculation/demande d’attribution de n° Siret</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baseline="0" dirty="0">
                          <a:solidFill>
                            <a:srgbClr val="000074"/>
                          </a:solidFill>
                          <a:latin typeface="Calibri" panose="020F0502020204030204" pitchFamily="34" charset="0"/>
                          <a:cs typeface="Calibri" panose="020F0502020204030204" pitchFamily="34" charset="0"/>
                        </a:rPr>
                        <a:t>55 500 / an</a:t>
                      </a:r>
                      <a:endParaRPr lang="fr-FR" sz="1300" dirty="0">
                        <a:solidFill>
                          <a:srgbClr val="000074"/>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81869545"/>
                  </a:ext>
                </a:extLst>
              </a:tr>
              <a:tr h="201680">
                <a:tc>
                  <a:txBody>
                    <a:bodyPr/>
                    <a:lstStyle/>
                    <a:p>
                      <a:r>
                        <a:rPr lang="fr-FR" sz="1300" b="0" dirty="0">
                          <a:solidFill>
                            <a:srgbClr val="000074"/>
                          </a:solidFill>
                          <a:latin typeface="Calibri" pitchFamily="34" charset="0"/>
                        </a:rPr>
                        <a:t>Demande de subvention</a:t>
                      </a:r>
                    </a:p>
                    <a:p>
                      <a:pPr algn="r"/>
                      <a:r>
                        <a:rPr lang="fr-FR" sz="1300" b="0" i="1" dirty="0">
                          <a:solidFill>
                            <a:srgbClr val="000074"/>
                          </a:solidFill>
                          <a:latin typeface="Calibri" pitchFamily="34" charset="0"/>
                          <a:cs typeface="Calibri" panose="020F0502020204030204" pitchFamily="34" charset="0"/>
                        </a:rPr>
                        <a:t>potentiel</a:t>
                      </a:r>
                      <a:endParaRPr lang="fr-FR" sz="1300" i="1"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a:solidFill>
                            <a:srgbClr val="000074"/>
                          </a:solidFill>
                          <a:latin typeface="Calibri" panose="020F0502020204030204" pitchFamily="34" charset="0"/>
                          <a:cs typeface="Calibri" panose="020F0502020204030204" pitchFamily="34" charset="0"/>
                        </a:rPr>
                        <a:t>119 </a:t>
                      </a:r>
                      <a:r>
                        <a:rPr lang="fr-FR" sz="1300" dirty="0">
                          <a:solidFill>
                            <a:srgbClr val="000074"/>
                          </a:solidFill>
                          <a:latin typeface="Calibri" panose="020F0502020204030204" pitchFamily="34" charset="0"/>
                          <a:cs typeface="Calibri" panose="020F0502020204030204" pitchFamily="34" charset="0"/>
                        </a:rPr>
                        <a:t>000 / an</a:t>
                      </a:r>
                    </a:p>
                    <a:p>
                      <a:pPr algn="ctr"/>
                      <a:r>
                        <a:rPr lang="fr-FR" sz="1300" i="1" dirty="0">
                          <a:solidFill>
                            <a:srgbClr val="000074"/>
                          </a:solidFill>
                          <a:latin typeface="Calibri" panose="020F0502020204030204" pitchFamily="34" charset="0"/>
                          <a:cs typeface="Calibri" panose="020F0502020204030204" pitchFamily="34" charset="0"/>
                        </a:rPr>
                        <a:t>220 000 / an</a:t>
                      </a:r>
                    </a:p>
                  </a:txBody>
                  <a:tcPr/>
                </a:tc>
                <a:extLst>
                  <a:ext uri="{0D108BD9-81ED-4DB2-BD59-A6C34878D82A}">
                    <a16:rowId xmlns:a16="http://schemas.microsoft.com/office/drawing/2014/main" val="4136388272"/>
                  </a:ext>
                </a:extLst>
              </a:tr>
              <a:tr h="201680">
                <a:tc>
                  <a:txBody>
                    <a:bodyPr/>
                    <a:lstStyle/>
                    <a:p>
                      <a:r>
                        <a:rPr lang="fr-FR" sz="1300" b="0" dirty="0">
                          <a:solidFill>
                            <a:srgbClr val="000074"/>
                          </a:solidFill>
                          <a:latin typeface="Calibri" pitchFamily="34" charset="0"/>
                        </a:rPr>
                        <a:t>Compte-rendu financier</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dirty="0">
                          <a:solidFill>
                            <a:srgbClr val="000074"/>
                          </a:solidFill>
                          <a:latin typeface="Calibri" panose="020F0502020204030204" pitchFamily="34" charset="0"/>
                          <a:cs typeface="Calibri" panose="020F0502020204030204" pitchFamily="34" charset="0"/>
                        </a:rPr>
                        <a:t>35 570 / an</a:t>
                      </a:r>
                    </a:p>
                  </a:txBody>
                  <a:tcPr/>
                </a:tc>
                <a:extLst>
                  <a:ext uri="{0D108BD9-81ED-4DB2-BD59-A6C34878D82A}">
                    <a16:rowId xmlns:a16="http://schemas.microsoft.com/office/drawing/2014/main" val="3221626837"/>
                  </a:ext>
                </a:extLst>
              </a:tr>
              <a:tr h="301474">
                <a:tc>
                  <a:txBody>
                    <a:bodyPr/>
                    <a:lstStyle/>
                    <a:p>
                      <a:r>
                        <a:rPr lang="fr-FR" sz="1300" b="0" dirty="0">
                          <a:solidFill>
                            <a:srgbClr val="000074"/>
                          </a:solidFill>
                          <a:latin typeface="Calibri" pitchFamily="34" charset="0"/>
                        </a:rPr>
                        <a:t>Traitements des déclarations d’activité des bénévoles</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dirty="0">
                          <a:solidFill>
                            <a:srgbClr val="000074"/>
                          </a:solidFill>
                          <a:latin typeface="Calibri" panose="020F0502020204030204" pitchFamily="34" charset="0"/>
                          <a:cs typeface="Calibri" panose="020F0502020204030204" pitchFamily="34" charset="0"/>
                        </a:rPr>
                        <a:t>7 000 / an</a:t>
                      </a:r>
                    </a:p>
                  </a:txBody>
                  <a:tcPr/>
                </a:tc>
                <a:extLst>
                  <a:ext uri="{0D108BD9-81ED-4DB2-BD59-A6C34878D82A}">
                    <a16:rowId xmlns:a16="http://schemas.microsoft.com/office/drawing/2014/main" val="294632672"/>
                  </a:ext>
                </a:extLst>
              </a:tr>
              <a:tr h="201680">
                <a:tc>
                  <a:txBody>
                    <a:bodyPr/>
                    <a:lstStyle/>
                    <a:p>
                      <a:r>
                        <a:rPr lang="fr-FR" sz="1300" b="0" dirty="0">
                          <a:solidFill>
                            <a:srgbClr val="000074"/>
                          </a:solidFill>
                          <a:latin typeface="Calibri" pitchFamily="34" charset="0"/>
                        </a:rPr>
                        <a:t>Remboursements Pass’Sport</a:t>
                      </a:r>
                      <a:endParaRPr lang="fr-FR" sz="1300" dirty="0">
                        <a:solidFill>
                          <a:srgbClr val="000074"/>
                        </a:solidFill>
                        <a:latin typeface="Calibri" panose="020F0502020204030204" pitchFamily="34" charset="0"/>
                        <a:cs typeface="Calibri" panose="020F0502020204030204" pitchFamily="34" charset="0"/>
                      </a:endParaRPr>
                    </a:p>
                  </a:txBody>
                  <a:tcPr/>
                </a:tc>
                <a:tc>
                  <a:txBody>
                    <a:bodyPr/>
                    <a:lstStyle/>
                    <a:p>
                      <a:pPr algn="ctr"/>
                      <a:r>
                        <a:rPr lang="fr-FR" sz="1300" dirty="0">
                          <a:solidFill>
                            <a:srgbClr val="000074"/>
                          </a:solidFill>
                          <a:latin typeface="Calibri" panose="020F0502020204030204" pitchFamily="34" charset="0"/>
                          <a:cs typeface="Calibri" panose="020F0502020204030204" pitchFamily="34" charset="0"/>
                        </a:rPr>
                        <a:t>1,65M / an</a:t>
                      </a:r>
                    </a:p>
                  </a:txBody>
                  <a:tcPr/>
                </a:tc>
                <a:extLst>
                  <a:ext uri="{0D108BD9-81ED-4DB2-BD59-A6C34878D82A}">
                    <a16:rowId xmlns:a16="http://schemas.microsoft.com/office/drawing/2014/main" val="1002857257"/>
                  </a:ext>
                </a:extLst>
              </a:tr>
            </a:tbl>
          </a:graphicData>
        </a:graphic>
      </p:graphicFrame>
      <p:graphicFrame>
        <p:nvGraphicFramePr>
          <p:cNvPr id="276" name="Tableau 275"/>
          <p:cNvGraphicFramePr>
            <a:graphicFrameLocks noGrp="1"/>
          </p:cNvGraphicFramePr>
          <p:nvPr/>
        </p:nvGraphicFramePr>
        <p:xfrm>
          <a:off x="313893" y="4188355"/>
          <a:ext cx="5321158" cy="1554480"/>
        </p:xfrm>
        <a:graphic>
          <a:graphicData uri="http://schemas.openxmlformats.org/drawingml/2006/table">
            <a:tbl>
              <a:tblPr bandRow="1">
                <a:tableStyleId>{0E3FDE45-AF77-4B5C-9715-49D594BDF05E}</a:tableStyleId>
              </a:tblPr>
              <a:tblGrid>
                <a:gridCol w="4041539">
                  <a:extLst>
                    <a:ext uri="{9D8B030D-6E8A-4147-A177-3AD203B41FA5}">
                      <a16:colId xmlns:a16="http://schemas.microsoft.com/office/drawing/2014/main" val="943958701"/>
                    </a:ext>
                  </a:extLst>
                </a:gridCol>
                <a:gridCol w="1279619">
                  <a:extLst>
                    <a:ext uri="{9D8B030D-6E8A-4147-A177-3AD203B41FA5}">
                      <a16:colId xmlns:a16="http://schemas.microsoft.com/office/drawing/2014/main" val="2400778390"/>
                    </a:ext>
                  </a:extLst>
                </a:gridCol>
              </a:tblGrid>
              <a:tr h="201680">
                <a:tc>
                  <a:txBody>
                    <a:bodyPr/>
                    <a:lstStyle/>
                    <a:p>
                      <a:r>
                        <a:rPr lang="fr-FR" sz="1300" dirty="0">
                          <a:solidFill>
                            <a:schemeClr val="accent6">
                              <a:lumMod val="75000"/>
                            </a:schemeClr>
                          </a:solidFill>
                          <a:latin typeface="Calibri" panose="020F0502020204030204" pitchFamily="34" charset="0"/>
                          <a:cs typeface="Calibri" panose="020F0502020204030204" pitchFamily="34" charset="0"/>
                        </a:rPr>
                        <a:t>Immatriculation</a:t>
                      </a:r>
                      <a:r>
                        <a:rPr lang="fr-FR" sz="1300" baseline="0" dirty="0">
                          <a:solidFill>
                            <a:schemeClr val="accent6">
                              <a:lumMod val="75000"/>
                            </a:schemeClr>
                          </a:solidFill>
                          <a:latin typeface="Calibri" panose="020F0502020204030204" pitchFamily="34" charset="0"/>
                          <a:cs typeface="Calibri" panose="020F0502020204030204" pitchFamily="34" charset="0"/>
                        </a:rPr>
                        <a:t>/création juridique</a:t>
                      </a:r>
                      <a:endParaRPr lang="fr-FR" sz="1300" dirty="0">
                        <a:solidFill>
                          <a:schemeClr val="accent6">
                            <a:lumMod val="75000"/>
                          </a:schemeClr>
                        </a:solidFill>
                        <a:latin typeface="Calibri" panose="020F0502020204030204" pitchFamily="34" charset="0"/>
                        <a:cs typeface="Calibri" panose="020F0502020204030204" pitchFamily="34" charset="0"/>
                      </a:endParaRPr>
                    </a:p>
                  </a:txBody>
                  <a:tcPr/>
                </a:tc>
                <a:tc>
                  <a:txBody>
                    <a:bodyPr/>
                    <a:lstStyle/>
                    <a:p>
                      <a:pPr algn="ctr"/>
                      <a:r>
                        <a:rPr lang="fr-FR" sz="1300" dirty="0">
                          <a:solidFill>
                            <a:schemeClr val="accent6">
                              <a:lumMod val="75000"/>
                            </a:schemeClr>
                          </a:solidFill>
                          <a:latin typeface="Calibri" panose="020F0502020204030204" pitchFamily="34" charset="0"/>
                          <a:cs typeface="Calibri" panose="020F0502020204030204" pitchFamily="34" charset="0"/>
                        </a:rPr>
                        <a:t>70 000 / an</a:t>
                      </a:r>
                    </a:p>
                  </a:txBody>
                  <a:tcPr/>
                </a:tc>
                <a:extLst>
                  <a:ext uri="{0D108BD9-81ED-4DB2-BD59-A6C34878D82A}">
                    <a16:rowId xmlns:a16="http://schemas.microsoft.com/office/drawing/2014/main" val="2078988714"/>
                  </a:ext>
                </a:extLst>
              </a:tr>
              <a:tr h="301474">
                <a:tc>
                  <a:txBody>
                    <a:bodyPr/>
                    <a:lstStyle/>
                    <a:p>
                      <a:r>
                        <a:rPr lang="fr-FR" sz="1300" b="0" dirty="0">
                          <a:solidFill>
                            <a:schemeClr val="accent6">
                              <a:lumMod val="75000"/>
                            </a:schemeClr>
                          </a:solidFill>
                          <a:latin typeface="Calibri" pitchFamily="34" charset="0"/>
                        </a:rPr>
                        <a:t>Déclaration changement de situation :</a:t>
                      </a:r>
                    </a:p>
                    <a:p>
                      <a:pPr marL="285750" indent="-285750">
                        <a:buFontTx/>
                        <a:buChar char="-"/>
                      </a:pPr>
                      <a:r>
                        <a:rPr lang="fr-FR" sz="1300" b="0" dirty="0">
                          <a:solidFill>
                            <a:schemeClr val="accent6">
                              <a:lumMod val="75000"/>
                            </a:schemeClr>
                          </a:solidFill>
                          <a:latin typeface="Calibri" pitchFamily="34" charset="0"/>
                        </a:rPr>
                        <a:t>greffes des associations</a:t>
                      </a:r>
                    </a:p>
                    <a:p>
                      <a:pPr marL="285750" indent="-285750">
                        <a:buFontTx/>
                        <a:buChar char="-"/>
                      </a:pPr>
                      <a:r>
                        <a:rPr lang="fr-FR" sz="1300" b="0" dirty="0">
                          <a:solidFill>
                            <a:schemeClr val="accent6">
                              <a:lumMod val="75000"/>
                            </a:schemeClr>
                          </a:solidFill>
                          <a:latin typeface="Calibri" panose="020F0502020204030204" pitchFamily="34" charset="0"/>
                          <a:cs typeface="Calibri" panose="020F0502020204030204" pitchFamily="34" charset="0"/>
                        </a:rPr>
                        <a:t>Centres de Formalités des Entreprises/Insee</a:t>
                      </a:r>
                      <a:endParaRPr lang="fr-FR" sz="1300" b="0" dirty="0">
                        <a:solidFill>
                          <a:schemeClr val="accent6">
                            <a:lumMod val="75000"/>
                          </a:schemeClr>
                        </a:solidFill>
                        <a:latin typeface="Calibri" pitchFamily="34" charset="0"/>
                      </a:endParaRPr>
                    </a:p>
                  </a:txBody>
                  <a:tcPr/>
                </a:tc>
                <a:tc>
                  <a:txBody>
                    <a:bodyPr/>
                    <a:lstStyle/>
                    <a:p>
                      <a:pPr algn="ctr"/>
                      <a:endParaRPr lang="fr-FR" sz="1300" dirty="0">
                        <a:solidFill>
                          <a:schemeClr val="accent6">
                            <a:lumMod val="75000"/>
                          </a:schemeClr>
                        </a:solidFill>
                        <a:latin typeface="Calibri" panose="020F0502020204030204" pitchFamily="34" charset="0"/>
                        <a:cs typeface="Calibri" panose="020F0502020204030204" pitchFamily="34" charset="0"/>
                      </a:endParaRPr>
                    </a:p>
                    <a:p>
                      <a:pPr algn="ctr"/>
                      <a:r>
                        <a:rPr lang="fr-FR" sz="1300" baseline="0" dirty="0">
                          <a:solidFill>
                            <a:schemeClr val="accent6">
                              <a:lumMod val="75000"/>
                            </a:schemeClr>
                          </a:solidFill>
                          <a:latin typeface="Calibri" panose="020F0502020204030204" pitchFamily="34" charset="0"/>
                          <a:cs typeface="Calibri" panose="020F0502020204030204" pitchFamily="34" charset="0"/>
                        </a:rPr>
                        <a:t>250 000 / an</a:t>
                      </a:r>
                    </a:p>
                    <a:p>
                      <a:pPr algn="ctr"/>
                      <a:r>
                        <a:rPr lang="fr-FR" sz="1300" baseline="0" dirty="0">
                          <a:solidFill>
                            <a:schemeClr val="accent6">
                              <a:lumMod val="75000"/>
                            </a:schemeClr>
                          </a:solidFill>
                          <a:latin typeface="Calibri" panose="020F0502020204030204" pitchFamily="34" charset="0"/>
                          <a:cs typeface="Calibri" panose="020F0502020204030204" pitchFamily="34" charset="0"/>
                        </a:rPr>
                        <a:t>150 000 / an</a:t>
                      </a:r>
                      <a:endParaRPr lang="fr-FR" sz="1300" dirty="0">
                        <a:solidFill>
                          <a:schemeClr val="accent6">
                            <a:lumMod val="75000"/>
                          </a:schemeClr>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981869545"/>
                  </a:ext>
                </a:extLst>
              </a:tr>
              <a:tr h="201680">
                <a:tc>
                  <a:txBody>
                    <a:bodyPr/>
                    <a:lstStyle/>
                    <a:p>
                      <a:r>
                        <a:rPr lang="fr-FR" sz="1300" b="0" dirty="0">
                          <a:solidFill>
                            <a:schemeClr val="accent6">
                              <a:lumMod val="75000"/>
                            </a:schemeClr>
                          </a:solidFill>
                          <a:latin typeface="Calibri" pitchFamily="34" charset="0"/>
                        </a:rPr>
                        <a:t>Demande d’agrément + TCA/habilitation/label</a:t>
                      </a:r>
                      <a:endParaRPr lang="fr-FR" sz="1300" dirty="0">
                        <a:solidFill>
                          <a:schemeClr val="accent6">
                            <a:lumMod val="75000"/>
                          </a:schemeClr>
                        </a:solidFill>
                        <a:latin typeface="Calibri" panose="020F0502020204030204" pitchFamily="34" charset="0"/>
                        <a:cs typeface="Calibri" panose="020F0502020204030204" pitchFamily="34" charset="0"/>
                      </a:endParaRPr>
                    </a:p>
                  </a:txBody>
                  <a:tcPr/>
                </a:tc>
                <a:tc>
                  <a:txBody>
                    <a:bodyPr/>
                    <a:lstStyle/>
                    <a:p>
                      <a:pPr algn="ctr"/>
                      <a:r>
                        <a:rPr lang="fr-FR" sz="1300" dirty="0">
                          <a:solidFill>
                            <a:schemeClr val="accent6">
                              <a:lumMod val="75000"/>
                            </a:schemeClr>
                          </a:solidFill>
                          <a:latin typeface="Calibri" panose="020F0502020204030204" pitchFamily="34" charset="0"/>
                          <a:cs typeface="Calibri" panose="020F0502020204030204" pitchFamily="34" charset="0"/>
                        </a:rPr>
                        <a:t>100 000 / an</a:t>
                      </a:r>
                    </a:p>
                  </a:txBody>
                  <a:tcPr/>
                </a:tc>
                <a:extLst>
                  <a:ext uri="{0D108BD9-81ED-4DB2-BD59-A6C34878D82A}">
                    <a16:rowId xmlns:a16="http://schemas.microsoft.com/office/drawing/2014/main" val="4136388272"/>
                  </a:ext>
                </a:extLst>
              </a:tr>
              <a:tr h="20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300" b="0" dirty="0">
                          <a:solidFill>
                            <a:schemeClr val="accent6">
                              <a:lumMod val="75000"/>
                            </a:schemeClr>
                          </a:solidFill>
                          <a:latin typeface="Calibri" pitchFamily="34" charset="0"/>
                        </a:rPr>
                        <a:t>Déclaration des dons perçus</a:t>
                      </a:r>
                      <a:endParaRPr lang="fr-FR" sz="1300" dirty="0">
                        <a:solidFill>
                          <a:schemeClr val="accent6">
                            <a:lumMod val="75000"/>
                          </a:schemeClr>
                        </a:solidFill>
                        <a:latin typeface="Calibri" panose="020F0502020204030204" pitchFamily="34" charset="0"/>
                        <a:cs typeface="Calibri" panose="020F0502020204030204" pitchFamily="34" charset="0"/>
                      </a:endParaRPr>
                    </a:p>
                  </a:txBody>
                  <a:tcPr/>
                </a:tc>
                <a:tc>
                  <a:txBody>
                    <a:bodyPr/>
                    <a:lstStyle/>
                    <a:p>
                      <a:pPr algn="ctr"/>
                      <a:endParaRPr lang="fr-FR" sz="1300" dirty="0">
                        <a:solidFill>
                          <a:schemeClr val="accent6">
                            <a:lumMod val="75000"/>
                          </a:schemeClr>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221626837"/>
                  </a:ext>
                </a:extLst>
              </a:tr>
            </a:tbl>
          </a:graphicData>
        </a:graphic>
      </p:graphicFrame>
      <p:sp>
        <p:nvSpPr>
          <p:cNvPr id="277" name="Rectangle à coins arrondis 276"/>
          <p:cNvSpPr/>
          <p:nvPr/>
        </p:nvSpPr>
        <p:spPr>
          <a:xfrm>
            <a:off x="3534180" y="851982"/>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278" name="ZoneTexte 277"/>
          <p:cNvSpPr txBox="1"/>
          <p:nvPr/>
        </p:nvSpPr>
        <p:spPr>
          <a:xfrm>
            <a:off x="3568168" y="849906"/>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Services réalisés</a:t>
            </a:r>
          </a:p>
        </p:txBody>
      </p:sp>
      <p:sp>
        <p:nvSpPr>
          <p:cNvPr id="279" name="Rectangle à coins arrondis 278"/>
          <p:cNvSpPr/>
          <p:nvPr/>
        </p:nvSpPr>
        <p:spPr>
          <a:xfrm>
            <a:off x="3492804" y="3733300"/>
            <a:ext cx="2161809" cy="293355"/>
          </a:xfrm>
          <a:prstGeom prst="roundRect">
            <a:avLst/>
          </a:prstGeom>
          <a:solidFill>
            <a:schemeClr val="dk1">
              <a:alpha val="50000"/>
            </a:schemeClr>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black"/>
              </a:solidFill>
              <a:latin typeface="Calibri"/>
            </a:endParaRPr>
          </a:p>
        </p:txBody>
      </p:sp>
      <p:sp>
        <p:nvSpPr>
          <p:cNvPr id="280" name="ZoneTexte 279"/>
          <p:cNvSpPr txBox="1"/>
          <p:nvPr/>
        </p:nvSpPr>
        <p:spPr>
          <a:xfrm>
            <a:off x="3511296" y="3742616"/>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chemeClr val="bg1"/>
                </a:solidFill>
                <a:latin typeface="Calibri"/>
                <a:cs typeface="+mn-cs"/>
              </a:rPr>
              <a:t>Services potentiels ou à venir</a:t>
            </a:r>
          </a:p>
        </p:txBody>
      </p:sp>
      <p:cxnSp>
        <p:nvCxnSpPr>
          <p:cNvPr id="281" name="Connecteur droit 280"/>
          <p:cNvCxnSpPr/>
          <p:nvPr/>
        </p:nvCxnSpPr>
        <p:spPr>
          <a:xfrm>
            <a:off x="344863" y="1166560"/>
            <a:ext cx="5337310" cy="0"/>
          </a:xfrm>
          <a:prstGeom prst="line">
            <a:avLst/>
          </a:prstGeom>
        </p:spPr>
        <p:style>
          <a:lnRef idx="1">
            <a:schemeClr val="dk1"/>
          </a:lnRef>
          <a:fillRef idx="0">
            <a:schemeClr val="dk1"/>
          </a:fillRef>
          <a:effectRef idx="0">
            <a:schemeClr val="dk1"/>
          </a:effectRef>
          <a:fontRef idx="minor">
            <a:schemeClr val="tx1"/>
          </a:fontRef>
        </p:style>
      </p:cxnSp>
      <p:cxnSp>
        <p:nvCxnSpPr>
          <p:cNvPr id="282" name="Connecteur droit 281"/>
          <p:cNvCxnSpPr/>
          <p:nvPr/>
        </p:nvCxnSpPr>
        <p:spPr>
          <a:xfrm>
            <a:off x="358679" y="4055711"/>
            <a:ext cx="5337310" cy="0"/>
          </a:xfrm>
          <a:prstGeom prst="line">
            <a:avLst/>
          </a:prstGeom>
        </p:spPr>
        <p:style>
          <a:lnRef idx="1">
            <a:schemeClr val="dk1"/>
          </a:lnRef>
          <a:fillRef idx="0">
            <a:schemeClr val="dk1"/>
          </a:fillRef>
          <a:effectRef idx="0">
            <a:schemeClr val="dk1"/>
          </a:effectRef>
          <a:fontRef idx="minor">
            <a:schemeClr val="tx1"/>
          </a:fontRef>
        </p:style>
      </p:cxnSp>
      <p:sp>
        <p:nvSpPr>
          <p:cNvPr id="100" name="Rectangle à coins arrondis 99"/>
          <p:cNvSpPr/>
          <p:nvPr/>
        </p:nvSpPr>
        <p:spPr>
          <a:xfrm>
            <a:off x="7108374" y="3565316"/>
            <a:ext cx="2149558" cy="409374"/>
          </a:xfrm>
          <a:prstGeom prst="roundRect">
            <a:avLst/>
          </a:prstGeom>
          <a:noFill/>
          <a:ln w="28575">
            <a:solidFill>
              <a:srgbClr val="000074"/>
            </a:solid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schemeClr val="tx1"/>
              </a:solidFill>
              <a:latin typeface="Calibri"/>
            </a:endParaRPr>
          </a:p>
        </p:txBody>
      </p:sp>
      <p:sp>
        <p:nvSpPr>
          <p:cNvPr id="101" name="ZoneTexte 100"/>
          <p:cNvSpPr txBox="1"/>
          <p:nvPr/>
        </p:nvSpPr>
        <p:spPr>
          <a:xfrm>
            <a:off x="7145165" y="3552468"/>
            <a:ext cx="2069623"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latin typeface="Calibri"/>
                <a:cs typeface="+mn-cs"/>
              </a:rPr>
              <a:t>Demande d’agrément et tronc commun d’agrément</a:t>
            </a:r>
          </a:p>
        </p:txBody>
      </p:sp>
    </p:spTree>
    <p:extLst>
      <p:ext uri="{BB962C8B-B14F-4D97-AF65-F5344CB8AC3E}">
        <p14:creationId xmlns:p14="http://schemas.microsoft.com/office/powerpoint/2010/main" val="1479094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à coins arrondis 107">
            <a:extLst>
              <a:ext uri="{FF2B5EF4-FFF2-40B4-BE49-F238E27FC236}">
                <a16:creationId xmlns:a16="http://schemas.microsoft.com/office/drawing/2014/main" id="{6D0C315B-30B3-995B-1E9E-66E06D72A64A}"/>
              </a:ext>
            </a:extLst>
          </p:cNvPr>
          <p:cNvSpPr/>
          <p:nvPr/>
        </p:nvSpPr>
        <p:spPr>
          <a:xfrm>
            <a:off x="111711" y="4537025"/>
            <a:ext cx="2729175" cy="1258394"/>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7" name="Rectangle à coins arrondis 107">
            <a:extLst>
              <a:ext uri="{FF2B5EF4-FFF2-40B4-BE49-F238E27FC236}">
                <a16:creationId xmlns:a16="http://schemas.microsoft.com/office/drawing/2014/main" id="{1143BAA9-006D-87FC-F089-15C4650BB274}"/>
              </a:ext>
            </a:extLst>
          </p:cNvPr>
          <p:cNvSpPr/>
          <p:nvPr/>
        </p:nvSpPr>
        <p:spPr>
          <a:xfrm>
            <a:off x="73306" y="2825510"/>
            <a:ext cx="2242305" cy="830997"/>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76" name="Rectangle 75"/>
          <p:cNvSpPr/>
          <p:nvPr/>
        </p:nvSpPr>
        <p:spPr>
          <a:xfrm>
            <a:off x="24163" y="6277885"/>
            <a:ext cx="12192000" cy="109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0" y="652763"/>
            <a:ext cx="12192000" cy="109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4731654" y="2260601"/>
            <a:ext cx="2017486" cy="2032000"/>
          </a:xfrm>
          <a:prstGeom prst="ellipse">
            <a:avLst/>
          </a:prstGeom>
          <a:solidFill>
            <a:srgbClr val="12125C"/>
          </a:solidFill>
          <a:ln>
            <a:noFill/>
          </a:ln>
          <a:effectLst>
            <a:outerShdw blurRad="50800" dist="889000" dir="2700000" algn="tl" rotWithShape="0">
              <a:prstClr val="black">
                <a:alpha val="40000"/>
              </a:prstClr>
            </a:outerShdw>
            <a:reflection stA="45000" endPos="65000" dist="889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p:cNvGrpSpPr/>
          <p:nvPr/>
        </p:nvGrpSpPr>
        <p:grpSpPr>
          <a:xfrm>
            <a:off x="4795891" y="2952374"/>
            <a:ext cx="1901940" cy="842584"/>
            <a:chOff x="6953708" y="1974406"/>
            <a:chExt cx="3728811" cy="1864651"/>
          </a:xfrm>
        </p:grpSpPr>
        <p:pic>
          <p:nvPicPr>
            <p:cNvPr id="6" name="Image 5"/>
            <p:cNvPicPr>
              <a:picLocks noChangeAspect="1"/>
            </p:cNvPicPr>
            <p:nvPr/>
          </p:nvPicPr>
          <p:blipFill rotWithShape="1">
            <a:blip r:embed="rId2"/>
            <a:srcRect l="65216"/>
            <a:stretch/>
          </p:blipFill>
          <p:spPr>
            <a:xfrm>
              <a:off x="7859713" y="2772257"/>
              <a:ext cx="1968047" cy="1066800"/>
            </a:xfrm>
            <a:prstGeom prst="rect">
              <a:avLst/>
            </a:prstGeom>
          </p:spPr>
        </p:pic>
        <p:pic>
          <p:nvPicPr>
            <p:cNvPr id="7" name="Image 6"/>
            <p:cNvPicPr>
              <a:picLocks noChangeAspect="1"/>
            </p:cNvPicPr>
            <p:nvPr/>
          </p:nvPicPr>
          <p:blipFill rotWithShape="1">
            <a:blip r:embed="rId2"/>
            <a:srcRect r="34095"/>
            <a:stretch/>
          </p:blipFill>
          <p:spPr>
            <a:xfrm>
              <a:off x="6953708" y="1974406"/>
              <a:ext cx="3728811" cy="1066800"/>
            </a:xfrm>
            <a:prstGeom prst="rect">
              <a:avLst/>
            </a:prstGeom>
          </p:spPr>
        </p:pic>
      </p:grpSp>
      <p:sp>
        <p:nvSpPr>
          <p:cNvPr id="8" name="Arc 7"/>
          <p:cNvSpPr/>
          <p:nvPr/>
        </p:nvSpPr>
        <p:spPr>
          <a:xfrm>
            <a:off x="3992922" y="1571626"/>
            <a:ext cx="3519582" cy="3400424"/>
          </a:xfrm>
          <a:prstGeom prst="arc">
            <a:avLst>
              <a:gd name="adj1" fmla="val 14234344"/>
              <a:gd name="adj2" fmla="val 12629498"/>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9" name="Groupe 8"/>
          <p:cNvGrpSpPr/>
          <p:nvPr/>
        </p:nvGrpSpPr>
        <p:grpSpPr>
          <a:xfrm>
            <a:off x="6703164" y="1767253"/>
            <a:ext cx="153703" cy="152794"/>
            <a:chOff x="3547278" y="1233302"/>
            <a:chExt cx="153703" cy="152794"/>
          </a:xfrm>
        </p:grpSpPr>
        <p:sp>
          <p:nvSpPr>
            <p:cNvPr id="10" name="Ellipse 9"/>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Triangle isocèle 11"/>
          <p:cNvSpPr/>
          <p:nvPr/>
        </p:nvSpPr>
        <p:spPr>
          <a:xfrm rot="14073136">
            <a:off x="6768270" y="1625557"/>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Bouée 12"/>
          <p:cNvSpPr/>
          <p:nvPr/>
        </p:nvSpPr>
        <p:spPr>
          <a:xfrm>
            <a:off x="6856867" y="652763"/>
            <a:ext cx="1438275" cy="1402783"/>
          </a:xfrm>
          <a:prstGeom prst="donut">
            <a:avLst>
              <a:gd name="adj" fmla="val 9325"/>
            </a:avLst>
          </a:prstGeom>
          <a:solidFill>
            <a:srgbClr val="12125C"/>
          </a:solidFill>
          <a:ln>
            <a:noFill/>
          </a:ln>
          <a:effectLst>
            <a:outerShdw blurRad="50800" dist="88900" dir="18900000" algn="b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ZoneTexte 13"/>
          <p:cNvSpPr txBox="1"/>
          <p:nvPr/>
        </p:nvSpPr>
        <p:spPr>
          <a:xfrm>
            <a:off x="4345897" y="592389"/>
            <a:ext cx="1177347" cy="461665"/>
          </a:xfrm>
          <a:prstGeom prst="rect">
            <a:avLst/>
          </a:prstGeom>
          <a:noFill/>
        </p:spPr>
        <p:txBody>
          <a:bodyPr wrap="square" rtlCol="0">
            <a:spAutoFit/>
          </a:bodyPr>
          <a:lstStyle/>
          <a:p>
            <a:pPr algn="ctr"/>
            <a:r>
              <a:rPr lang="fr-FR" sz="2400" b="1" dirty="0">
                <a:solidFill>
                  <a:srgbClr val="F33F4B"/>
                </a:solidFill>
              </a:rPr>
              <a:t>690 000</a:t>
            </a:r>
          </a:p>
        </p:txBody>
      </p:sp>
      <p:sp>
        <p:nvSpPr>
          <p:cNvPr id="15" name="ZoneTexte 14"/>
          <p:cNvSpPr txBox="1"/>
          <p:nvPr/>
        </p:nvSpPr>
        <p:spPr>
          <a:xfrm>
            <a:off x="1799130" y="565539"/>
            <a:ext cx="2285839" cy="400110"/>
          </a:xfrm>
          <a:prstGeom prst="rect">
            <a:avLst/>
          </a:prstGeom>
          <a:noFill/>
        </p:spPr>
        <p:txBody>
          <a:bodyPr wrap="square" rtlCol="0">
            <a:spAutoFit/>
          </a:bodyPr>
          <a:lstStyle/>
          <a:p>
            <a:pPr algn="r"/>
            <a:r>
              <a:rPr lang="fr-FR" sz="2000" b="1" dirty="0">
                <a:solidFill>
                  <a:srgbClr val="12125C"/>
                </a:solidFill>
              </a:rPr>
              <a:t>COMPTES CREES</a:t>
            </a:r>
          </a:p>
        </p:txBody>
      </p:sp>
      <p:grpSp>
        <p:nvGrpSpPr>
          <p:cNvPr id="16" name="Groupe 15"/>
          <p:cNvGrpSpPr/>
          <p:nvPr/>
        </p:nvGrpSpPr>
        <p:grpSpPr>
          <a:xfrm>
            <a:off x="7420479" y="3076619"/>
            <a:ext cx="153703" cy="152794"/>
            <a:chOff x="3547278" y="1233302"/>
            <a:chExt cx="153703" cy="152794"/>
          </a:xfrm>
        </p:grpSpPr>
        <p:sp>
          <p:nvSpPr>
            <p:cNvPr id="17" name="Ellipse 16"/>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 name="Triangle isocèle 18"/>
          <p:cNvSpPr/>
          <p:nvPr/>
        </p:nvSpPr>
        <p:spPr>
          <a:xfrm rot="15553951">
            <a:off x="7518280" y="2990276"/>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Bouée 19"/>
          <p:cNvSpPr/>
          <p:nvPr/>
        </p:nvSpPr>
        <p:spPr>
          <a:xfrm>
            <a:off x="7754324" y="2302049"/>
            <a:ext cx="1438275" cy="1402783"/>
          </a:xfrm>
          <a:prstGeom prst="donut">
            <a:avLst>
              <a:gd name="adj" fmla="val 9325"/>
            </a:avLst>
          </a:prstGeom>
          <a:solidFill>
            <a:srgbClr val="12125C"/>
          </a:solidFill>
          <a:ln>
            <a:noFill/>
          </a:ln>
          <a:effectLst>
            <a:outerShdw blurRad="50800" dist="88900" algn="l"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1" name="ZoneTexte 20"/>
          <p:cNvSpPr txBox="1"/>
          <p:nvPr/>
        </p:nvSpPr>
        <p:spPr>
          <a:xfrm>
            <a:off x="6960165" y="1125261"/>
            <a:ext cx="1228034" cy="461665"/>
          </a:xfrm>
          <a:prstGeom prst="rect">
            <a:avLst/>
          </a:prstGeom>
          <a:noFill/>
        </p:spPr>
        <p:txBody>
          <a:bodyPr wrap="square" rtlCol="0">
            <a:spAutoFit/>
          </a:bodyPr>
          <a:lstStyle/>
          <a:p>
            <a:pPr algn="ctr"/>
            <a:r>
              <a:rPr lang="fr-FR" sz="2400" b="1" dirty="0">
                <a:solidFill>
                  <a:srgbClr val="F33F4B"/>
                </a:solidFill>
              </a:rPr>
              <a:t>55 629</a:t>
            </a:r>
          </a:p>
        </p:txBody>
      </p:sp>
      <p:sp>
        <p:nvSpPr>
          <p:cNvPr id="22" name="ZoneTexte 21"/>
          <p:cNvSpPr txBox="1"/>
          <p:nvPr/>
        </p:nvSpPr>
        <p:spPr>
          <a:xfrm>
            <a:off x="7681706" y="224614"/>
            <a:ext cx="3129078" cy="682238"/>
          </a:xfrm>
          <a:prstGeom prst="rect">
            <a:avLst/>
          </a:prstGeom>
          <a:noFill/>
        </p:spPr>
        <p:txBody>
          <a:bodyPr wrap="square" rtlCol="0">
            <a:spAutoFit/>
          </a:bodyPr>
          <a:lstStyle/>
          <a:p>
            <a:pPr algn="ctr">
              <a:lnSpc>
                <a:spcPts val="2300"/>
              </a:lnSpc>
            </a:pPr>
            <a:r>
              <a:rPr lang="fr-FR" sz="2000" b="1" dirty="0">
                <a:solidFill>
                  <a:srgbClr val="12125C"/>
                </a:solidFill>
              </a:rPr>
              <a:t>DEMANDES D’ATTRIBUTION DE N° SIREN</a:t>
            </a:r>
          </a:p>
        </p:txBody>
      </p:sp>
      <p:sp>
        <p:nvSpPr>
          <p:cNvPr id="23" name="ZoneTexte 22"/>
          <p:cNvSpPr txBox="1"/>
          <p:nvPr/>
        </p:nvSpPr>
        <p:spPr>
          <a:xfrm>
            <a:off x="8296730" y="852324"/>
            <a:ext cx="1857757" cy="1200329"/>
          </a:xfrm>
          <a:prstGeom prst="rect">
            <a:avLst/>
          </a:prstGeom>
          <a:noFill/>
        </p:spPr>
        <p:txBody>
          <a:bodyPr wrap="square" rtlCol="0">
            <a:spAutoFit/>
          </a:bodyPr>
          <a:lstStyle/>
          <a:p>
            <a:pPr algn="r"/>
            <a:r>
              <a:rPr lang="fr-FR" sz="1200" dirty="0">
                <a:solidFill>
                  <a:srgbClr val="12125C"/>
                </a:solidFill>
              </a:rPr>
              <a:t>55 629 attribués en 2025</a:t>
            </a:r>
          </a:p>
          <a:p>
            <a:pPr algn="r"/>
            <a:r>
              <a:rPr lang="fr-FR" sz="1200" dirty="0">
                <a:solidFill>
                  <a:srgbClr val="12125C"/>
                </a:solidFill>
              </a:rPr>
              <a:t>54 894 attribués en 2024</a:t>
            </a:r>
          </a:p>
          <a:p>
            <a:pPr algn="r"/>
            <a:r>
              <a:rPr lang="fr-FR" sz="1200" dirty="0">
                <a:solidFill>
                  <a:srgbClr val="12125C"/>
                </a:solidFill>
              </a:rPr>
              <a:t>51 115 attribués en 2023</a:t>
            </a:r>
          </a:p>
          <a:p>
            <a:pPr algn="r"/>
            <a:r>
              <a:rPr lang="fr-FR" sz="1200" dirty="0">
                <a:solidFill>
                  <a:srgbClr val="12125C"/>
                </a:solidFill>
              </a:rPr>
              <a:t>43 334 attribués en 2023</a:t>
            </a:r>
          </a:p>
          <a:p>
            <a:pPr algn="r"/>
            <a:r>
              <a:rPr lang="fr-FR" sz="1200" dirty="0">
                <a:solidFill>
                  <a:srgbClr val="12125C"/>
                </a:solidFill>
              </a:rPr>
              <a:t>36 926 attribués en 2021</a:t>
            </a:r>
          </a:p>
          <a:p>
            <a:pPr algn="r"/>
            <a:r>
              <a:rPr lang="fr-FR" sz="1200" dirty="0">
                <a:solidFill>
                  <a:srgbClr val="12125C"/>
                </a:solidFill>
              </a:rPr>
              <a:t>28 556 attribués en 2020</a:t>
            </a:r>
            <a:endParaRPr lang="fr-FR" sz="1600" dirty="0">
              <a:solidFill>
                <a:srgbClr val="12125C"/>
              </a:solidFill>
            </a:endParaRPr>
          </a:p>
        </p:txBody>
      </p:sp>
      <p:grpSp>
        <p:nvGrpSpPr>
          <p:cNvPr id="24" name="Groupe 23"/>
          <p:cNvGrpSpPr/>
          <p:nvPr/>
        </p:nvGrpSpPr>
        <p:grpSpPr>
          <a:xfrm>
            <a:off x="7080445" y="4270458"/>
            <a:ext cx="153703" cy="152794"/>
            <a:chOff x="3547278" y="1233302"/>
            <a:chExt cx="153703" cy="152794"/>
          </a:xfrm>
        </p:grpSpPr>
        <p:sp>
          <p:nvSpPr>
            <p:cNvPr id="25" name="Ellipse 24"/>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llipse 25"/>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7" name="Triangle isocèle 26"/>
          <p:cNvSpPr/>
          <p:nvPr/>
        </p:nvSpPr>
        <p:spPr>
          <a:xfrm rot="18288508">
            <a:off x="7147427" y="4281555"/>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Bouée 27"/>
          <p:cNvSpPr/>
          <p:nvPr/>
        </p:nvSpPr>
        <p:spPr>
          <a:xfrm>
            <a:off x="7264163" y="4149070"/>
            <a:ext cx="1438275" cy="1402783"/>
          </a:xfrm>
          <a:prstGeom prst="donut">
            <a:avLst>
              <a:gd name="adj" fmla="val 9325"/>
            </a:avLst>
          </a:prstGeom>
          <a:solidFill>
            <a:srgbClr val="12125C"/>
          </a:solidFill>
          <a:ln>
            <a:noFill/>
          </a:ln>
          <a:effectLst>
            <a:outerShdw blurRad="50800" dist="114300" dir="2700000" algn="t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9" name="ZoneTexte 28"/>
          <p:cNvSpPr txBox="1"/>
          <p:nvPr/>
        </p:nvSpPr>
        <p:spPr>
          <a:xfrm>
            <a:off x="7835152" y="2758020"/>
            <a:ext cx="1320697" cy="461665"/>
          </a:xfrm>
          <a:prstGeom prst="rect">
            <a:avLst/>
          </a:prstGeom>
          <a:noFill/>
        </p:spPr>
        <p:txBody>
          <a:bodyPr wrap="square" rtlCol="0">
            <a:spAutoFit/>
          </a:bodyPr>
          <a:lstStyle/>
          <a:p>
            <a:pPr algn="ctr"/>
            <a:r>
              <a:rPr lang="fr-FR" sz="2400" b="1" dirty="0">
                <a:solidFill>
                  <a:srgbClr val="F33F4B"/>
                </a:solidFill>
              </a:rPr>
              <a:t>119 084</a:t>
            </a:r>
          </a:p>
        </p:txBody>
      </p:sp>
      <p:sp>
        <p:nvSpPr>
          <p:cNvPr id="30" name="ZoneTexte 29"/>
          <p:cNvSpPr txBox="1"/>
          <p:nvPr/>
        </p:nvSpPr>
        <p:spPr>
          <a:xfrm>
            <a:off x="8815744" y="2174873"/>
            <a:ext cx="3321616" cy="387286"/>
          </a:xfrm>
          <a:prstGeom prst="rect">
            <a:avLst/>
          </a:prstGeom>
          <a:noFill/>
        </p:spPr>
        <p:txBody>
          <a:bodyPr wrap="square" rtlCol="0">
            <a:spAutoFit/>
          </a:bodyPr>
          <a:lstStyle/>
          <a:p>
            <a:pPr algn="ctr">
              <a:lnSpc>
                <a:spcPts val="2300"/>
              </a:lnSpc>
            </a:pPr>
            <a:r>
              <a:rPr lang="fr-FR" sz="2000" b="1" dirty="0">
                <a:solidFill>
                  <a:srgbClr val="12125C"/>
                </a:solidFill>
              </a:rPr>
              <a:t>DEMANDES DE SUBVENTION</a:t>
            </a:r>
          </a:p>
        </p:txBody>
      </p:sp>
      <p:sp>
        <p:nvSpPr>
          <p:cNvPr id="31" name="ZoneTexte 30"/>
          <p:cNvSpPr txBox="1"/>
          <p:nvPr/>
        </p:nvSpPr>
        <p:spPr>
          <a:xfrm>
            <a:off x="9654648" y="2576295"/>
            <a:ext cx="1340413" cy="1200329"/>
          </a:xfrm>
          <a:prstGeom prst="rect">
            <a:avLst/>
          </a:prstGeom>
          <a:noFill/>
        </p:spPr>
        <p:txBody>
          <a:bodyPr wrap="square" rtlCol="0">
            <a:spAutoFit/>
          </a:bodyPr>
          <a:lstStyle/>
          <a:p>
            <a:pPr algn="r"/>
            <a:r>
              <a:rPr lang="fr-FR" sz="1200" dirty="0">
                <a:solidFill>
                  <a:srgbClr val="12125C"/>
                </a:solidFill>
              </a:rPr>
              <a:t>119 084 en 2025</a:t>
            </a:r>
          </a:p>
          <a:p>
            <a:pPr algn="r"/>
            <a:r>
              <a:rPr lang="fr-FR" sz="1200" dirty="0">
                <a:solidFill>
                  <a:srgbClr val="12125C"/>
                </a:solidFill>
              </a:rPr>
              <a:t>82 939 en 2024</a:t>
            </a:r>
          </a:p>
          <a:p>
            <a:pPr algn="r"/>
            <a:r>
              <a:rPr lang="fr-FR" sz="1200" dirty="0">
                <a:solidFill>
                  <a:srgbClr val="12125C"/>
                </a:solidFill>
              </a:rPr>
              <a:t>73 548 en 2023</a:t>
            </a:r>
          </a:p>
          <a:p>
            <a:pPr algn="r"/>
            <a:r>
              <a:rPr lang="fr-FR" sz="1200" dirty="0">
                <a:solidFill>
                  <a:srgbClr val="12125C"/>
                </a:solidFill>
              </a:rPr>
              <a:t>65 513 en 2022</a:t>
            </a:r>
          </a:p>
          <a:p>
            <a:pPr algn="r"/>
            <a:r>
              <a:rPr lang="fr-FR" sz="1200" dirty="0">
                <a:solidFill>
                  <a:srgbClr val="12125C"/>
                </a:solidFill>
              </a:rPr>
              <a:t>59 000 en 2021</a:t>
            </a:r>
          </a:p>
          <a:p>
            <a:pPr algn="r"/>
            <a:r>
              <a:rPr lang="fr-FR" sz="1200" dirty="0">
                <a:solidFill>
                  <a:srgbClr val="12125C"/>
                </a:solidFill>
              </a:rPr>
              <a:t>53 000 en 2020</a:t>
            </a:r>
          </a:p>
        </p:txBody>
      </p:sp>
      <p:grpSp>
        <p:nvGrpSpPr>
          <p:cNvPr id="34" name="Groupe 33"/>
          <p:cNvGrpSpPr/>
          <p:nvPr/>
        </p:nvGrpSpPr>
        <p:grpSpPr>
          <a:xfrm>
            <a:off x="6011361" y="4876151"/>
            <a:ext cx="153703" cy="152794"/>
            <a:chOff x="3547278" y="1233302"/>
            <a:chExt cx="153703" cy="152794"/>
          </a:xfrm>
        </p:grpSpPr>
        <p:sp>
          <p:nvSpPr>
            <p:cNvPr id="35" name="Ellipse 34"/>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7" name="Groupe 36"/>
          <p:cNvGrpSpPr/>
          <p:nvPr/>
        </p:nvGrpSpPr>
        <p:grpSpPr>
          <a:xfrm>
            <a:off x="5372819" y="1540734"/>
            <a:ext cx="153703" cy="152794"/>
            <a:chOff x="3547278" y="1233302"/>
            <a:chExt cx="153703" cy="152794"/>
          </a:xfrm>
        </p:grpSpPr>
        <p:sp>
          <p:nvSpPr>
            <p:cNvPr id="38" name="Ellipse 37"/>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0" name="Bouée 39"/>
          <p:cNvSpPr/>
          <p:nvPr/>
        </p:nvSpPr>
        <p:spPr>
          <a:xfrm>
            <a:off x="5505678" y="5171411"/>
            <a:ext cx="1438275" cy="1402783"/>
          </a:xfrm>
          <a:prstGeom prst="donut">
            <a:avLst>
              <a:gd name="adj" fmla="val 9325"/>
            </a:avLst>
          </a:prstGeom>
          <a:solidFill>
            <a:srgbClr val="12125C"/>
          </a:solidFill>
          <a:ln>
            <a:noFill/>
          </a:ln>
          <a:effectLst>
            <a:outerShdw blurRad="50800" dist="889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1" name="ZoneTexte 40"/>
          <p:cNvSpPr txBox="1"/>
          <p:nvPr/>
        </p:nvSpPr>
        <p:spPr>
          <a:xfrm>
            <a:off x="7319280" y="4608863"/>
            <a:ext cx="1320697" cy="461665"/>
          </a:xfrm>
          <a:prstGeom prst="rect">
            <a:avLst/>
          </a:prstGeom>
          <a:noFill/>
        </p:spPr>
        <p:txBody>
          <a:bodyPr wrap="square" rtlCol="0">
            <a:spAutoFit/>
          </a:bodyPr>
          <a:lstStyle/>
          <a:p>
            <a:pPr algn="ctr"/>
            <a:r>
              <a:rPr lang="fr-FR" sz="2400" b="1" dirty="0">
                <a:solidFill>
                  <a:srgbClr val="F33F4B"/>
                </a:solidFill>
              </a:rPr>
              <a:t>20</a:t>
            </a:r>
          </a:p>
        </p:txBody>
      </p:sp>
      <p:sp>
        <p:nvSpPr>
          <p:cNvPr id="42" name="ZoneTexte 41"/>
          <p:cNvSpPr txBox="1"/>
          <p:nvPr/>
        </p:nvSpPr>
        <p:spPr>
          <a:xfrm>
            <a:off x="8529296" y="4137751"/>
            <a:ext cx="3321615" cy="387286"/>
          </a:xfrm>
          <a:prstGeom prst="rect">
            <a:avLst/>
          </a:prstGeom>
          <a:noFill/>
        </p:spPr>
        <p:txBody>
          <a:bodyPr wrap="square" rtlCol="0">
            <a:spAutoFit/>
          </a:bodyPr>
          <a:lstStyle/>
          <a:p>
            <a:pPr algn="ctr">
              <a:lnSpc>
                <a:spcPts val="2300"/>
              </a:lnSpc>
            </a:pPr>
            <a:r>
              <a:rPr lang="fr-FR" sz="2000" b="1" dirty="0">
                <a:solidFill>
                  <a:srgbClr val="12125C"/>
                </a:solidFill>
              </a:rPr>
              <a:t>DISPOSITIFS DE SUBVENTION</a:t>
            </a:r>
          </a:p>
        </p:txBody>
      </p:sp>
      <p:sp>
        <p:nvSpPr>
          <p:cNvPr id="43" name="ZoneTexte 42"/>
          <p:cNvSpPr txBox="1"/>
          <p:nvPr/>
        </p:nvSpPr>
        <p:spPr>
          <a:xfrm>
            <a:off x="9096297" y="4526205"/>
            <a:ext cx="1437176" cy="1200329"/>
          </a:xfrm>
          <a:prstGeom prst="rect">
            <a:avLst/>
          </a:prstGeom>
          <a:noFill/>
        </p:spPr>
        <p:txBody>
          <a:bodyPr wrap="square" rtlCol="0">
            <a:spAutoFit/>
          </a:bodyPr>
          <a:lstStyle/>
          <a:p>
            <a:pPr algn="r"/>
            <a:r>
              <a:rPr lang="fr-FR" sz="1200" dirty="0">
                <a:solidFill>
                  <a:srgbClr val="12125C"/>
                </a:solidFill>
              </a:rPr>
              <a:t>20 en 2025</a:t>
            </a:r>
          </a:p>
          <a:p>
            <a:pPr algn="r"/>
            <a:r>
              <a:rPr lang="fr-FR" sz="1200" dirty="0">
                <a:solidFill>
                  <a:srgbClr val="12125C"/>
                </a:solidFill>
              </a:rPr>
              <a:t>18 en 2024</a:t>
            </a:r>
          </a:p>
          <a:p>
            <a:pPr algn="r"/>
            <a:r>
              <a:rPr lang="fr-FR" sz="1200" dirty="0">
                <a:solidFill>
                  <a:srgbClr val="12125C"/>
                </a:solidFill>
              </a:rPr>
              <a:t>17 en 2023</a:t>
            </a:r>
          </a:p>
          <a:p>
            <a:pPr algn="r"/>
            <a:r>
              <a:rPr lang="fr-FR" sz="1200" dirty="0">
                <a:solidFill>
                  <a:srgbClr val="12125C"/>
                </a:solidFill>
              </a:rPr>
              <a:t>14 en 2022</a:t>
            </a:r>
          </a:p>
          <a:p>
            <a:pPr algn="r"/>
            <a:r>
              <a:rPr lang="fr-FR" sz="1200" dirty="0">
                <a:solidFill>
                  <a:srgbClr val="12125C"/>
                </a:solidFill>
              </a:rPr>
              <a:t>9 en 2021</a:t>
            </a:r>
          </a:p>
          <a:p>
            <a:pPr algn="r"/>
            <a:r>
              <a:rPr lang="fr-FR" sz="1200" dirty="0">
                <a:solidFill>
                  <a:srgbClr val="12125C"/>
                </a:solidFill>
              </a:rPr>
              <a:t>5 en 2020</a:t>
            </a:r>
          </a:p>
        </p:txBody>
      </p:sp>
      <p:sp>
        <p:nvSpPr>
          <p:cNvPr id="44" name="Triangle isocèle 43"/>
          <p:cNvSpPr/>
          <p:nvPr/>
        </p:nvSpPr>
        <p:spPr>
          <a:xfrm rot="21251033">
            <a:off x="5986551" y="4916432"/>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Bouée 44"/>
          <p:cNvSpPr/>
          <p:nvPr/>
        </p:nvSpPr>
        <p:spPr>
          <a:xfrm>
            <a:off x="4215934" y="137794"/>
            <a:ext cx="1438275" cy="1402783"/>
          </a:xfrm>
          <a:prstGeom prst="donut">
            <a:avLst>
              <a:gd name="adj" fmla="val 9325"/>
            </a:avLst>
          </a:prstGeom>
          <a:solidFill>
            <a:srgbClr val="12125C"/>
          </a:solidFill>
          <a:ln>
            <a:noFill/>
          </a:ln>
          <a:effectLst>
            <a:outerShdw blurRad="50800" dist="88900" dir="13500000" algn="br"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6" name="ZoneTexte 45"/>
          <p:cNvSpPr txBox="1"/>
          <p:nvPr/>
        </p:nvSpPr>
        <p:spPr>
          <a:xfrm>
            <a:off x="5535949" y="5660327"/>
            <a:ext cx="1320697" cy="461665"/>
          </a:xfrm>
          <a:prstGeom prst="rect">
            <a:avLst/>
          </a:prstGeom>
          <a:noFill/>
        </p:spPr>
        <p:txBody>
          <a:bodyPr wrap="square" rtlCol="0">
            <a:spAutoFit/>
          </a:bodyPr>
          <a:lstStyle/>
          <a:p>
            <a:pPr algn="ctr"/>
            <a:r>
              <a:rPr lang="fr-FR" sz="2400" b="1" dirty="0">
                <a:solidFill>
                  <a:srgbClr val="F33F4B"/>
                </a:solidFill>
              </a:rPr>
              <a:t>35 570</a:t>
            </a:r>
          </a:p>
        </p:txBody>
      </p:sp>
      <p:sp>
        <p:nvSpPr>
          <p:cNvPr id="49" name="Triangle isocèle 48"/>
          <p:cNvSpPr/>
          <p:nvPr/>
        </p:nvSpPr>
        <p:spPr>
          <a:xfrm rot="9085484">
            <a:off x="5271457" y="1391664"/>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0" name="Groupe 49"/>
          <p:cNvGrpSpPr/>
          <p:nvPr/>
        </p:nvGrpSpPr>
        <p:grpSpPr>
          <a:xfrm>
            <a:off x="4517858" y="4492048"/>
            <a:ext cx="153703" cy="152794"/>
            <a:chOff x="3547278" y="1233302"/>
            <a:chExt cx="153703" cy="152794"/>
          </a:xfrm>
        </p:grpSpPr>
        <p:sp>
          <p:nvSpPr>
            <p:cNvPr id="51" name="Ellipse 50"/>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Ellipse 51"/>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3" name="Bouée 52"/>
          <p:cNvSpPr/>
          <p:nvPr/>
        </p:nvSpPr>
        <p:spPr>
          <a:xfrm>
            <a:off x="2903347" y="3814778"/>
            <a:ext cx="1438275" cy="1402783"/>
          </a:xfrm>
          <a:prstGeom prst="donut">
            <a:avLst>
              <a:gd name="adj" fmla="val 9325"/>
            </a:avLst>
          </a:prstGeom>
          <a:solidFill>
            <a:srgbClr val="12125C"/>
          </a:solidFill>
          <a:ln>
            <a:noFill/>
          </a:ln>
          <a:effectLst>
            <a:outerShdw blurRad="50800" dist="101600" dir="10800000" algn="r"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4" name="Triangle isocèle 53"/>
          <p:cNvSpPr/>
          <p:nvPr/>
        </p:nvSpPr>
        <p:spPr>
          <a:xfrm rot="5400000">
            <a:off x="4339672" y="4438526"/>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p:cNvSpPr txBox="1"/>
          <p:nvPr/>
        </p:nvSpPr>
        <p:spPr>
          <a:xfrm>
            <a:off x="2933618" y="4303694"/>
            <a:ext cx="1320697" cy="461665"/>
          </a:xfrm>
          <a:prstGeom prst="rect">
            <a:avLst/>
          </a:prstGeom>
          <a:noFill/>
        </p:spPr>
        <p:txBody>
          <a:bodyPr wrap="square" rtlCol="0">
            <a:spAutoFit/>
          </a:bodyPr>
          <a:lstStyle/>
          <a:p>
            <a:pPr algn="ctr"/>
            <a:r>
              <a:rPr lang="fr-FR" sz="2400" b="1" dirty="0">
                <a:solidFill>
                  <a:srgbClr val="F33F4B"/>
                </a:solidFill>
              </a:rPr>
              <a:t>7 162</a:t>
            </a:r>
          </a:p>
        </p:txBody>
      </p:sp>
      <p:sp>
        <p:nvSpPr>
          <p:cNvPr id="56" name="ZoneTexte 55"/>
          <p:cNvSpPr txBox="1"/>
          <p:nvPr/>
        </p:nvSpPr>
        <p:spPr>
          <a:xfrm>
            <a:off x="-14415" y="3900771"/>
            <a:ext cx="3034827" cy="682238"/>
          </a:xfrm>
          <a:prstGeom prst="rect">
            <a:avLst/>
          </a:prstGeom>
          <a:noFill/>
        </p:spPr>
        <p:txBody>
          <a:bodyPr wrap="square" rtlCol="0">
            <a:spAutoFit/>
          </a:bodyPr>
          <a:lstStyle/>
          <a:p>
            <a:pPr algn="ctr">
              <a:lnSpc>
                <a:spcPts val="2300"/>
              </a:lnSpc>
            </a:pPr>
            <a:r>
              <a:rPr lang="fr-FR" sz="2000" b="1" dirty="0">
                <a:solidFill>
                  <a:srgbClr val="12125C"/>
                </a:solidFill>
              </a:rPr>
              <a:t>COMPTE D’ENGAGEMENT CITOYEN</a:t>
            </a:r>
          </a:p>
        </p:txBody>
      </p:sp>
      <p:sp>
        <p:nvSpPr>
          <p:cNvPr id="58" name="ZoneTexte 57"/>
          <p:cNvSpPr txBox="1"/>
          <p:nvPr/>
        </p:nvSpPr>
        <p:spPr>
          <a:xfrm>
            <a:off x="3428999" y="5245842"/>
            <a:ext cx="2057273" cy="689741"/>
          </a:xfrm>
          <a:prstGeom prst="rect">
            <a:avLst/>
          </a:prstGeom>
          <a:noFill/>
        </p:spPr>
        <p:txBody>
          <a:bodyPr wrap="square" rtlCol="0">
            <a:spAutoFit/>
          </a:bodyPr>
          <a:lstStyle/>
          <a:p>
            <a:pPr algn="ctr">
              <a:lnSpc>
                <a:spcPts val="2300"/>
              </a:lnSpc>
            </a:pPr>
            <a:r>
              <a:rPr lang="fr-FR" sz="2000" b="1" dirty="0">
                <a:solidFill>
                  <a:srgbClr val="12125C"/>
                </a:solidFill>
              </a:rPr>
              <a:t>COMPTE-RENDUS FINANCIERS</a:t>
            </a:r>
          </a:p>
        </p:txBody>
      </p:sp>
      <p:sp>
        <p:nvSpPr>
          <p:cNvPr id="59" name="ZoneTexte 58"/>
          <p:cNvSpPr txBox="1"/>
          <p:nvPr/>
        </p:nvSpPr>
        <p:spPr>
          <a:xfrm>
            <a:off x="3862683" y="5824284"/>
            <a:ext cx="1365346" cy="1015663"/>
          </a:xfrm>
          <a:prstGeom prst="rect">
            <a:avLst/>
          </a:prstGeom>
          <a:noFill/>
        </p:spPr>
        <p:txBody>
          <a:bodyPr wrap="square" rtlCol="0">
            <a:spAutoFit/>
          </a:bodyPr>
          <a:lstStyle/>
          <a:p>
            <a:r>
              <a:rPr lang="fr-FR" sz="1200" dirty="0">
                <a:solidFill>
                  <a:srgbClr val="12125C"/>
                </a:solidFill>
              </a:rPr>
              <a:t>35 570 en 2025</a:t>
            </a:r>
          </a:p>
          <a:p>
            <a:r>
              <a:rPr lang="fr-FR" sz="1200" dirty="0">
                <a:solidFill>
                  <a:srgbClr val="12125C"/>
                </a:solidFill>
              </a:rPr>
              <a:t>32 235 en 2024</a:t>
            </a:r>
          </a:p>
          <a:p>
            <a:r>
              <a:rPr lang="fr-FR" sz="1200" dirty="0">
                <a:solidFill>
                  <a:srgbClr val="12125C"/>
                </a:solidFill>
              </a:rPr>
              <a:t>29 565 en 2023*</a:t>
            </a:r>
          </a:p>
          <a:p>
            <a:r>
              <a:rPr lang="fr-FR" sz="1200" dirty="0">
                <a:solidFill>
                  <a:srgbClr val="12125C"/>
                </a:solidFill>
              </a:rPr>
              <a:t>33 426 en 2022*</a:t>
            </a:r>
          </a:p>
          <a:p>
            <a:r>
              <a:rPr lang="fr-FR" sz="1200" dirty="0">
                <a:solidFill>
                  <a:srgbClr val="12125C"/>
                </a:solidFill>
              </a:rPr>
              <a:t>25 000 en 2021</a:t>
            </a:r>
          </a:p>
        </p:txBody>
      </p:sp>
      <p:grpSp>
        <p:nvGrpSpPr>
          <p:cNvPr id="60" name="Groupe 59"/>
          <p:cNvGrpSpPr/>
          <p:nvPr/>
        </p:nvGrpSpPr>
        <p:grpSpPr>
          <a:xfrm>
            <a:off x="3957627" y="2791987"/>
            <a:ext cx="153703" cy="152794"/>
            <a:chOff x="3547278" y="1233302"/>
            <a:chExt cx="153703" cy="152794"/>
          </a:xfrm>
        </p:grpSpPr>
        <p:sp>
          <p:nvSpPr>
            <p:cNvPr id="61" name="Ellipse 60"/>
            <p:cNvSpPr/>
            <p:nvPr/>
          </p:nvSpPr>
          <p:spPr>
            <a:xfrm>
              <a:off x="3547278" y="1233302"/>
              <a:ext cx="153703" cy="152794"/>
            </a:xfrm>
            <a:prstGeom prst="ellipse">
              <a:avLst/>
            </a:prstGeom>
            <a:solidFill>
              <a:schemeClr val="bg1"/>
            </a:solidFill>
            <a:ln w="12700">
              <a:solidFill>
                <a:srgbClr val="12125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Ellipse 61"/>
            <p:cNvSpPr/>
            <p:nvPr/>
          </p:nvSpPr>
          <p:spPr>
            <a:xfrm>
              <a:off x="3578890" y="1266825"/>
              <a:ext cx="94586" cy="88222"/>
            </a:xfrm>
            <a:prstGeom prst="ellipse">
              <a:avLst/>
            </a:prstGeom>
            <a:solidFill>
              <a:srgbClr val="12125C"/>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3" name="Bouée 62"/>
          <p:cNvSpPr/>
          <p:nvPr/>
        </p:nvSpPr>
        <p:spPr>
          <a:xfrm>
            <a:off x="2343116" y="2114717"/>
            <a:ext cx="1438275" cy="1402783"/>
          </a:xfrm>
          <a:prstGeom prst="donut">
            <a:avLst>
              <a:gd name="adj" fmla="val 9325"/>
            </a:avLst>
          </a:prstGeom>
          <a:solidFill>
            <a:srgbClr val="12125C"/>
          </a:solidFill>
          <a:ln>
            <a:noFill/>
          </a:ln>
          <a:effectLst>
            <a:outerShdw blurRad="50800" dist="101600" dir="10800000" algn="r"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4" name="Triangle isocèle 63"/>
          <p:cNvSpPr/>
          <p:nvPr/>
        </p:nvSpPr>
        <p:spPr>
          <a:xfrm rot="5400000">
            <a:off x="3779441" y="2738465"/>
            <a:ext cx="237475" cy="283393"/>
          </a:xfrm>
          <a:prstGeom prst="triangle">
            <a:avLst/>
          </a:prstGeom>
          <a:solidFill>
            <a:srgbClr val="121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ZoneTexte 64"/>
          <p:cNvSpPr txBox="1"/>
          <p:nvPr/>
        </p:nvSpPr>
        <p:spPr>
          <a:xfrm>
            <a:off x="2373387" y="2603633"/>
            <a:ext cx="1320697" cy="461665"/>
          </a:xfrm>
          <a:prstGeom prst="rect">
            <a:avLst/>
          </a:prstGeom>
          <a:noFill/>
        </p:spPr>
        <p:txBody>
          <a:bodyPr wrap="square" rtlCol="0">
            <a:spAutoFit/>
          </a:bodyPr>
          <a:lstStyle/>
          <a:p>
            <a:pPr algn="ctr"/>
            <a:r>
              <a:rPr lang="fr-FR" sz="2400" b="1" dirty="0">
                <a:solidFill>
                  <a:srgbClr val="F33F4B"/>
                </a:solidFill>
              </a:rPr>
              <a:t>442 279</a:t>
            </a:r>
          </a:p>
        </p:txBody>
      </p:sp>
      <p:sp>
        <p:nvSpPr>
          <p:cNvPr id="66" name="ZoneTexte 65"/>
          <p:cNvSpPr txBox="1"/>
          <p:nvPr/>
        </p:nvSpPr>
        <p:spPr>
          <a:xfrm>
            <a:off x="140153" y="2150706"/>
            <a:ext cx="2201115" cy="689741"/>
          </a:xfrm>
          <a:prstGeom prst="rect">
            <a:avLst/>
          </a:prstGeom>
          <a:noFill/>
        </p:spPr>
        <p:txBody>
          <a:bodyPr wrap="square" rtlCol="0">
            <a:spAutoFit/>
          </a:bodyPr>
          <a:lstStyle/>
          <a:p>
            <a:pPr algn="ctr">
              <a:lnSpc>
                <a:spcPts val="2300"/>
              </a:lnSpc>
            </a:pPr>
            <a:r>
              <a:rPr lang="fr-FR" sz="2000" b="1" dirty="0">
                <a:solidFill>
                  <a:srgbClr val="12125C"/>
                </a:solidFill>
              </a:rPr>
              <a:t>BENEFICIAIRES DU PASSPORT</a:t>
            </a:r>
          </a:p>
        </p:txBody>
      </p:sp>
      <p:sp>
        <p:nvSpPr>
          <p:cNvPr id="67" name="ZoneTexte 66"/>
          <p:cNvSpPr txBox="1"/>
          <p:nvPr/>
        </p:nvSpPr>
        <p:spPr>
          <a:xfrm>
            <a:off x="111711" y="2825510"/>
            <a:ext cx="2234738" cy="830997"/>
          </a:xfrm>
          <a:prstGeom prst="rect">
            <a:avLst/>
          </a:prstGeom>
          <a:noFill/>
        </p:spPr>
        <p:txBody>
          <a:bodyPr wrap="square" rtlCol="0">
            <a:spAutoFit/>
          </a:bodyPr>
          <a:lstStyle/>
          <a:p>
            <a:r>
              <a:rPr lang="fr-FR" sz="1200" b="1" dirty="0">
                <a:solidFill>
                  <a:srgbClr val="12125C"/>
                </a:solidFill>
              </a:rPr>
              <a:t>2025 </a:t>
            </a:r>
            <a:r>
              <a:rPr lang="fr-FR" sz="1200" dirty="0">
                <a:solidFill>
                  <a:srgbClr val="12125C"/>
                </a:solidFill>
              </a:rPr>
              <a:t>442 279 bénéficiaires</a:t>
            </a:r>
          </a:p>
          <a:p>
            <a:r>
              <a:rPr lang="fr-FR" sz="1200" b="1" dirty="0">
                <a:solidFill>
                  <a:srgbClr val="12125C"/>
                </a:solidFill>
              </a:rPr>
              <a:t>2025 </a:t>
            </a:r>
            <a:r>
              <a:rPr lang="fr-FR" sz="1200" dirty="0">
                <a:solidFill>
                  <a:srgbClr val="12125C"/>
                </a:solidFill>
              </a:rPr>
              <a:t>52 970 structures sportives</a:t>
            </a:r>
          </a:p>
          <a:p>
            <a:r>
              <a:rPr lang="fr-FR" sz="1200" b="1" dirty="0">
                <a:solidFill>
                  <a:srgbClr val="12125C"/>
                </a:solidFill>
              </a:rPr>
              <a:t>2024 </a:t>
            </a:r>
            <a:r>
              <a:rPr lang="fr-FR" sz="1200" dirty="0">
                <a:solidFill>
                  <a:srgbClr val="12125C"/>
                </a:solidFill>
              </a:rPr>
              <a:t>1,65M bénéficiaires</a:t>
            </a:r>
          </a:p>
          <a:p>
            <a:r>
              <a:rPr lang="fr-FR" sz="1200" b="1" dirty="0">
                <a:solidFill>
                  <a:srgbClr val="12125C"/>
                </a:solidFill>
              </a:rPr>
              <a:t>2024 </a:t>
            </a:r>
            <a:r>
              <a:rPr lang="fr-FR" sz="1200" dirty="0">
                <a:solidFill>
                  <a:srgbClr val="12125C"/>
                </a:solidFill>
              </a:rPr>
              <a:t>60 328 structures sportives</a:t>
            </a:r>
          </a:p>
        </p:txBody>
      </p:sp>
      <p:sp>
        <p:nvSpPr>
          <p:cNvPr id="68" name="ZoneTexte 67"/>
          <p:cNvSpPr txBox="1"/>
          <p:nvPr/>
        </p:nvSpPr>
        <p:spPr>
          <a:xfrm>
            <a:off x="4342773" y="918681"/>
            <a:ext cx="1177347" cy="400110"/>
          </a:xfrm>
          <a:prstGeom prst="rect">
            <a:avLst/>
          </a:prstGeom>
          <a:noFill/>
        </p:spPr>
        <p:txBody>
          <a:bodyPr wrap="square" rtlCol="0">
            <a:spAutoFit/>
          </a:bodyPr>
          <a:lstStyle/>
          <a:p>
            <a:pPr algn="ctr"/>
            <a:r>
              <a:rPr lang="fr-FR" sz="2000" b="1" dirty="0">
                <a:solidFill>
                  <a:srgbClr val="00B050"/>
                </a:solidFill>
              </a:rPr>
              <a:t>+18%</a:t>
            </a:r>
          </a:p>
        </p:txBody>
      </p:sp>
      <p:sp>
        <p:nvSpPr>
          <p:cNvPr id="69" name="ZoneTexte 68"/>
          <p:cNvSpPr txBox="1"/>
          <p:nvPr/>
        </p:nvSpPr>
        <p:spPr>
          <a:xfrm>
            <a:off x="7008409" y="1463215"/>
            <a:ext cx="1177347" cy="400110"/>
          </a:xfrm>
          <a:prstGeom prst="rect">
            <a:avLst/>
          </a:prstGeom>
          <a:noFill/>
        </p:spPr>
        <p:txBody>
          <a:bodyPr wrap="square" rtlCol="0">
            <a:spAutoFit/>
          </a:bodyPr>
          <a:lstStyle/>
          <a:p>
            <a:pPr algn="ctr"/>
            <a:r>
              <a:rPr lang="fr-FR" sz="2000" b="1" dirty="0">
                <a:solidFill>
                  <a:srgbClr val="00B050"/>
                </a:solidFill>
              </a:rPr>
              <a:t>+1%</a:t>
            </a:r>
          </a:p>
        </p:txBody>
      </p:sp>
      <p:sp>
        <p:nvSpPr>
          <p:cNvPr id="70" name="ZoneTexte 69"/>
          <p:cNvSpPr txBox="1"/>
          <p:nvPr/>
        </p:nvSpPr>
        <p:spPr>
          <a:xfrm>
            <a:off x="7913821" y="3079797"/>
            <a:ext cx="1177347" cy="400110"/>
          </a:xfrm>
          <a:prstGeom prst="rect">
            <a:avLst/>
          </a:prstGeom>
          <a:noFill/>
        </p:spPr>
        <p:txBody>
          <a:bodyPr wrap="square" rtlCol="0">
            <a:spAutoFit/>
          </a:bodyPr>
          <a:lstStyle/>
          <a:p>
            <a:pPr algn="ctr"/>
            <a:r>
              <a:rPr lang="fr-FR" sz="2000" b="1" dirty="0">
                <a:solidFill>
                  <a:srgbClr val="00B050"/>
                </a:solidFill>
              </a:rPr>
              <a:t>+44%</a:t>
            </a:r>
          </a:p>
        </p:txBody>
      </p:sp>
      <p:sp>
        <p:nvSpPr>
          <p:cNvPr id="71" name="ZoneTexte 70"/>
          <p:cNvSpPr txBox="1"/>
          <p:nvPr/>
        </p:nvSpPr>
        <p:spPr>
          <a:xfrm>
            <a:off x="7428232" y="4952548"/>
            <a:ext cx="1177347" cy="400110"/>
          </a:xfrm>
          <a:prstGeom prst="rect">
            <a:avLst/>
          </a:prstGeom>
          <a:noFill/>
        </p:spPr>
        <p:txBody>
          <a:bodyPr wrap="square" rtlCol="0">
            <a:spAutoFit/>
          </a:bodyPr>
          <a:lstStyle/>
          <a:p>
            <a:pPr algn="ctr"/>
            <a:r>
              <a:rPr lang="fr-FR" sz="2000" b="1">
                <a:solidFill>
                  <a:srgbClr val="00B050"/>
                </a:solidFill>
              </a:rPr>
              <a:t>+11%</a:t>
            </a:r>
            <a:endParaRPr lang="fr-FR" sz="2000" b="1" dirty="0">
              <a:solidFill>
                <a:srgbClr val="00B050"/>
              </a:solidFill>
            </a:endParaRPr>
          </a:p>
        </p:txBody>
      </p:sp>
      <p:sp>
        <p:nvSpPr>
          <p:cNvPr id="74" name="ZoneTexte 73"/>
          <p:cNvSpPr txBox="1"/>
          <p:nvPr/>
        </p:nvSpPr>
        <p:spPr>
          <a:xfrm>
            <a:off x="6916265" y="6245487"/>
            <a:ext cx="3560287" cy="600164"/>
          </a:xfrm>
          <a:prstGeom prst="rect">
            <a:avLst/>
          </a:prstGeom>
          <a:noFill/>
        </p:spPr>
        <p:txBody>
          <a:bodyPr wrap="square" rtlCol="0">
            <a:spAutoFit/>
          </a:bodyPr>
          <a:lstStyle/>
          <a:p>
            <a:r>
              <a:rPr lang="fr-FR" sz="1100" dirty="0">
                <a:solidFill>
                  <a:srgbClr val="12125C"/>
                </a:solidFill>
              </a:rPr>
              <a:t>* A partir de 2023, les comptes-rendus financiers sont remplacés par les CR d’AG pour les subventions de fonctionnement (près de 15 000 dossiers FDVA concernés)</a:t>
            </a:r>
          </a:p>
        </p:txBody>
      </p:sp>
      <p:sp>
        <p:nvSpPr>
          <p:cNvPr id="75" name="ZoneTexte 74"/>
          <p:cNvSpPr txBox="1"/>
          <p:nvPr/>
        </p:nvSpPr>
        <p:spPr>
          <a:xfrm>
            <a:off x="2451672" y="2938980"/>
            <a:ext cx="1177347" cy="400110"/>
          </a:xfrm>
          <a:prstGeom prst="rect">
            <a:avLst/>
          </a:prstGeom>
          <a:noFill/>
        </p:spPr>
        <p:txBody>
          <a:bodyPr wrap="square" rtlCol="0">
            <a:spAutoFit/>
          </a:bodyPr>
          <a:lstStyle/>
          <a:p>
            <a:pPr algn="ctr"/>
            <a:r>
              <a:rPr lang="fr-FR" sz="2000" b="1" dirty="0">
                <a:solidFill>
                  <a:schemeClr val="accent1">
                    <a:lumMod val="75000"/>
                  </a:schemeClr>
                </a:solidFill>
              </a:rPr>
              <a:t>-73%</a:t>
            </a:r>
          </a:p>
        </p:txBody>
      </p:sp>
      <p:sp>
        <p:nvSpPr>
          <p:cNvPr id="78" name="ZoneTexte 77"/>
          <p:cNvSpPr txBox="1"/>
          <p:nvPr/>
        </p:nvSpPr>
        <p:spPr>
          <a:xfrm>
            <a:off x="-21551" y="-19635"/>
            <a:ext cx="3034827" cy="461665"/>
          </a:xfrm>
          <a:prstGeom prst="rect">
            <a:avLst/>
          </a:prstGeom>
          <a:solidFill>
            <a:schemeClr val="bg1">
              <a:lumMod val="85000"/>
            </a:schemeClr>
          </a:solidFill>
        </p:spPr>
        <p:txBody>
          <a:bodyPr wrap="square" rtlCol="0">
            <a:spAutoFit/>
          </a:bodyPr>
          <a:lstStyle/>
          <a:p>
            <a:pPr algn="ctr"/>
            <a:r>
              <a:rPr lang="fr-FR" sz="2400" b="1" dirty="0">
                <a:solidFill>
                  <a:srgbClr val="12125C"/>
                </a:solidFill>
              </a:rPr>
              <a:t>au 31 décembre 2025</a:t>
            </a:r>
          </a:p>
        </p:txBody>
      </p:sp>
      <p:sp>
        <p:nvSpPr>
          <p:cNvPr id="79" name="ZoneTexte 78"/>
          <p:cNvSpPr txBox="1"/>
          <p:nvPr/>
        </p:nvSpPr>
        <p:spPr>
          <a:xfrm>
            <a:off x="5618307" y="5999884"/>
            <a:ext cx="1177347" cy="400110"/>
          </a:xfrm>
          <a:prstGeom prst="rect">
            <a:avLst/>
          </a:prstGeom>
          <a:noFill/>
        </p:spPr>
        <p:txBody>
          <a:bodyPr wrap="square" rtlCol="0">
            <a:spAutoFit/>
          </a:bodyPr>
          <a:lstStyle/>
          <a:p>
            <a:pPr algn="ctr"/>
            <a:r>
              <a:rPr lang="fr-FR" sz="2000" b="1" dirty="0">
                <a:solidFill>
                  <a:srgbClr val="00B050"/>
                </a:solidFill>
              </a:rPr>
              <a:t>+10%</a:t>
            </a:r>
          </a:p>
        </p:txBody>
      </p:sp>
      <p:sp>
        <p:nvSpPr>
          <p:cNvPr id="2" name="Rectangle à coins arrondis 107">
            <a:extLst>
              <a:ext uri="{FF2B5EF4-FFF2-40B4-BE49-F238E27FC236}">
                <a16:creationId xmlns:a16="http://schemas.microsoft.com/office/drawing/2014/main" id="{A1570F9B-386F-AC78-7520-D8C5CE4C177C}"/>
              </a:ext>
            </a:extLst>
          </p:cNvPr>
          <p:cNvSpPr/>
          <p:nvPr/>
        </p:nvSpPr>
        <p:spPr>
          <a:xfrm>
            <a:off x="8365272" y="871191"/>
            <a:ext cx="1857757" cy="1181461"/>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 name="Rectangle à coins arrondis 107">
            <a:extLst>
              <a:ext uri="{FF2B5EF4-FFF2-40B4-BE49-F238E27FC236}">
                <a16:creationId xmlns:a16="http://schemas.microsoft.com/office/drawing/2014/main" id="{AC3F1DDB-FA90-5EB3-EC16-09C4C49A00F7}"/>
              </a:ext>
            </a:extLst>
          </p:cNvPr>
          <p:cNvSpPr/>
          <p:nvPr/>
        </p:nvSpPr>
        <p:spPr>
          <a:xfrm>
            <a:off x="9549357" y="2594859"/>
            <a:ext cx="1740519" cy="1141351"/>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2" name="Rectangle à coins arrondis 107">
            <a:extLst>
              <a:ext uri="{FF2B5EF4-FFF2-40B4-BE49-F238E27FC236}">
                <a16:creationId xmlns:a16="http://schemas.microsoft.com/office/drawing/2014/main" id="{A5F81B1E-9C78-AA36-098C-4E01571D70B4}"/>
              </a:ext>
            </a:extLst>
          </p:cNvPr>
          <p:cNvSpPr/>
          <p:nvPr/>
        </p:nvSpPr>
        <p:spPr>
          <a:xfrm>
            <a:off x="9237491" y="4544485"/>
            <a:ext cx="1718999" cy="1141351"/>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33" name="Rectangle à coins arrondis 107">
            <a:extLst>
              <a:ext uri="{FF2B5EF4-FFF2-40B4-BE49-F238E27FC236}">
                <a16:creationId xmlns:a16="http://schemas.microsoft.com/office/drawing/2014/main" id="{3042A42D-F5A8-8227-E2C0-13FA467C5A87}"/>
              </a:ext>
            </a:extLst>
          </p:cNvPr>
          <p:cNvSpPr/>
          <p:nvPr/>
        </p:nvSpPr>
        <p:spPr>
          <a:xfrm>
            <a:off x="3499338" y="5851702"/>
            <a:ext cx="1949907" cy="947272"/>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48" name="ZoneTexte 47">
            <a:extLst>
              <a:ext uri="{FF2B5EF4-FFF2-40B4-BE49-F238E27FC236}">
                <a16:creationId xmlns:a16="http://schemas.microsoft.com/office/drawing/2014/main" id="{7EBB5B65-EE92-EAA8-3764-6C39CF9DDA22}"/>
              </a:ext>
            </a:extLst>
          </p:cNvPr>
          <p:cNvSpPr txBox="1"/>
          <p:nvPr/>
        </p:nvSpPr>
        <p:spPr>
          <a:xfrm>
            <a:off x="2392646" y="884992"/>
            <a:ext cx="1340413" cy="1015663"/>
          </a:xfrm>
          <a:prstGeom prst="rect">
            <a:avLst/>
          </a:prstGeom>
          <a:noFill/>
        </p:spPr>
        <p:txBody>
          <a:bodyPr wrap="square" rtlCol="0">
            <a:spAutoFit/>
          </a:bodyPr>
          <a:lstStyle/>
          <a:p>
            <a:pPr algn="r"/>
            <a:r>
              <a:rPr lang="fr-FR" sz="1200" dirty="0">
                <a:solidFill>
                  <a:srgbClr val="12125C"/>
                </a:solidFill>
              </a:rPr>
              <a:t>690 000 en 2025</a:t>
            </a:r>
          </a:p>
          <a:p>
            <a:pPr algn="r"/>
            <a:r>
              <a:rPr lang="fr-FR" sz="1200" dirty="0">
                <a:solidFill>
                  <a:srgbClr val="12125C"/>
                </a:solidFill>
              </a:rPr>
              <a:t>582 000 en 2024</a:t>
            </a:r>
          </a:p>
          <a:p>
            <a:pPr algn="r"/>
            <a:r>
              <a:rPr lang="fr-FR" sz="1200" dirty="0">
                <a:solidFill>
                  <a:srgbClr val="12125C"/>
                </a:solidFill>
              </a:rPr>
              <a:t>454 000 en 2023</a:t>
            </a:r>
          </a:p>
          <a:p>
            <a:pPr algn="r"/>
            <a:r>
              <a:rPr lang="fr-FR" sz="1200" dirty="0">
                <a:solidFill>
                  <a:srgbClr val="12125C"/>
                </a:solidFill>
              </a:rPr>
              <a:t>355 000 en 2022</a:t>
            </a:r>
          </a:p>
          <a:p>
            <a:pPr algn="r"/>
            <a:r>
              <a:rPr lang="fr-FR" sz="1200" dirty="0">
                <a:solidFill>
                  <a:srgbClr val="12125C"/>
                </a:solidFill>
              </a:rPr>
              <a:t>266 000 en 2021</a:t>
            </a:r>
          </a:p>
        </p:txBody>
      </p:sp>
      <p:sp>
        <p:nvSpPr>
          <p:cNvPr id="72" name="Rectangle à coins arrondis 107">
            <a:extLst>
              <a:ext uri="{FF2B5EF4-FFF2-40B4-BE49-F238E27FC236}">
                <a16:creationId xmlns:a16="http://schemas.microsoft.com/office/drawing/2014/main" id="{6DB6E2C4-A692-048E-D32D-A2D7F28BF6EC}"/>
              </a:ext>
            </a:extLst>
          </p:cNvPr>
          <p:cNvSpPr/>
          <p:nvPr/>
        </p:nvSpPr>
        <p:spPr>
          <a:xfrm>
            <a:off x="2260979" y="903557"/>
            <a:ext cx="1740519" cy="983724"/>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1" name="ZoneTexte 80">
            <a:extLst>
              <a:ext uri="{FF2B5EF4-FFF2-40B4-BE49-F238E27FC236}">
                <a16:creationId xmlns:a16="http://schemas.microsoft.com/office/drawing/2014/main" id="{0A1466C6-4A25-D5CE-140E-5416737C7B16}"/>
              </a:ext>
            </a:extLst>
          </p:cNvPr>
          <p:cNvSpPr txBox="1"/>
          <p:nvPr/>
        </p:nvSpPr>
        <p:spPr>
          <a:xfrm>
            <a:off x="111711" y="4537025"/>
            <a:ext cx="2729175" cy="1200329"/>
          </a:xfrm>
          <a:prstGeom prst="rect">
            <a:avLst/>
          </a:prstGeom>
          <a:noFill/>
        </p:spPr>
        <p:txBody>
          <a:bodyPr wrap="square" rtlCol="0">
            <a:spAutoFit/>
          </a:bodyPr>
          <a:lstStyle/>
          <a:p>
            <a:r>
              <a:rPr lang="fr-FR" sz="1200" b="1" dirty="0">
                <a:solidFill>
                  <a:srgbClr val="12125C"/>
                </a:solidFill>
              </a:rPr>
              <a:t>2025 </a:t>
            </a:r>
            <a:r>
              <a:rPr lang="fr-FR" sz="1200" dirty="0">
                <a:solidFill>
                  <a:srgbClr val="12125C"/>
                </a:solidFill>
              </a:rPr>
              <a:t>7 162 déclarations de bénévoles</a:t>
            </a:r>
          </a:p>
          <a:p>
            <a:r>
              <a:rPr lang="fr-FR" sz="1200" b="1" dirty="0">
                <a:solidFill>
                  <a:srgbClr val="12125C"/>
                </a:solidFill>
              </a:rPr>
              <a:t>2025 </a:t>
            </a:r>
            <a:r>
              <a:rPr lang="fr-FR" sz="1200" dirty="0">
                <a:solidFill>
                  <a:srgbClr val="12125C"/>
                </a:solidFill>
              </a:rPr>
              <a:t>4 491 droits CEC bénévoles acquis </a:t>
            </a:r>
          </a:p>
          <a:p>
            <a:r>
              <a:rPr lang="fr-FR" sz="1200" b="1" dirty="0">
                <a:solidFill>
                  <a:srgbClr val="12125C"/>
                </a:solidFill>
              </a:rPr>
              <a:t>2025 </a:t>
            </a:r>
            <a:r>
              <a:rPr lang="fr-FR" sz="1200" dirty="0">
                <a:solidFill>
                  <a:srgbClr val="12125C"/>
                </a:solidFill>
              </a:rPr>
              <a:t>90 114 bénéficiaires CEC</a:t>
            </a:r>
          </a:p>
          <a:p>
            <a:r>
              <a:rPr lang="fr-FR" sz="1200" b="1" dirty="0">
                <a:solidFill>
                  <a:srgbClr val="12125C"/>
                </a:solidFill>
              </a:rPr>
              <a:t>2024 </a:t>
            </a:r>
            <a:r>
              <a:rPr lang="fr-FR" sz="1200" dirty="0">
                <a:solidFill>
                  <a:srgbClr val="12125C"/>
                </a:solidFill>
              </a:rPr>
              <a:t>7 197 déclarations de bénévoles</a:t>
            </a:r>
          </a:p>
          <a:p>
            <a:r>
              <a:rPr lang="fr-FR" sz="1200" b="1" dirty="0">
                <a:solidFill>
                  <a:srgbClr val="12125C"/>
                </a:solidFill>
              </a:rPr>
              <a:t>2024 </a:t>
            </a:r>
            <a:r>
              <a:rPr lang="fr-FR" sz="1200" dirty="0">
                <a:solidFill>
                  <a:srgbClr val="12125C"/>
                </a:solidFill>
              </a:rPr>
              <a:t>4 594 droits CEC bénévoles acquis</a:t>
            </a:r>
          </a:p>
          <a:p>
            <a:r>
              <a:rPr lang="fr-FR" sz="1200" b="1" dirty="0">
                <a:solidFill>
                  <a:srgbClr val="12125C"/>
                </a:solidFill>
              </a:rPr>
              <a:t>2024 </a:t>
            </a:r>
            <a:r>
              <a:rPr lang="fr-FR" sz="1200" dirty="0">
                <a:solidFill>
                  <a:srgbClr val="12125C"/>
                </a:solidFill>
              </a:rPr>
              <a:t>82 240 bénéficiaires CEC</a:t>
            </a:r>
          </a:p>
        </p:txBody>
      </p:sp>
    </p:spTree>
    <p:extLst>
      <p:ext uri="{BB962C8B-B14F-4D97-AF65-F5344CB8AC3E}">
        <p14:creationId xmlns:p14="http://schemas.microsoft.com/office/powerpoint/2010/main" val="2725770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xfrm>
            <a:off x="110880" y="0"/>
            <a:ext cx="7162384"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Le Compte Asso : les fonctionnalités de l’offre de service</a:t>
            </a:r>
            <a:endParaRPr lang="fr-FR" b="1" dirty="0">
              <a:solidFill>
                <a:srgbClr val="000074"/>
              </a:solidFill>
              <a:latin typeface="+mn-lt"/>
            </a:endParaRPr>
          </a:p>
        </p:txBody>
      </p:sp>
      <p:sp>
        <p:nvSpPr>
          <p:cNvPr id="111"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19</a:t>
            </a:fld>
            <a:endParaRPr lang="fr-FR" dirty="0">
              <a:solidFill>
                <a:schemeClr val="accent5">
                  <a:lumMod val="50000"/>
                </a:schemeClr>
              </a:solidFill>
            </a:endParaRPr>
          </a:p>
        </p:txBody>
      </p:sp>
      <p:sp>
        <p:nvSpPr>
          <p:cNvPr id="12292" name="Rectangle 4"/>
          <p:cNvSpPr>
            <a:spLocks noChangeArrowheads="1"/>
          </p:cNvSpPr>
          <p:nvPr/>
        </p:nvSpPr>
        <p:spPr bwMode="auto">
          <a:xfrm>
            <a:off x="1524001" y="-323165"/>
            <a:ext cx="1847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br>
              <a:rPr lang="fr-FR">
                <a:latin typeface="Arial" pitchFamily="34" charset="0"/>
                <a:cs typeface="Arial" pitchFamily="34" charset="0"/>
              </a:rPr>
            </a:br>
            <a:endParaRPr lang="fr-FR">
              <a:latin typeface="Arial" pitchFamily="34" charset="0"/>
              <a:cs typeface="Arial" pitchFamily="34" charset="0"/>
            </a:endParaRPr>
          </a:p>
        </p:txBody>
      </p:sp>
      <p:graphicFrame>
        <p:nvGraphicFramePr>
          <p:cNvPr id="9" name="Tableau 8"/>
          <p:cNvGraphicFramePr>
            <a:graphicFrameLocks noGrp="1"/>
          </p:cNvGraphicFramePr>
          <p:nvPr>
            <p:extLst>
              <p:ext uri="{D42A27DB-BD31-4B8C-83A1-F6EECF244321}">
                <p14:modId xmlns:p14="http://schemas.microsoft.com/office/powerpoint/2010/main" val="196437191"/>
              </p:ext>
            </p:extLst>
          </p:nvPr>
        </p:nvGraphicFramePr>
        <p:xfrm>
          <a:off x="317500" y="902193"/>
          <a:ext cx="11607800" cy="4866028"/>
        </p:xfrm>
        <a:graphic>
          <a:graphicData uri="http://schemas.openxmlformats.org/drawingml/2006/table">
            <a:tbl>
              <a:tblPr firstRow="1" bandRow="1">
                <a:tableStyleId>{93296810-A885-4BE3-A3E7-6D5BEEA58F35}</a:tableStyleId>
              </a:tblPr>
              <a:tblGrid>
                <a:gridCol w="6913659">
                  <a:extLst>
                    <a:ext uri="{9D8B030D-6E8A-4147-A177-3AD203B41FA5}">
                      <a16:colId xmlns:a16="http://schemas.microsoft.com/office/drawing/2014/main" val="20000"/>
                    </a:ext>
                  </a:extLst>
                </a:gridCol>
                <a:gridCol w="4694141">
                  <a:extLst>
                    <a:ext uri="{9D8B030D-6E8A-4147-A177-3AD203B41FA5}">
                      <a16:colId xmlns:a16="http://schemas.microsoft.com/office/drawing/2014/main" val="20001"/>
                    </a:ext>
                  </a:extLst>
                </a:gridCol>
              </a:tblGrid>
              <a:tr h="825006">
                <a:tc>
                  <a:txBody>
                    <a:bodyPr/>
                    <a:lstStyle/>
                    <a:p>
                      <a:r>
                        <a:rPr lang="fr-FR" sz="1600" dirty="0">
                          <a:latin typeface="Calibri" pitchFamily="34" charset="0"/>
                          <a:cs typeface="Calibri" pitchFamily="34" charset="0"/>
                        </a:rPr>
                        <a:t>Fonctionnalités</a:t>
                      </a:r>
                    </a:p>
                  </a:txBody>
                  <a:tcPr anchor="ctr"/>
                </a:tc>
                <a:tc>
                  <a:txBody>
                    <a:bodyPr/>
                    <a:lstStyle/>
                    <a:p>
                      <a:endParaRPr lang="fr-FR" sz="1600" dirty="0">
                        <a:solidFill>
                          <a:schemeClr val="bg1"/>
                        </a:solidFill>
                        <a:latin typeface="Calibri" pitchFamily="34" charset="0"/>
                        <a:cs typeface="Calibri" pitchFamily="34" charset="0"/>
                      </a:endParaRPr>
                    </a:p>
                  </a:txBody>
                  <a:tcPr/>
                </a:tc>
                <a:extLst>
                  <a:ext uri="{0D108BD9-81ED-4DB2-BD59-A6C34878D82A}">
                    <a16:rowId xmlns:a16="http://schemas.microsoft.com/office/drawing/2014/main" val="10000"/>
                  </a:ext>
                </a:extLst>
              </a:tr>
              <a:tr h="543153">
                <a:tc>
                  <a:txBody>
                    <a:bodyPr/>
                    <a:lstStyle/>
                    <a:p>
                      <a:r>
                        <a:rPr lang="fr-FR" sz="1300" b="1" dirty="0">
                          <a:latin typeface="Calibri" pitchFamily="34" charset="0"/>
                          <a:cs typeface="Calibri" pitchFamily="34" charset="0"/>
                        </a:rPr>
                        <a:t>Création du compte et relation avec une association/établissement</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1"/>
                  </a:ext>
                </a:extLst>
              </a:tr>
              <a:tr h="479252">
                <a:tc>
                  <a:txBody>
                    <a:bodyPr/>
                    <a:lstStyle/>
                    <a:p>
                      <a:r>
                        <a:rPr lang="fr-FR" sz="1300" b="1" dirty="0">
                          <a:latin typeface="Calibri" pitchFamily="34" charset="0"/>
                          <a:cs typeface="Calibri" pitchFamily="34" charset="0"/>
                        </a:rPr>
                        <a:t>Administration du compte et des associations/établissements liés</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2"/>
                  </a:ext>
                </a:extLst>
              </a:tr>
              <a:tr h="479252">
                <a:tc>
                  <a:txBody>
                    <a:bodyPr/>
                    <a:lstStyle/>
                    <a:p>
                      <a:r>
                        <a:rPr lang="fr-FR" sz="1300" b="1" dirty="0">
                          <a:latin typeface="Calibri" pitchFamily="34" charset="0"/>
                          <a:cs typeface="Calibri" pitchFamily="34" charset="0"/>
                        </a:rPr>
                        <a:t>Identité</a:t>
                      </a:r>
                      <a:r>
                        <a:rPr lang="fr-FR" sz="1300" b="1" baseline="0" dirty="0">
                          <a:latin typeface="Calibri" pitchFamily="34" charset="0"/>
                          <a:cs typeface="Calibri" pitchFamily="34" charset="0"/>
                        </a:rPr>
                        <a:t> de l’association : pr</a:t>
                      </a:r>
                      <a:r>
                        <a:rPr lang="fr-FR" sz="1300" b="1" dirty="0">
                          <a:latin typeface="Calibri" pitchFamily="34" charset="0"/>
                          <a:cs typeface="Calibri" pitchFamily="34" charset="0"/>
                        </a:rPr>
                        <a:t>ise de connaissance et saisie des informations administratives</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3"/>
                  </a:ext>
                </a:extLst>
              </a:tr>
              <a:tr h="543153">
                <a:tc>
                  <a:txBody>
                    <a:bodyPr/>
                    <a:lstStyle/>
                    <a:p>
                      <a:r>
                        <a:rPr lang="fr-FR" sz="1300" b="1" dirty="0">
                          <a:latin typeface="Calibri" pitchFamily="34" charset="0"/>
                          <a:cs typeface="Calibri" pitchFamily="34" charset="0"/>
                        </a:rPr>
                        <a:t>Répertoire des subventions : saisie de la subvention (ou « offre de subvention ») proposée</a:t>
                      </a:r>
                      <a:r>
                        <a:rPr lang="fr-FR" sz="1300" b="1" baseline="0" dirty="0">
                          <a:latin typeface="Calibri" pitchFamily="34" charset="0"/>
                          <a:cs typeface="Calibri" pitchFamily="34" charset="0"/>
                        </a:rPr>
                        <a:t> par le service instructeur</a:t>
                      </a:r>
                      <a:endParaRPr lang="fr-FR" sz="1300" b="1" dirty="0">
                        <a:latin typeface="Calibri" pitchFamily="34" charset="0"/>
                        <a:cs typeface="Calibri" pitchFamily="34" charset="0"/>
                      </a:endParaRP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4"/>
                  </a:ext>
                </a:extLst>
              </a:tr>
              <a:tr h="479252">
                <a:tc>
                  <a:txBody>
                    <a:bodyPr/>
                    <a:lstStyle/>
                    <a:p>
                      <a:r>
                        <a:rPr lang="fr-FR" sz="1300" b="1" dirty="0">
                          <a:latin typeface="Calibri" pitchFamily="34" charset="0"/>
                          <a:cs typeface="Calibri" pitchFamily="34" charset="0"/>
                        </a:rPr>
                        <a:t>Saisie des demandes de subvention</a:t>
                      </a:r>
                      <a:endParaRPr lang="fr-FR" sz="1300" b="1" dirty="0">
                        <a:solidFill>
                          <a:srgbClr val="3333FF"/>
                        </a:solidFill>
                        <a:latin typeface="Calibri" pitchFamily="34" charset="0"/>
                        <a:cs typeface="Calibri" pitchFamily="34" charset="0"/>
                      </a:endParaRPr>
                    </a:p>
                  </a:txBody>
                  <a:tcPr anchor="ctr"/>
                </a:tc>
                <a:tc>
                  <a:txBody>
                    <a:bodyPr/>
                    <a:lstStyle/>
                    <a:p>
                      <a:endParaRPr lang="fr-FR" sz="2400" dirty="0">
                        <a:solidFill>
                          <a:srgbClr val="3333FF"/>
                        </a:solidFill>
                        <a:latin typeface="Calibri" pitchFamily="34" charset="0"/>
                        <a:cs typeface="Calibri" pitchFamily="34" charset="0"/>
                      </a:endParaRPr>
                    </a:p>
                  </a:txBody>
                  <a:tcPr/>
                </a:tc>
                <a:extLst>
                  <a:ext uri="{0D108BD9-81ED-4DB2-BD59-A6C34878D82A}">
                    <a16:rowId xmlns:a16="http://schemas.microsoft.com/office/drawing/2014/main" val="10005"/>
                  </a:ext>
                </a:extLst>
              </a:tr>
              <a:tr h="494555">
                <a:tc>
                  <a:txBody>
                    <a:bodyPr/>
                    <a:lstStyle/>
                    <a:p>
                      <a:r>
                        <a:rPr lang="fr-FR" sz="1300" b="1" dirty="0">
                          <a:latin typeface="Calibri" pitchFamily="34" charset="0"/>
                          <a:cs typeface="Calibri" pitchFamily="34" charset="0"/>
                        </a:rPr>
                        <a:t>Saisie des comptes</a:t>
                      </a:r>
                      <a:r>
                        <a:rPr lang="fr-FR" sz="1300" b="1" baseline="0" dirty="0">
                          <a:latin typeface="Calibri" pitchFamily="34" charset="0"/>
                          <a:cs typeface="Calibri" pitchFamily="34" charset="0"/>
                        </a:rPr>
                        <a:t> </a:t>
                      </a:r>
                      <a:r>
                        <a:rPr lang="fr-FR" sz="1300" b="1" dirty="0">
                          <a:latin typeface="Calibri" pitchFamily="34" charset="0"/>
                          <a:cs typeface="Calibri" pitchFamily="34" charset="0"/>
                        </a:rPr>
                        <a:t>rendus financiers</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2552202599"/>
                  </a:ext>
                </a:extLst>
              </a:tr>
              <a:tr h="543153">
                <a:tc>
                  <a:txBody>
                    <a:bodyPr/>
                    <a:lstStyle/>
                    <a:p>
                      <a:r>
                        <a:rPr lang="fr-FR" sz="1300" b="1" dirty="0">
                          <a:latin typeface="Calibri" pitchFamily="34" charset="0"/>
                          <a:cs typeface="Calibri" pitchFamily="34" charset="0"/>
                        </a:rPr>
                        <a:t>Suivi des dossiers de demande de subvention (suivi de l’état d’avancement, reprise des dossiers…)</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6"/>
                  </a:ext>
                </a:extLst>
              </a:tr>
              <a:tr h="479252">
                <a:tc>
                  <a:txBody>
                    <a:bodyPr/>
                    <a:lstStyle/>
                    <a:p>
                      <a:r>
                        <a:rPr lang="fr-FR" sz="1300" b="1" dirty="0">
                          <a:latin typeface="Calibri" pitchFamily="34" charset="0"/>
                          <a:cs typeface="Calibri" pitchFamily="34" charset="0"/>
                        </a:rPr>
                        <a:t>Prise de connaissance des dossiers en cours de saisie et transmis par les associations dans Osiris</a:t>
                      </a:r>
                    </a:p>
                  </a:txBody>
                  <a:tcPr anchor="ctr"/>
                </a:tc>
                <a:tc>
                  <a:txBody>
                    <a:bodyPr/>
                    <a:lstStyle/>
                    <a:p>
                      <a:endParaRPr lang="fr-FR" sz="2400" dirty="0">
                        <a:latin typeface="Calibri" pitchFamily="34" charset="0"/>
                        <a:cs typeface="Calibri" pitchFamily="34" charset="0"/>
                      </a:endParaRPr>
                    </a:p>
                  </a:txBody>
                  <a:tcPr/>
                </a:tc>
                <a:extLst>
                  <a:ext uri="{0D108BD9-81ED-4DB2-BD59-A6C34878D82A}">
                    <a16:rowId xmlns:a16="http://schemas.microsoft.com/office/drawing/2014/main" val="10007"/>
                  </a:ext>
                </a:extLst>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4117664847"/>
              </p:ext>
            </p:extLst>
          </p:nvPr>
        </p:nvGraphicFramePr>
        <p:xfrm>
          <a:off x="7239000" y="904732"/>
          <a:ext cx="4686300" cy="4880584"/>
        </p:xfrm>
        <a:graphic>
          <a:graphicData uri="http://schemas.openxmlformats.org/drawingml/2006/table">
            <a:tbl>
              <a:tblPr firstRow="1" bandRow="1">
                <a:tableStyleId>{21E4AEA4-8DFA-4A89-87EB-49C32662AFE0}</a:tableStyleId>
              </a:tblPr>
              <a:tblGrid>
                <a:gridCol w="2343150">
                  <a:extLst>
                    <a:ext uri="{9D8B030D-6E8A-4147-A177-3AD203B41FA5}">
                      <a16:colId xmlns:a16="http://schemas.microsoft.com/office/drawing/2014/main" val="2673661689"/>
                    </a:ext>
                  </a:extLst>
                </a:gridCol>
                <a:gridCol w="2343150">
                  <a:extLst>
                    <a:ext uri="{9D8B030D-6E8A-4147-A177-3AD203B41FA5}">
                      <a16:colId xmlns:a16="http://schemas.microsoft.com/office/drawing/2014/main" val="20000"/>
                    </a:ext>
                  </a:extLst>
                </a:gridCol>
              </a:tblGrid>
              <a:tr h="827863">
                <a:tc>
                  <a:txBody>
                    <a:bodyPr/>
                    <a:lstStyle/>
                    <a:p>
                      <a:pPr algn="ctr"/>
                      <a:r>
                        <a:rPr lang="fr-FR" sz="1600" dirty="0">
                          <a:solidFill>
                            <a:schemeClr val="bg1"/>
                          </a:solidFill>
                          <a:latin typeface="Calibri" panose="020F0502020204030204" pitchFamily="34" charset="0"/>
                          <a:cs typeface="Calibri" panose="020F0502020204030204" pitchFamily="34" charset="0"/>
                        </a:rPr>
                        <a:t>Accès aux associations</a:t>
                      </a:r>
                    </a:p>
                  </a:txBody>
                  <a:tcPr anchor="ctr">
                    <a:solidFill>
                      <a:srgbClr val="002060"/>
                    </a:solidFill>
                  </a:tcPr>
                </a:tc>
                <a:tc>
                  <a:txBody>
                    <a:bodyPr/>
                    <a:lstStyle/>
                    <a:p>
                      <a:pPr algn="ctr"/>
                      <a:r>
                        <a:rPr lang="fr-FR" sz="1600" dirty="0">
                          <a:solidFill>
                            <a:schemeClr val="bg1"/>
                          </a:solidFill>
                          <a:latin typeface="Calibri" pitchFamily="34" charset="0"/>
                          <a:cs typeface="Calibri" pitchFamily="34" charset="0"/>
                        </a:rPr>
                        <a:t>Accès aux services instructeurs </a:t>
                      </a:r>
                    </a:p>
                  </a:txBody>
                  <a:tcPr anchor="ctr">
                    <a:solidFill>
                      <a:srgbClr val="00B0F0"/>
                    </a:solidFill>
                  </a:tcPr>
                </a:tc>
                <a:extLst>
                  <a:ext uri="{0D108BD9-81ED-4DB2-BD59-A6C34878D82A}">
                    <a16:rowId xmlns:a16="http://schemas.microsoft.com/office/drawing/2014/main" val="10000"/>
                  </a:ext>
                </a:extLst>
              </a:tr>
              <a:tr h="5343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latin typeface="Calibri" pitchFamily="34" charset="0"/>
                          <a:cs typeface="Calibri" pitchFamily="34" charset="0"/>
                          <a:sym typeface="Wingdings"/>
                        </a:rPr>
                        <a:t></a:t>
                      </a:r>
                      <a:endParaRPr lang="fr-FR" sz="1400" b="1" dirty="0">
                        <a:latin typeface="Calibri" pitchFamily="34" charset="0"/>
                        <a:cs typeface="Calibri" pitchFamily="34" charset="0"/>
                      </a:endParaRPr>
                    </a:p>
                  </a:txBody>
                  <a:tcPr anchor="ctr">
                    <a:solidFill>
                      <a:schemeClr val="accent2"/>
                    </a:solidFill>
                  </a:tcPr>
                </a:tc>
                <a:tc>
                  <a:txBody>
                    <a:bodyPr/>
                    <a:lstStyle/>
                    <a:p>
                      <a:pPr algn="ctr">
                        <a:lnSpc>
                          <a:spcPct val="100000"/>
                        </a:lnSpc>
                        <a:spcBef>
                          <a:spcPts val="0"/>
                        </a:spcBef>
                        <a:spcAft>
                          <a:spcPts val="0"/>
                        </a:spcAft>
                      </a:pPr>
                      <a:endParaRPr lang="fr-FR" sz="2400" b="1" dirty="0">
                        <a:latin typeface="Calibri" pitchFamily="34" charset="0"/>
                        <a:cs typeface="Calibri" pitchFamily="34" charset="0"/>
                      </a:endParaRPr>
                    </a:p>
                  </a:txBody>
                  <a:tcPr anchor="ctr">
                    <a:solidFill>
                      <a:schemeClr val="accent2">
                        <a:lumMod val="40000"/>
                        <a:lumOff val="60000"/>
                      </a:schemeClr>
                    </a:solidFill>
                  </a:tcPr>
                </a:tc>
                <a:extLst>
                  <a:ext uri="{0D108BD9-81ED-4DB2-BD59-A6C34878D82A}">
                    <a16:rowId xmlns:a16="http://schemas.microsoft.com/office/drawing/2014/main" val="10001"/>
                  </a:ext>
                </a:extLst>
              </a:tr>
              <a:tr h="484653">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60000"/>
                        <a:lumOff val="40000"/>
                      </a:schemeClr>
                    </a:solidFill>
                  </a:tcPr>
                </a:tc>
                <a:tc>
                  <a:txBody>
                    <a:bodyPr/>
                    <a:lstStyle/>
                    <a:p>
                      <a:pPr algn="ctr">
                        <a:lnSpc>
                          <a:spcPct val="100000"/>
                        </a:lnSpc>
                        <a:spcBef>
                          <a:spcPts val="0"/>
                        </a:spcBef>
                      </a:pPr>
                      <a:endParaRPr lang="fr-FR" sz="2400" b="1" dirty="0">
                        <a:latin typeface="Calibri" pitchFamily="34" charset="0"/>
                        <a:cs typeface="Calibri" pitchFamily="34" charset="0"/>
                      </a:endParaRPr>
                    </a:p>
                  </a:txBody>
                  <a:tcPr anchor="ctr">
                    <a:solidFill>
                      <a:schemeClr val="accent2">
                        <a:lumMod val="20000"/>
                        <a:lumOff val="80000"/>
                      </a:schemeClr>
                    </a:solidFill>
                  </a:tcPr>
                </a:tc>
                <a:extLst>
                  <a:ext uri="{0D108BD9-81ED-4DB2-BD59-A6C34878D82A}">
                    <a16:rowId xmlns:a16="http://schemas.microsoft.com/office/drawing/2014/main" val="10002"/>
                  </a:ext>
                </a:extLst>
              </a:tr>
              <a:tr h="491660">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40000"/>
                        <a:lumOff val="60000"/>
                      </a:schemeClr>
                    </a:solidFill>
                  </a:tcPr>
                </a:tc>
                <a:extLst>
                  <a:ext uri="{0D108BD9-81ED-4DB2-BD59-A6C34878D82A}">
                    <a16:rowId xmlns:a16="http://schemas.microsoft.com/office/drawing/2014/main" val="10003"/>
                  </a:ext>
                </a:extLst>
              </a:tr>
              <a:tr h="538162">
                <a:tc>
                  <a:txBody>
                    <a:bodyPr/>
                    <a:lstStyle/>
                    <a:p>
                      <a:pPr algn="ctr">
                        <a:lnSpc>
                          <a:spcPct val="100000"/>
                        </a:lnSpc>
                        <a:spcBef>
                          <a:spcPts val="0"/>
                        </a:spcBef>
                      </a:pPr>
                      <a:endParaRPr lang="fr-FR" sz="2400" b="1" dirty="0">
                        <a:latin typeface="Calibri" pitchFamily="34" charset="0"/>
                        <a:cs typeface="Calibri" pitchFamily="34" charset="0"/>
                      </a:endParaRPr>
                    </a:p>
                  </a:txBody>
                  <a:tcPr anchor="ctr">
                    <a:solidFill>
                      <a:schemeClr val="accent2">
                        <a:lumMod val="60000"/>
                        <a:lumOff val="40000"/>
                      </a:schemeClr>
                    </a:solidFill>
                  </a:tcPr>
                </a:tc>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20000"/>
                        <a:lumOff val="80000"/>
                      </a:schemeClr>
                    </a:solidFill>
                  </a:tcPr>
                </a:tc>
                <a:extLst>
                  <a:ext uri="{0D108BD9-81ED-4DB2-BD59-A6C34878D82A}">
                    <a16:rowId xmlns:a16="http://schemas.microsoft.com/office/drawing/2014/main" val="10004"/>
                  </a:ext>
                </a:extLst>
              </a:tr>
              <a:tr h="471562">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solidFill>
                  </a:tcPr>
                </a:tc>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40000"/>
                        <a:lumOff val="60000"/>
                      </a:schemeClr>
                    </a:solidFill>
                  </a:tcPr>
                </a:tc>
                <a:extLst>
                  <a:ext uri="{0D108BD9-81ED-4DB2-BD59-A6C34878D82A}">
                    <a16:rowId xmlns:a16="http://schemas.microsoft.com/office/drawing/2014/main" val="10005"/>
                  </a:ext>
                </a:extLst>
              </a:tr>
              <a:tr h="514276">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60000"/>
                        <a:lumOff val="40000"/>
                      </a:schemeClr>
                    </a:solidFill>
                  </a:tcPr>
                </a:tc>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20000"/>
                        <a:lumOff val="80000"/>
                      </a:schemeClr>
                    </a:solidFill>
                  </a:tcPr>
                </a:tc>
                <a:extLst>
                  <a:ext uri="{0D108BD9-81ED-4DB2-BD59-A6C34878D82A}">
                    <a16:rowId xmlns:a16="http://schemas.microsoft.com/office/drawing/2014/main" val="10006"/>
                  </a:ext>
                </a:extLst>
              </a:tr>
              <a:tr h="533400">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solidFill>
                  </a:tcPr>
                </a:tc>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40000"/>
                        <a:lumOff val="60000"/>
                      </a:schemeClr>
                    </a:solidFill>
                  </a:tcPr>
                </a:tc>
                <a:extLst>
                  <a:ext uri="{0D108BD9-81ED-4DB2-BD59-A6C34878D82A}">
                    <a16:rowId xmlns:a16="http://schemas.microsoft.com/office/drawing/2014/main" val="10007"/>
                  </a:ext>
                </a:extLst>
              </a:tr>
              <a:tr h="484653">
                <a:tc>
                  <a:txBody>
                    <a:bodyPr/>
                    <a:lstStyle/>
                    <a:p>
                      <a:pPr algn="ctr">
                        <a:lnSpc>
                          <a:spcPct val="100000"/>
                        </a:lnSpc>
                        <a:spcBef>
                          <a:spcPts val="0"/>
                        </a:spcBef>
                      </a:pPr>
                      <a:endParaRPr lang="fr-FR" sz="2400" b="1" dirty="0">
                        <a:latin typeface="Calibri" pitchFamily="34" charset="0"/>
                        <a:cs typeface="Calibri" pitchFamily="34" charset="0"/>
                      </a:endParaRPr>
                    </a:p>
                  </a:txBody>
                  <a:tcPr anchor="ctr">
                    <a:solidFill>
                      <a:schemeClr val="accent2">
                        <a:lumMod val="60000"/>
                        <a:lumOff val="40000"/>
                      </a:schemeClr>
                    </a:solidFill>
                  </a:tcPr>
                </a:tc>
                <a:tc>
                  <a:txBody>
                    <a:bodyPr/>
                    <a:lstStyle/>
                    <a:p>
                      <a:pPr algn="ctr">
                        <a:lnSpc>
                          <a:spcPct val="100000"/>
                        </a:lnSpc>
                        <a:spcBef>
                          <a:spcPts val="0"/>
                        </a:spcBef>
                      </a:pPr>
                      <a:r>
                        <a:rPr lang="fr-FR" sz="2400" b="1" dirty="0">
                          <a:latin typeface="Calibri" pitchFamily="34" charset="0"/>
                          <a:cs typeface="Calibri" pitchFamily="34" charset="0"/>
                          <a:sym typeface="Wingdings"/>
                        </a:rPr>
                        <a:t></a:t>
                      </a:r>
                      <a:endParaRPr lang="fr-FR" sz="2400" b="1" dirty="0">
                        <a:latin typeface="Calibri" pitchFamily="34" charset="0"/>
                        <a:cs typeface="Calibri" pitchFamily="34" charset="0"/>
                      </a:endParaRPr>
                    </a:p>
                  </a:txBody>
                  <a:tcPr anchor="ctr">
                    <a:solidFill>
                      <a:schemeClr val="accent2">
                        <a:lumMod val="20000"/>
                        <a:lumOff val="80000"/>
                      </a:schemeClr>
                    </a:solidFill>
                  </a:tcPr>
                </a:tc>
                <a:extLst>
                  <a:ext uri="{0D108BD9-81ED-4DB2-BD59-A6C34878D82A}">
                    <a16:rowId xmlns:a16="http://schemas.microsoft.com/office/drawing/2014/main" val="2558117745"/>
                  </a:ext>
                </a:extLst>
              </a:tr>
            </a:tbl>
          </a:graphicData>
        </a:graphic>
      </p:graphicFrame>
      <p:sp>
        <p:nvSpPr>
          <p:cNvPr id="7" name="Rectangle à coins arrondis 6"/>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10" name="Image 9" descr="Bonhomme.png"/>
          <p:cNvPicPr>
            <a:picLocks noChangeAspect="1"/>
          </p:cNvPicPr>
          <p:nvPr/>
        </p:nvPicPr>
        <p:blipFill>
          <a:blip r:embed="rId3" cstate="print"/>
          <a:stretch>
            <a:fillRect/>
          </a:stretch>
        </p:blipFill>
        <p:spPr>
          <a:xfrm>
            <a:off x="7347792" y="191692"/>
            <a:ext cx="337514" cy="330960"/>
          </a:xfrm>
          <a:prstGeom prst="rect">
            <a:avLst/>
          </a:prstGeom>
        </p:spPr>
      </p:pic>
      <p:sp>
        <p:nvSpPr>
          <p:cNvPr id="11" name="Rectangle 10"/>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12" name="Rectangle à coins arrondis 11"/>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13" name="Image 12" descr="Bonhomme.png"/>
          <p:cNvPicPr>
            <a:picLocks noChangeAspect="1"/>
          </p:cNvPicPr>
          <p:nvPr/>
        </p:nvPicPr>
        <p:blipFill>
          <a:blip r:embed="rId3" cstate="print"/>
          <a:stretch>
            <a:fillRect/>
          </a:stretch>
        </p:blipFill>
        <p:spPr>
          <a:xfrm>
            <a:off x="9639902" y="191692"/>
            <a:ext cx="337514" cy="330960"/>
          </a:xfrm>
          <a:prstGeom prst="rect">
            <a:avLst/>
          </a:prstGeom>
        </p:spPr>
      </p:pic>
      <p:sp>
        <p:nvSpPr>
          <p:cNvPr id="14" name="Rectangle 13"/>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spTree>
    <p:extLst>
      <p:ext uri="{BB962C8B-B14F-4D97-AF65-F5344CB8AC3E}">
        <p14:creationId xmlns:p14="http://schemas.microsoft.com/office/powerpoint/2010/main" val="2765683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Contenu de la présentation</a:t>
            </a:r>
          </a:p>
        </p:txBody>
      </p:sp>
      <p:sp>
        <p:nvSpPr>
          <p:cNvPr id="8195" name="Espace réservé du contenu 2"/>
          <p:cNvSpPr>
            <a:spLocks/>
          </p:cNvSpPr>
          <p:nvPr/>
        </p:nvSpPr>
        <p:spPr bwMode="auto">
          <a:xfrm>
            <a:off x="361950" y="717552"/>
            <a:ext cx="8731250" cy="5276850"/>
          </a:xfrm>
          <a:prstGeom prst="rect">
            <a:avLst/>
          </a:prstGeom>
          <a:noFill/>
          <a:ln w="9525">
            <a:noFill/>
            <a:miter lim="800000"/>
            <a:headEnd/>
            <a:tailEnd/>
          </a:ln>
        </p:spPr>
        <p:txBody>
          <a:bodyPr/>
          <a:lstStyle/>
          <a:p>
            <a:pPr marL="342900" indent="-342900">
              <a:spcBef>
                <a:spcPct val="20000"/>
              </a:spcBef>
              <a:buClr>
                <a:schemeClr val="tx2"/>
              </a:buClr>
            </a:pPr>
            <a:endParaRPr lang="fr-FR" sz="600" b="1" dirty="0">
              <a:solidFill>
                <a:srgbClr val="000074"/>
              </a:solidFill>
            </a:endParaRPr>
          </a:p>
          <a:p>
            <a:pPr marL="342900" indent="-342900">
              <a:lnSpc>
                <a:spcPct val="200000"/>
              </a:lnSpc>
              <a:spcBef>
                <a:spcPct val="20000"/>
              </a:spcBef>
              <a:buClr>
                <a:schemeClr val="tx2"/>
              </a:buClr>
              <a:buFont typeface="Wingdings" panose="05000000000000000000" pitchFamily="2" charset="2"/>
              <a:buChar char="Ø"/>
            </a:pPr>
            <a:r>
              <a:rPr lang="fr-FR" sz="2000" b="1" dirty="0">
                <a:solidFill>
                  <a:srgbClr val="000074"/>
                </a:solidFill>
              </a:rPr>
              <a:t>Pourquoi le Compte Asso et Osiris pour les demandes de subvention ?</a:t>
            </a:r>
          </a:p>
          <a:p>
            <a:pPr marL="342900" indent="-342900">
              <a:lnSpc>
                <a:spcPct val="200000"/>
              </a:lnSpc>
              <a:spcBef>
                <a:spcPct val="20000"/>
              </a:spcBef>
              <a:buClr>
                <a:schemeClr val="tx2"/>
              </a:buClr>
              <a:buFont typeface="Wingdings" panose="05000000000000000000" pitchFamily="2" charset="2"/>
              <a:buChar char="Ø"/>
            </a:pPr>
            <a:r>
              <a:rPr lang="fr-FR" sz="2000" b="1" dirty="0">
                <a:solidFill>
                  <a:srgbClr val="000074"/>
                </a:solidFill>
              </a:rPr>
              <a:t>Le Compte Asso</a:t>
            </a:r>
          </a:p>
          <a:p>
            <a:pPr marL="342900" indent="-342900">
              <a:lnSpc>
                <a:spcPct val="200000"/>
              </a:lnSpc>
              <a:spcBef>
                <a:spcPct val="20000"/>
              </a:spcBef>
              <a:buClr>
                <a:schemeClr val="tx2"/>
              </a:buClr>
              <a:buFont typeface="Wingdings" panose="05000000000000000000" pitchFamily="2" charset="2"/>
              <a:buChar char="Ø"/>
            </a:pPr>
            <a:r>
              <a:rPr lang="fr-FR" sz="2000" b="1" dirty="0">
                <a:solidFill>
                  <a:srgbClr val="000074"/>
                </a:solidFill>
              </a:rPr>
              <a:t>Osiris</a:t>
            </a:r>
          </a:p>
          <a:p>
            <a:pPr marL="342900" indent="-342900">
              <a:lnSpc>
                <a:spcPct val="200000"/>
              </a:lnSpc>
              <a:spcBef>
                <a:spcPct val="20000"/>
              </a:spcBef>
              <a:buClr>
                <a:schemeClr val="tx2"/>
              </a:buClr>
              <a:buFont typeface="Wingdings" panose="05000000000000000000" pitchFamily="2" charset="2"/>
              <a:buChar char="Ø"/>
            </a:pPr>
            <a:r>
              <a:rPr lang="fr-FR" sz="2000" b="1" dirty="0">
                <a:solidFill>
                  <a:srgbClr val="000074"/>
                </a:solidFill>
              </a:rPr>
              <a:t>Modalités opérationnelles</a:t>
            </a:r>
          </a:p>
        </p:txBody>
      </p:sp>
      <p:sp>
        <p:nvSpPr>
          <p:cNvPr id="5" name="Espace réservé du numéro de diapositive 3"/>
          <p:cNvSpPr>
            <a:spLocks noGrp="1"/>
          </p:cNvSpPr>
          <p:nvPr>
            <p:ph type="sldNum" sz="quarter" idx="11"/>
          </p:nvPr>
        </p:nvSpPr>
        <p:spPr>
          <a:xfrm>
            <a:off x="9838257" y="6365876"/>
            <a:ext cx="2133600" cy="365125"/>
          </a:xfrm>
        </p:spPr>
        <p:txBody>
          <a:bodyPr/>
          <a:lstStyle/>
          <a:p>
            <a:pPr algn="r">
              <a:defRPr/>
            </a:pPr>
            <a:fld id="{2078D431-4ED6-4BBF-AFED-DF275C4EF376}" type="slidenum">
              <a:rPr lang="fr-FR" smtClean="0">
                <a:solidFill>
                  <a:schemeClr val="accent5">
                    <a:lumMod val="50000"/>
                  </a:schemeClr>
                </a:solidFill>
              </a:rPr>
              <a:pPr algn="r">
                <a:defRPr/>
              </a:pPr>
              <a:t>2</a:t>
            </a:fld>
            <a:endParaRPr lang="fr-FR" dirty="0">
              <a:solidFill>
                <a:schemeClr val="accent5">
                  <a:lumMod val="50000"/>
                </a:schemeClr>
              </a:solidFill>
            </a:endParaRPr>
          </a:p>
        </p:txBody>
      </p:sp>
    </p:spTree>
    <p:extLst>
      <p:ext uri="{BB962C8B-B14F-4D97-AF65-F5344CB8AC3E}">
        <p14:creationId xmlns:p14="http://schemas.microsoft.com/office/powerpoint/2010/main" val="6816111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bwMode="auto">
          <a:xfrm>
            <a:off x="252641" y="861426"/>
            <a:ext cx="6107670" cy="21326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Création du compte </a:t>
            </a:r>
          </a:p>
          <a:p>
            <a:pPr marL="180975" indent="-180975" algn="just" eaLnBrk="1" hangingPunct="1">
              <a:spcAft>
                <a:spcPts val="0"/>
              </a:spcAft>
              <a:buFont typeface="Wingdings" pitchFamily="2" charset="2"/>
              <a:buChar char="§"/>
            </a:pPr>
            <a:r>
              <a:rPr lang="fr-FR" sz="1300" kern="0" dirty="0">
                <a:solidFill>
                  <a:srgbClr val="000074"/>
                </a:solidFill>
                <a:latin typeface="Calibri" pitchFamily="34" charset="0"/>
              </a:rPr>
              <a:t>Le compte est nominatif et individuel :</a:t>
            </a:r>
            <a:r>
              <a:rPr lang="fr-FR" sz="1300" b="0" kern="0" dirty="0">
                <a:solidFill>
                  <a:srgbClr val="000074"/>
                </a:solidFill>
                <a:latin typeface="Calibri" pitchFamily="34" charset="0"/>
              </a:rPr>
              <a:t> il est créé au nom d’une personne physique</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La personne physique est invitée à intégrer dans son compte l’association au sein de laquelle elle exerce une fonction</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Toute association est identifiée par son n° RNA et son n° SIREN (loi 1901) ou seulement son n° SIREN pour associations d’Alsace-Moselle</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Plusieurs associations peuvent être intégrées au sein du même compte (à condition d’exercer une fonction pour chacune d’entre elles)</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L’utilisateur accède alors à une palette de service en fonction de son profil et/ou de la situation de son association</a:t>
            </a:r>
          </a:p>
        </p:txBody>
      </p:sp>
      <p:sp>
        <p:nvSpPr>
          <p:cNvPr id="7" name="Espace réservé du contenu 2"/>
          <p:cNvSpPr txBox="1">
            <a:spLocks/>
          </p:cNvSpPr>
          <p:nvPr/>
        </p:nvSpPr>
        <p:spPr bwMode="auto">
          <a:xfrm>
            <a:off x="6701000" y="3935111"/>
            <a:ext cx="4942477" cy="16683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Administration du compte</a:t>
            </a:r>
            <a:endParaRPr lang="fr-FR" sz="1300" b="0" kern="0" dirty="0">
              <a:solidFill>
                <a:srgbClr val="000074"/>
              </a:solidFill>
              <a:latin typeface="Calibri" pitchFamily="34" charset="0"/>
            </a:endParaRP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Modification de son identité et de son adresse de messagerie de connexion</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Gestion des associations intégrées dans le compte (suppression, modification de l’établissement, modification de la fonction exercée)</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Suppression du compte</a:t>
            </a:r>
          </a:p>
        </p:txBody>
      </p:sp>
      <p:sp>
        <p:nvSpPr>
          <p:cNvPr id="17"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20</a:t>
            </a:fld>
            <a:endParaRPr lang="fr-FR" dirty="0">
              <a:solidFill>
                <a:schemeClr val="accent5">
                  <a:lumMod val="50000"/>
                </a:schemeClr>
              </a:solidFill>
            </a:endParaRPr>
          </a:p>
        </p:txBody>
      </p:sp>
      <p:sp>
        <p:nvSpPr>
          <p:cNvPr id="11" name="Rectangle 13"/>
          <p:cNvSpPr txBox="1">
            <a:spLocks/>
          </p:cNvSpPr>
          <p:nvPr/>
        </p:nvSpPr>
        <p:spPr bwMode="auto">
          <a:xfrm>
            <a:off x="110880" y="0"/>
            <a:ext cx="7007351" cy="714375"/>
          </a:xfrm>
          <a:prstGeom prst="rect">
            <a:avLst/>
          </a:prstGeom>
          <a:noFill/>
        </p:spPr>
        <p:txBody>
          <a:bodyPr vert="horz" wrap="square" lIns="91440" tIns="45720" rIns="91440" bIns="45720" numCol="1" rtlCol="0" anchor="ctr" anchorCtr="0" compatLnSpc="1">
            <a:prstTxWarp prst="textNoShape">
              <a:avLst/>
            </a:prstTxWarp>
          </a:bodyPr>
          <a:lst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a:lstStyle>
          <a:p>
            <a:r>
              <a:rPr lang="fr-FR" b="1" dirty="0">
                <a:solidFill>
                  <a:srgbClr val="000074"/>
                </a:solidFill>
              </a:rPr>
              <a:t>Le Compte Asso </a:t>
            </a:r>
            <a:r>
              <a:rPr lang="fr-FR" b="1" kern="0" dirty="0">
                <a:solidFill>
                  <a:srgbClr val="000074"/>
                </a:solidFill>
              </a:rPr>
              <a:t>: </a:t>
            </a:r>
            <a:r>
              <a:rPr lang="fr-FR" b="1" dirty="0">
                <a:solidFill>
                  <a:srgbClr val="000074"/>
                </a:solidFill>
                <a:latin typeface="Arial" pitchFamily="34" charset="0"/>
                <a:cs typeface="Arial" pitchFamily="34" charset="0"/>
              </a:rPr>
              <a:t>création du compte et administration</a:t>
            </a:r>
            <a:endParaRPr lang="fr-FR" b="1" kern="0" dirty="0">
              <a:solidFill>
                <a:srgbClr val="000074"/>
              </a:solidFill>
              <a:latin typeface="+mn-lt"/>
            </a:endParaRPr>
          </a:p>
        </p:txBody>
      </p:sp>
      <p:sp>
        <p:nvSpPr>
          <p:cNvPr id="15" name="Rectangle à coins arrondis 14"/>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16" name="Image 15" descr="Bonhomme.png"/>
          <p:cNvPicPr>
            <a:picLocks noChangeAspect="1"/>
          </p:cNvPicPr>
          <p:nvPr/>
        </p:nvPicPr>
        <p:blipFill>
          <a:blip r:embed="rId2" cstate="print"/>
          <a:stretch>
            <a:fillRect/>
          </a:stretch>
        </p:blipFill>
        <p:spPr>
          <a:xfrm>
            <a:off x="7347792" y="191692"/>
            <a:ext cx="337514" cy="330960"/>
          </a:xfrm>
          <a:prstGeom prst="rect">
            <a:avLst/>
          </a:prstGeom>
        </p:spPr>
      </p:pic>
      <p:sp>
        <p:nvSpPr>
          <p:cNvPr id="18" name="Rectangle 17"/>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pic>
        <p:nvPicPr>
          <p:cNvPr id="6" name="Image 5"/>
          <p:cNvPicPr>
            <a:picLocks noChangeAspect="1"/>
          </p:cNvPicPr>
          <p:nvPr/>
        </p:nvPicPr>
        <p:blipFill>
          <a:blip r:embed="rId3"/>
          <a:stretch>
            <a:fillRect/>
          </a:stretch>
        </p:blipFill>
        <p:spPr>
          <a:xfrm>
            <a:off x="252641" y="3421759"/>
            <a:ext cx="6107670" cy="2589320"/>
          </a:xfrm>
          <a:prstGeom prst="rect">
            <a:avLst/>
          </a:prstGeom>
        </p:spPr>
      </p:pic>
      <p:pic>
        <p:nvPicPr>
          <p:cNvPr id="8" name="Image 7"/>
          <p:cNvPicPr>
            <a:picLocks noChangeAspect="1"/>
          </p:cNvPicPr>
          <p:nvPr/>
        </p:nvPicPr>
        <p:blipFill>
          <a:blip r:embed="rId4"/>
          <a:stretch>
            <a:fillRect/>
          </a:stretch>
        </p:blipFill>
        <p:spPr>
          <a:xfrm>
            <a:off x="6701000" y="861426"/>
            <a:ext cx="5369525" cy="2848147"/>
          </a:xfrm>
          <a:prstGeom prst="rect">
            <a:avLst/>
          </a:prstGeom>
        </p:spPr>
      </p:pic>
    </p:spTree>
    <p:extLst>
      <p:ext uri="{BB962C8B-B14F-4D97-AF65-F5344CB8AC3E}">
        <p14:creationId xmlns:p14="http://schemas.microsoft.com/office/powerpoint/2010/main" val="1687569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a:picLocks noChangeAspect="1"/>
          </p:cNvPicPr>
          <p:nvPr/>
        </p:nvPicPr>
        <p:blipFill>
          <a:blip r:embed="rId2"/>
          <a:stretch>
            <a:fillRect/>
          </a:stretch>
        </p:blipFill>
        <p:spPr>
          <a:xfrm>
            <a:off x="572272" y="3981473"/>
            <a:ext cx="5807435" cy="2730900"/>
          </a:xfrm>
          <a:prstGeom prst="rect">
            <a:avLst/>
          </a:prstGeom>
        </p:spPr>
      </p:pic>
      <p:sp>
        <p:nvSpPr>
          <p:cNvPr id="8" name="Espace réservé du contenu 2"/>
          <p:cNvSpPr txBox="1">
            <a:spLocks/>
          </p:cNvSpPr>
          <p:nvPr/>
        </p:nvSpPr>
        <p:spPr bwMode="auto">
          <a:xfrm>
            <a:off x="150698" y="770588"/>
            <a:ext cx="5807435" cy="17599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Bef>
                <a:spcPts val="384"/>
              </a:spcBef>
              <a:spcAft>
                <a:spcPts val="600"/>
              </a:spcAft>
              <a:buNone/>
            </a:pPr>
            <a:r>
              <a:rPr lang="fr-FR" sz="1600" kern="0" dirty="0">
                <a:solidFill>
                  <a:srgbClr val="000074"/>
                </a:solidFill>
                <a:latin typeface="Calibri" pitchFamily="34" charset="0"/>
              </a:rPr>
              <a:t>Prise de connaissance des informations administratives de l’association</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L’utilisateur ayant intégré son association dans le compte asso peut prendre connaissance des informations que détient l’administration.</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Les informations issues des bases référentielles (RNA et </a:t>
            </a:r>
            <a:r>
              <a:rPr lang="fr-FR" sz="1300" b="0" kern="0" dirty="0" err="1">
                <a:solidFill>
                  <a:srgbClr val="000074"/>
                </a:solidFill>
                <a:latin typeface="Calibri" pitchFamily="34" charset="0"/>
              </a:rPr>
              <a:t>Sirene</a:t>
            </a:r>
            <a:r>
              <a:rPr lang="fr-FR" sz="1300" b="0" kern="0" dirty="0">
                <a:solidFill>
                  <a:srgbClr val="000074"/>
                </a:solidFill>
                <a:latin typeface="Calibri" pitchFamily="34" charset="0"/>
              </a:rPr>
              <a:t>) ne sont pas pour l’instant modifiables dans Le Compte Asso : l’utilisateur est invité à les modifier en utilisant les canaux adéquats.</a:t>
            </a:r>
          </a:p>
        </p:txBody>
      </p:sp>
      <p:sp>
        <p:nvSpPr>
          <p:cNvPr id="17" name="Espace réservé du contenu 2"/>
          <p:cNvSpPr txBox="1">
            <a:spLocks/>
          </p:cNvSpPr>
          <p:nvPr/>
        </p:nvSpPr>
        <p:spPr bwMode="auto">
          <a:xfrm>
            <a:off x="6697707" y="4314357"/>
            <a:ext cx="5261393" cy="149728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Saisie et modification des informations complémentaires</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Les informations nécessaires à la saisie d’une demande de subvention mais qui ne figurent pas dans les bases référentielles sont directement saisissables dans le compte asso  </a:t>
            </a:r>
          </a:p>
          <a:p>
            <a:pPr marL="180975" indent="-180975" algn="just" eaLnBrk="1" hangingPunct="1">
              <a:spcAft>
                <a:spcPts val="0"/>
              </a:spcAft>
              <a:buFont typeface="Wingdings" pitchFamily="2" charset="2"/>
              <a:buChar char="§"/>
            </a:pPr>
            <a:r>
              <a:rPr lang="fr-FR" sz="1300" b="0" kern="0" dirty="0">
                <a:solidFill>
                  <a:srgbClr val="000074"/>
                </a:solidFill>
                <a:latin typeface="Calibri" pitchFamily="34" charset="0"/>
              </a:rPr>
              <a:t>On entend pas « informations » des données et des documents</a:t>
            </a:r>
          </a:p>
        </p:txBody>
      </p:sp>
      <p:sp>
        <p:nvSpPr>
          <p:cNvPr id="29"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21</a:t>
            </a:fld>
            <a:endParaRPr lang="fr-FR" dirty="0">
              <a:solidFill>
                <a:schemeClr val="accent5">
                  <a:lumMod val="50000"/>
                </a:schemeClr>
              </a:solidFill>
            </a:endParaRPr>
          </a:p>
        </p:txBody>
      </p:sp>
      <p:sp>
        <p:nvSpPr>
          <p:cNvPr id="27" name="Rectangle 13"/>
          <p:cNvSpPr txBox="1">
            <a:spLocks/>
          </p:cNvSpPr>
          <p:nvPr/>
        </p:nvSpPr>
        <p:spPr bwMode="auto">
          <a:xfrm>
            <a:off x="110880" y="0"/>
            <a:ext cx="7007351" cy="714375"/>
          </a:xfrm>
          <a:prstGeom prst="rect">
            <a:avLst/>
          </a:prstGeom>
          <a:noFill/>
        </p:spPr>
        <p:txBody>
          <a:bodyPr vert="horz" wrap="square" lIns="91440" tIns="45720" rIns="91440" bIns="45720" numCol="1" rtlCol="0" anchor="ctr" anchorCtr="0" compatLnSpc="1">
            <a:prstTxWarp prst="textNoShape">
              <a:avLst/>
            </a:prstTxWarp>
          </a:bodyPr>
          <a:lst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a:lstStyle>
          <a:p>
            <a:r>
              <a:rPr lang="fr-FR" b="1" dirty="0">
                <a:solidFill>
                  <a:srgbClr val="000074"/>
                </a:solidFill>
              </a:rPr>
              <a:t>Le Compte Asso </a:t>
            </a:r>
            <a:r>
              <a:rPr lang="fr-FR" b="1" dirty="0">
                <a:solidFill>
                  <a:srgbClr val="000074"/>
                </a:solidFill>
                <a:latin typeface="Arial" pitchFamily="34" charset="0"/>
                <a:cs typeface="Arial" pitchFamily="34" charset="0"/>
              </a:rPr>
              <a:t>: identité de l’association</a:t>
            </a:r>
          </a:p>
        </p:txBody>
      </p:sp>
      <p:sp>
        <p:nvSpPr>
          <p:cNvPr id="28" name="Rectangle à coins arrondis 27"/>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0" name="Image 29" descr="Bonhomme.png"/>
          <p:cNvPicPr>
            <a:picLocks noChangeAspect="1"/>
          </p:cNvPicPr>
          <p:nvPr/>
        </p:nvPicPr>
        <p:blipFill>
          <a:blip r:embed="rId3" cstate="print"/>
          <a:stretch>
            <a:fillRect/>
          </a:stretch>
        </p:blipFill>
        <p:spPr>
          <a:xfrm>
            <a:off x="7347792" y="191692"/>
            <a:ext cx="337514" cy="330960"/>
          </a:xfrm>
          <a:prstGeom prst="rect">
            <a:avLst/>
          </a:prstGeom>
        </p:spPr>
      </p:pic>
      <p:sp>
        <p:nvSpPr>
          <p:cNvPr id="31" name="Rectangle 30"/>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32" name="Rectangle à coins arrondis 31"/>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3" name="Image 32" descr="Bonhomme.png"/>
          <p:cNvPicPr>
            <a:picLocks noChangeAspect="1"/>
          </p:cNvPicPr>
          <p:nvPr/>
        </p:nvPicPr>
        <p:blipFill>
          <a:blip r:embed="rId3" cstate="print"/>
          <a:stretch>
            <a:fillRect/>
          </a:stretch>
        </p:blipFill>
        <p:spPr>
          <a:xfrm>
            <a:off x="9639902" y="191692"/>
            <a:ext cx="337514" cy="330960"/>
          </a:xfrm>
          <a:prstGeom prst="rect">
            <a:avLst/>
          </a:prstGeom>
        </p:spPr>
      </p:pic>
      <p:sp>
        <p:nvSpPr>
          <p:cNvPr id="34" name="Rectangle 33"/>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pic>
        <p:nvPicPr>
          <p:cNvPr id="6" name="Image 5"/>
          <p:cNvPicPr>
            <a:picLocks noChangeAspect="1"/>
          </p:cNvPicPr>
          <p:nvPr/>
        </p:nvPicPr>
        <p:blipFill>
          <a:blip r:embed="rId4"/>
          <a:stretch>
            <a:fillRect/>
          </a:stretch>
        </p:blipFill>
        <p:spPr>
          <a:xfrm>
            <a:off x="6708657" y="777270"/>
            <a:ext cx="5239495" cy="3292532"/>
          </a:xfrm>
          <a:prstGeom prst="rect">
            <a:avLst/>
          </a:prstGeom>
        </p:spPr>
      </p:pic>
      <p:grpSp>
        <p:nvGrpSpPr>
          <p:cNvPr id="11" name="Groupe 10"/>
          <p:cNvGrpSpPr/>
          <p:nvPr/>
        </p:nvGrpSpPr>
        <p:grpSpPr>
          <a:xfrm>
            <a:off x="256359" y="2527095"/>
            <a:ext cx="3057785" cy="3450643"/>
            <a:chOff x="-3020265" y="1911581"/>
            <a:chExt cx="3057785" cy="3450643"/>
          </a:xfrm>
        </p:grpSpPr>
        <p:pic>
          <p:nvPicPr>
            <p:cNvPr id="7" name="Image 6"/>
            <p:cNvPicPr>
              <a:picLocks noChangeAspect="1"/>
            </p:cNvPicPr>
            <p:nvPr/>
          </p:nvPicPr>
          <p:blipFill>
            <a:blip r:embed="rId5"/>
            <a:stretch>
              <a:fillRect/>
            </a:stretch>
          </p:blipFill>
          <p:spPr>
            <a:xfrm>
              <a:off x="-3020265" y="1911581"/>
              <a:ext cx="3057785" cy="2054396"/>
            </a:xfrm>
            <a:prstGeom prst="rect">
              <a:avLst/>
            </a:prstGeom>
          </p:spPr>
        </p:pic>
        <p:pic>
          <p:nvPicPr>
            <p:cNvPr id="10" name="Image 9"/>
            <p:cNvPicPr>
              <a:picLocks noChangeAspect="1"/>
            </p:cNvPicPr>
            <p:nvPr/>
          </p:nvPicPr>
          <p:blipFill>
            <a:blip r:embed="rId6"/>
            <a:stretch>
              <a:fillRect/>
            </a:stretch>
          </p:blipFill>
          <p:spPr>
            <a:xfrm>
              <a:off x="-3016521" y="3877763"/>
              <a:ext cx="3054041" cy="1484461"/>
            </a:xfrm>
            <a:prstGeom prst="rect">
              <a:avLst/>
            </a:prstGeom>
          </p:spPr>
        </p:pic>
      </p:grpSp>
      <p:sp>
        <p:nvSpPr>
          <p:cNvPr id="5" name="Rectangle 4"/>
          <p:cNvSpPr/>
          <p:nvPr/>
        </p:nvSpPr>
        <p:spPr>
          <a:xfrm>
            <a:off x="263980" y="2546193"/>
            <a:ext cx="3082471" cy="1947083"/>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3314144" y="2723660"/>
            <a:ext cx="1510586" cy="692497"/>
          </a:xfrm>
          <a:prstGeom prst="rect">
            <a:avLst/>
          </a:prstGeom>
          <a:solidFill>
            <a:schemeClr val="accent3">
              <a:lumMod val="20000"/>
              <a:lumOff val="80000"/>
            </a:schemeClr>
          </a:solidFill>
        </p:spPr>
        <p:txBody>
          <a:bodyPr wrap="square">
            <a:spAutoFit/>
          </a:bodyPr>
          <a:lstStyle/>
          <a:p>
            <a:pPr algn="ctr"/>
            <a:r>
              <a:rPr lang="fr-FR" sz="1300" kern="0" dirty="0">
                <a:solidFill>
                  <a:srgbClr val="002060"/>
                </a:solidFill>
              </a:rPr>
              <a:t>Informations non modifiables dans le compte asso</a:t>
            </a:r>
            <a:endParaRPr lang="fr-FR" sz="1300" dirty="0">
              <a:solidFill>
                <a:srgbClr val="002060"/>
              </a:solidFill>
            </a:endParaRPr>
          </a:p>
        </p:txBody>
      </p:sp>
      <p:sp>
        <p:nvSpPr>
          <p:cNvPr id="20" name="Rectangle 19"/>
          <p:cNvSpPr/>
          <p:nvPr/>
        </p:nvSpPr>
        <p:spPr>
          <a:xfrm>
            <a:off x="256359" y="4496252"/>
            <a:ext cx="3090091" cy="1239191"/>
          </a:xfrm>
          <a:prstGeom prst="rect">
            <a:avLst/>
          </a:prstGeom>
          <a:noFill/>
          <a:ln w="3175">
            <a:solidFill>
              <a:srgbClr val="0066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1965404" y="4986800"/>
            <a:ext cx="1510586" cy="692497"/>
          </a:xfrm>
          <a:prstGeom prst="rect">
            <a:avLst/>
          </a:prstGeom>
          <a:solidFill>
            <a:srgbClr val="CCFF99"/>
          </a:solidFill>
        </p:spPr>
        <p:txBody>
          <a:bodyPr wrap="square">
            <a:spAutoFit/>
          </a:bodyPr>
          <a:lstStyle/>
          <a:p>
            <a:pPr algn="ctr"/>
            <a:r>
              <a:rPr lang="fr-FR" sz="1300" kern="0" dirty="0">
                <a:solidFill>
                  <a:srgbClr val="3333FF"/>
                </a:solidFill>
              </a:rPr>
              <a:t>Informations modifiables dans le compte asso</a:t>
            </a:r>
            <a:endParaRPr lang="fr-FR" sz="1300" dirty="0"/>
          </a:p>
        </p:txBody>
      </p:sp>
    </p:spTree>
    <p:extLst>
      <p:ext uri="{BB962C8B-B14F-4D97-AF65-F5344CB8AC3E}">
        <p14:creationId xmlns:p14="http://schemas.microsoft.com/office/powerpoint/2010/main" val="564677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t="-1" b="-12227"/>
          <a:stretch/>
        </p:blipFill>
        <p:spPr>
          <a:xfrm>
            <a:off x="361951" y="2727324"/>
            <a:ext cx="5353049" cy="3910875"/>
          </a:xfrm>
          <a:prstGeom prst="rect">
            <a:avLst/>
          </a:prstGeom>
        </p:spPr>
      </p:pic>
      <p:sp>
        <p:nvSpPr>
          <p:cNvPr id="5" name="Espace réservé du contenu 2"/>
          <p:cNvSpPr txBox="1">
            <a:spLocks/>
          </p:cNvSpPr>
          <p:nvPr/>
        </p:nvSpPr>
        <p:spPr bwMode="auto">
          <a:xfrm>
            <a:off x="241301" y="771703"/>
            <a:ext cx="5473699" cy="21665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600"/>
              </a:spcAft>
              <a:buNone/>
            </a:pPr>
            <a:r>
              <a:rPr lang="fr-FR" sz="1600" kern="0" dirty="0">
                <a:solidFill>
                  <a:srgbClr val="000074"/>
                </a:solidFill>
                <a:latin typeface="Calibri" pitchFamily="34" charset="0"/>
              </a:rPr>
              <a:t>Objectif : paramétrer les subventions pour les rendre accessibles aux associations</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Depuis Le Compte Asso, un service instructeur doit paramétrer ses subventions (ou offres de subvention) afin de les rendre accessibles par les associations demandeuses de subvention.</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Une subvention peut être réutilisable chaque année, il suffit l’activer et de la désactiver en fonction des dates des campagnes de subvention souhaitées.</a:t>
            </a:r>
          </a:p>
          <a:p>
            <a:pPr marL="0" indent="0" algn="just" eaLnBrk="1" hangingPunct="1">
              <a:spcAft>
                <a:spcPts val="0"/>
              </a:spcAft>
              <a:buNone/>
            </a:pPr>
            <a:endParaRPr lang="fr-FR" sz="1600" b="0" kern="0" dirty="0">
              <a:solidFill>
                <a:srgbClr val="000074"/>
              </a:solidFill>
              <a:latin typeface="Calibri" pitchFamily="34" charset="0"/>
            </a:endParaRPr>
          </a:p>
        </p:txBody>
      </p:sp>
      <p:sp>
        <p:nvSpPr>
          <p:cNvPr id="12" name="Espace réservé du contenu 2"/>
          <p:cNvSpPr txBox="1">
            <a:spLocks/>
          </p:cNvSpPr>
          <p:nvPr/>
        </p:nvSpPr>
        <p:spPr bwMode="auto">
          <a:xfrm>
            <a:off x="6096000" y="3351264"/>
            <a:ext cx="5836316" cy="30477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Le paramétrage d’une subvention consiste en :</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Nommer clairement la subvention</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Lui attribuer un service instructeur et un dispositif de subvention</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Identifier le type de projets (action, investissement, fonctionnement)</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Lui donner une description, un texte de référence, identifier ses critères d’éligibilité</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Identifier un contact au sein du service instructeur (pour les associations)</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Activer/désactiver d’éventuels sous-dispositifs et pour chacun, leur attribuer une date de début et de fin de campagne</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Activer/désactiver la subvention</a:t>
            </a:r>
          </a:p>
          <a:p>
            <a:pPr marL="177800" indent="-177800" algn="just" eaLnBrk="1" hangingPunct="1">
              <a:spcBef>
                <a:spcPts val="212"/>
              </a:spcBef>
              <a:spcAft>
                <a:spcPts val="0"/>
              </a:spcAft>
              <a:buFont typeface="Wingdings" panose="05000000000000000000" pitchFamily="2" charset="2"/>
              <a:buChar char="§"/>
            </a:pPr>
            <a:r>
              <a:rPr lang="fr-FR" sz="1300" b="0" kern="0" dirty="0">
                <a:solidFill>
                  <a:srgbClr val="000074"/>
                </a:solidFill>
                <a:latin typeface="Calibri" pitchFamily="34" charset="0"/>
              </a:rPr>
              <a:t>Le système attribue automatiquement un code à chaque subvention créée, qu’il est possible de communiquer aux associations afin de faciliter leur recherche dans le compte asso</a:t>
            </a:r>
          </a:p>
          <a:p>
            <a:pPr marL="0" indent="0" algn="just" eaLnBrk="1" hangingPunct="1">
              <a:spcAft>
                <a:spcPts val="0"/>
              </a:spcAft>
              <a:buNone/>
            </a:pPr>
            <a:endParaRPr lang="fr-FR" sz="1600" b="0" kern="0" dirty="0">
              <a:solidFill>
                <a:srgbClr val="000074"/>
              </a:solidFill>
              <a:latin typeface="Calibri" pitchFamily="34" charset="0"/>
            </a:endParaRPr>
          </a:p>
        </p:txBody>
      </p:sp>
      <p:sp>
        <p:nvSpPr>
          <p:cNvPr id="16"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22</a:t>
            </a:fld>
            <a:endParaRPr lang="fr-FR" dirty="0">
              <a:solidFill>
                <a:schemeClr val="accent5">
                  <a:lumMod val="50000"/>
                </a:schemeClr>
              </a:solidFill>
            </a:endParaRPr>
          </a:p>
        </p:txBody>
      </p:sp>
      <p:sp>
        <p:nvSpPr>
          <p:cNvPr id="17" name="Rectangle 13"/>
          <p:cNvSpPr txBox="1">
            <a:spLocks/>
          </p:cNvSpPr>
          <p:nvPr/>
        </p:nvSpPr>
        <p:spPr bwMode="auto">
          <a:xfrm>
            <a:off x="110880" y="0"/>
            <a:ext cx="7007351" cy="714375"/>
          </a:xfrm>
          <a:prstGeom prst="rect">
            <a:avLst/>
          </a:prstGeom>
          <a:noFill/>
        </p:spPr>
        <p:txBody>
          <a:bodyPr vert="horz" wrap="square" lIns="91440" tIns="45720" rIns="91440" bIns="45720" numCol="1" rtlCol="0" anchor="ctr" anchorCtr="0" compatLnSpc="1">
            <a:prstTxWarp prst="textNoShape">
              <a:avLst/>
            </a:prstTxWarp>
          </a:bodyPr>
          <a:lstStyle>
            <a:lvl1pPr algn="l" rtl="0" eaLnBrk="0" fontAlgn="base" hangingPunct="0">
              <a:spcBef>
                <a:spcPct val="0"/>
              </a:spcBef>
              <a:spcAft>
                <a:spcPct val="0"/>
              </a:spcAft>
              <a:defRPr sz="2000">
                <a:solidFill>
                  <a:srgbClr val="6585CF"/>
                </a:solidFill>
                <a:latin typeface="+mj-lt"/>
                <a:ea typeface="+mj-ea"/>
                <a:cs typeface="+mj-cs"/>
              </a:defRPr>
            </a:lvl1pPr>
            <a:lvl2pPr algn="l" rtl="0" eaLnBrk="0" fontAlgn="base" hangingPunct="0">
              <a:spcBef>
                <a:spcPct val="0"/>
              </a:spcBef>
              <a:spcAft>
                <a:spcPct val="0"/>
              </a:spcAft>
              <a:defRPr sz="2000">
                <a:solidFill>
                  <a:srgbClr val="6585CF"/>
                </a:solidFill>
                <a:latin typeface="Arial" charset="0"/>
                <a:cs typeface="Arial" charset="0"/>
              </a:defRPr>
            </a:lvl2pPr>
            <a:lvl3pPr algn="l" rtl="0" eaLnBrk="0" fontAlgn="base" hangingPunct="0">
              <a:spcBef>
                <a:spcPct val="0"/>
              </a:spcBef>
              <a:spcAft>
                <a:spcPct val="0"/>
              </a:spcAft>
              <a:defRPr sz="2000">
                <a:solidFill>
                  <a:srgbClr val="6585CF"/>
                </a:solidFill>
                <a:latin typeface="Arial" charset="0"/>
                <a:cs typeface="Arial" charset="0"/>
              </a:defRPr>
            </a:lvl3pPr>
            <a:lvl4pPr algn="l" rtl="0" eaLnBrk="0" fontAlgn="base" hangingPunct="0">
              <a:spcBef>
                <a:spcPct val="0"/>
              </a:spcBef>
              <a:spcAft>
                <a:spcPct val="0"/>
              </a:spcAft>
              <a:defRPr sz="2000">
                <a:solidFill>
                  <a:srgbClr val="6585CF"/>
                </a:solidFill>
                <a:latin typeface="Arial" charset="0"/>
                <a:cs typeface="Arial" charset="0"/>
              </a:defRPr>
            </a:lvl4pPr>
            <a:lvl5pPr algn="l" rtl="0" eaLnBrk="0" fontAlgn="base" hangingPunct="0">
              <a:spcBef>
                <a:spcPct val="0"/>
              </a:spcBef>
              <a:spcAft>
                <a:spcPct val="0"/>
              </a:spcAft>
              <a:defRPr sz="2000">
                <a:solidFill>
                  <a:srgbClr val="6585CF"/>
                </a:solidFill>
                <a:latin typeface="Arial" charset="0"/>
                <a:cs typeface="Arial" charset="0"/>
              </a:defRPr>
            </a:lvl5pPr>
            <a:lvl6pPr marL="457200" algn="l" rtl="0" eaLnBrk="0" fontAlgn="base" hangingPunct="0">
              <a:spcBef>
                <a:spcPct val="0"/>
              </a:spcBef>
              <a:spcAft>
                <a:spcPct val="0"/>
              </a:spcAft>
              <a:defRPr sz="2000">
                <a:solidFill>
                  <a:srgbClr val="6585CF"/>
                </a:solidFill>
                <a:latin typeface="Arial" charset="0"/>
                <a:cs typeface="Arial" charset="0"/>
              </a:defRPr>
            </a:lvl6pPr>
            <a:lvl7pPr marL="914400" algn="l" rtl="0" eaLnBrk="0" fontAlgn="base" hangingPunct="0">
              <a:spcBef>
                <a:spcPct val="0"/>
              </a:spcBef>
              <a:spcAft>
                <a:spcPct val="0"/>
              </a:spcAft>
              <a:defRPr sz="2000">
                <a:solidFill>
                  <a:srgbClr val="6585CF"/>
                </a:solidFill>
                <a:latin typeface="Arial" charset="0"/>
                <a:cs typeface="Arial" charset="0"/>
              </a:defRPr>
            </a:lvl7pPr>
            <a:lvl8pPr marL="1371600" algn="l" rtl="0" eaLnBrk="0" fontAlgn="base" hangingPunct="0">
              <a:spcBef>
                <a:spcPct val="0"/>
              </a:spcBef>
              <a:spcAft>
                <a:spcPct val="0"/>
              </a:spcAft>
              <a:defRPr sz="2000">
                <a:solidFill>
                  <a:srgbClr val="6585CF"/>
                </a:solidFill>
                <a:latin typeface="Arial" charset="0"/>
                <a:cs typeface="Arial" charset="0"/>
              </a:defRPr>
            </a:lvl8pPr>
            <a:lvl9pPr marL="1828800" algn="l" rtl="0" eaLnBrk="0" fontAlgn="base" hangingPunct="0">
              <a:spcBef>
                <a:spcPct val="0"/>
              </a:spcBef>
              <a:spcAft>
                <a:spcPct val="0"/>
              </a:spcAft>
              <a:defRPr sz="2000">
                <a:solidFill>
                  <a:srgbClr val="6585CF"/>
                </a:solidFill>
                <a:latin typeface="Arial" charset="0"/>
                <a:cs typeface="Arial" charset="0"/>
              </a:defRPr>
            </a:lvl9pPr>
          </a:lstStyle>
          <a:p>
            <a:r>
              <a:rPr lang="fr-FR" b="1" dirty="0">
                <a:solidFill>
                  <a:srgbClr val="000074"/>
                </a:solidFill>
              </a:rPr>
              <a:t>Le Compte Asso </a:t>
            </a:r>
            <a:r>
              <a:rPr lang="fr-FR" b="1" dirty="0">
                <a:solidFill>
                  <a:srgbClr val="000074"/>
                </a:solidFill>
                <a:latin typeface="Arial" pitchFamily="34" charset="0"/>
                <a:cs typeface="Arial" pitchFamily="34" charset="0"/>
              </a:rPr>
              <a:t>: le répertoire des subventions</a:t>
            </a:r>
          </a:p>
        </p:txBody>
      </p:sp>
      <p:sp>
        <p:nvSpPr>
          <p:cNvPr id="20" name="Rectangle à coins arrondis 19"/>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21" name="Image 20" descr="Bonhomme.png"/>
          <p:cNvPicPr>
            <a:picLocks noChangeAspect="1"/>
          </p:cNvPicPr>
          <p:nvPr/>
        </p:nvPicPr>
        <p:blipFill>
          <a:blip r:embed="rId3" cstate="print"/>
          <a:stretch>
            <a:fillRect/>
          </a:stretch>
        </p:blipFill>
        <p:spPr>
          <a:xfrm>
            <a:off x="9639902" y="191692"/>
            <a:ext cx="337514" cy="330960"/>
          </a:xfrm>
          <a:prstGeom prst="rect">
            <a:avLst/>
          </a:prstGeom>
        </p:spPr>
      </p:pic>
      <p:sp>
        <p:nvSpPr>
          <p:cNvPr id="22" name="Rectangle 21"/>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grpSp>
        <p:nvGrpSpPr>
          <p:cNvPr id="7" name="Groupe 6"/>
          <p:cNvGrpSpPr/>
          <p:nvPr/>
        </p:nvGrpSpPr>
        <p:grpSpPr>
          <a:xfrm>
            <a:off x="6096000" y="756188"/>
            <a:ext cx="5836316" cy="2586804"/>
            <a:chOff x="774594" y="-1472287"/>
            <a:chExt cx="9277350" cy="5001078"/>
          </a:xfrm>
        </p:grpSpPr>
        <p:pic>
          <p:nvPicPr>
            <p:cNvPr id="6" name="Image 5"/>
            <p:cNvPicPr>
              <a:picLocks noChangeAspect="1"/>
            </p:cNvPicPr>
            <p:nvPr/>
          </p:nvPicPr>
          <p:blipFill rotWithShape="1">
            <a:blip r:embed="rId4"/>
            <a:srcRect b="91710"/>
            <a:stretch/>
          </p:blipFill>
          <p:spPr>
            <a:xfrm>
              <a:off x="774594" y="-1472287"/>
              <a:ext cx="9277350" cy="475373"/>
            </a:xfrm>
            <a:prstGeom prst="rect">
              <a:avLst/>
            </a:prstGeom>
          </p:spPr>
        </p:pic>
        <p:pic>
          <p:nvPicPr>
            <p:cNvPr id="23" name="Image 22"/>
            <p:cNvPicPr>
              <a:picLocks noChangeAspect="1"/>
            </p:cNvPicPr>
            <p:nvPr/>
          </p:nvPicPr>
          <p:blipFill rotWithShape="1">
            <a:blip r:embed="rId4"/>
            <a:srcRect t="21073"/>
            <a:stretch/>
          </p:blipFill>
          <p:spPr>
            <a:xfrm>
              <a:off x="774594" y="-996914"/>
              <a:ext cx="9277350" cy="4525705"/>
            </a:xfrm>
            <a:prstGeom prst="rect">
              <a:avLst/>
            </a:prstGeom>
          </p:spPr>
        </p:pic>
      </p:grpSp>
    </p:spTree>
    <p:extLst>
      <p:ext uri="{BB962C8B-B14F-4D97-AF65-F5344CB8AC3E}">
        <p14:creationId xmlns:p14="http://schemas.microsoft.com/office/powerpoint/2010/main" val="879242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5618889" y="795639"/>
            <a:ext cx="5915251" cy="677938"/>
          </a:xfrm>
          <a:prstGeom prst="rect">
            <a:avLst/>
          </a:prstGeom>
        </p:spPr>
      </p:pic>
      <p:pic>
        <p:nvPicPr>
          <p:cNvPr id="7" name="Image 6"/>
          <p:cNvPicPr>
            <a:picLocks noChangeAspect="1"/>
          </p:cNvPicPr>
          <p:nvPr/>
        </p:nvPicPr>
        <p:blipFill rotWithShape="1">
          <a:blip r:embed="rId3"/>
          <a:srcRect l="998" t="22923"/>
          <a:stretch/>
        </p:blipFill>
        <p:spPr>
          <a:xfrm>
            <a:off x="3568700" y="1556658"/>
            <a:ext cx="8097898" cy="1609767"/>
          </a:xfrm>
          <a:prstGeom prst="rect">
            <a:avLst/>
          </a:prstGeom>
        </p:spPr>
      </p:pic>
      <p:sp>
        <p:nvSpPr>
          <p:cNvPr id="62" name="Rectangle 61"/>
          <p:cNvSpPr/>
          <p:nvPr/>
        </p:nvSpPr>
        <p:spPr>
          <a:xfrm>
            <a:off x="0" y="6263984"/>
            <a:ext cx="12192000" cy="11449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8" name="Rectangle 57"/>
          <p:cNvSpPr/>
          <p:nvPr/>
        </p:nvSpPr>
        <p:spPr>
          <a:xfrm>
            <a:off x="11445240" y="1527630"/>
            <a:ext cx="177800" cy="428171"/>
          </a:xfrm>
          <a:prstGeom prst="rect">
            <a:avLst/>
          </a:prstGeom>
          <a:noFill/>
          <a:ln w="31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521" name="Rectangle 9"/>
          <p:cNvSpPr>
            <a:spLocks noChangeArrowheads="1"/>
          </p:cNvSpPr>
          <p:nvPr/>
        </p:nvSpPr>
        <p:spPr bwMode="auto">
          <a:xfrm>
            <a:off x="94183" y="-27087"/>
            <a:ext cx="6613665" cy="72389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Le Compte Asso : saisir une demande de subvention</a:t>
            </a:r>
          </a:p>
        </p:txBody>
      </p:sp>
      <p:sp>
        <p:nvSpPr>
          <p:cNvPr id="15" name="ZoneTexte 14"/>
          <p:cNvSpPr txBox="1"/>
          <p:nvPr/>
        </p:nvSpPr>
        <p:spPr>
          <a:xfrm>
            <a:off x="3568700" y="3380886"/>
            <a:ext cx="1549400" cy="900246"/>
          </a:xfrm>
          <a:prstGeom prst="rect">
            <a:avLst/>
          </a:prstGeom>
          <a:solidFill>
            <a:schemeClr val="bg1">
              <a:lumMod val="85000"/>
            </a:schemeClr>
          </a:solidFill>
        </p:spPr>
        <p:txBody>
          <a:bodyPr wrap="square" rtlCol="0">
            <a:spAutoFit/>
          </a:bodyPr>
          <a:lstStyle/>
          <a:p>
            <a:pPr algn="ctr"/>
            <a:r>
              <a:rPr lang="fr-FR" sz="1050" b="1" dirty="0">
                <a:solidFill>
                  <a:srgbClr val="002060"/>
                </a:solidFill>
              </a:rPr>
              <a:t>Sélection de la subvention :</a:t>
            </a:r>
          </a:p>
          <a:p>
            <a:pPr marL="171450" indent="-171450">
              <a:buFont typeface="Arial" panose="020B0604020202020204" pitchFamily="34" charset="0"/>
              <a:buChar char="•"/>
            </a:pPr>
            <a:r>
              <a:rPr lang="fr-FR" sz="1050" dirty="0">
                <a:solidFill>
                  <a:srgbClr val="002060"/>
                </a:solidFill>
              </a:rPr>
              <a:t>Le demandeur cherche la subvention et la sélectionne.</a:t>
            </a:r>
          </a:p>
        </p:txBody>
      </p:sp>
      <p:cxnSp>
        <p:nvCxnSpPr>
          <p:cNvPr id="16" name="Connecteur droit 15"/>
          <p:cNvCxnSpPr>
            <a:endCxn id="15" idx="0"/>
          </p:cNvCxnSpPr>
          <p:nvPr/>
        </p:nvCxnSpPr>
        <p:spPr>
          <a:xfrm flipH="1">
            <a:off x="4343401" y="3048000"/>
            <a:ext cx="3175" cy="332886"/>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4648200" y="4927106"/>
            <a:ext cx="2590801" cy="900246"/>
          </a:xfrm>
          <a:prstGeom prst="rect">
            <a:avLst/>
          </a:prstGeom>
          <a:solidFill>
            <a:schemeClr val="bg1">
              <a:lumMod val="85000"/>
            </a:schemeClr>
          </a:solidFill>
        </p:spPr>
        <p:txBody>
          <a:bodyPr wrap="square" rtlCol="0">
            <a:spAutoFit/>
          </a:bodyPr>
          <a:lstStyle/>
          <a:p>
            <a:pPr algn="ctr"/>
            <a:r>
              <a:rPr lang="fr-FR" sz="1050" b="1" dirty="0">
                <a:solidFill>
                  <a:srgbClr val="002060"/>
                </a:solidFill>
              </a:rPr>
              <a:t>Sélection du demandeur :</a:t>
            </a:r>
          </a:p>
          <a:p>
            <a:pPr marL="171450" indent="-171450">
              <a:buFont typeface="Arial" panose="020B0604020202020204" pitchFamily="34" charset="0"/>
              <a:buChar char="•"/>
            </a:pPr>
            <a:r>
              <a:rPr lang="fr-FR" sz="1050" dirty="0">
                <a:solidFill>
                  <a:srgbClr val="002060"/>
                </a:solidFill>
              </a:rPr>
              <a:t>Le demandeur sélectionne l’établissement qui demande la subvention et le cas échéant, complète les informations manquantes. </a:t>
            </a:r>
          </a:p>
        </p:txBody>
      </p:sp>
      <p:cxnSp>
        <p:nvCxnSpPr>
          <p:cNvPr id="18" name="Connecteur droit 17"/>
          <p:cNvCxnSpPr>
            <a:endCxn id="17" idx="0"/>
          </p:cNvCxnSpPr>
          <p:nvPr/>
        </p:nvCxnSpPr>
        <p:spPr>
          <a:xfrm flipH="1">
            <a:off x="5943600" y="3059724"/>
            <a:ext cx="8792" cy="1867383"/>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9" name="ZoneTexte 18"/>
          <p:cNvSpPr txBox="1"/>
          <p:nvPr/>
        </p:nvSpPr>
        <p:spPr>
          <a:xfrm>
            <a:off x="6365631" y="3391149"/>
            <a:ext cx="2400300" cy="1384995"/>
          </a:xfrm>
          <a:prstGeom prst="rect">
            <a:avLst/>
          </a:prstGeom>
          <a:solidFill>
            <a:schemeClr val="bg1">
              <a:lumMod val="85000"/>
            </a:schemeClr>
          </a:solidFill>
        </p:spPr>
        <p:txBody>
          <a:bodyPr wrap="square" rtlCol="0">
            <a:spAutoFit/>
          </a:bodyPr>
          <a:lstStyle/>
          <a:p>
            <a:pPr algn="ctr"/>
            <a:r>
              <a:rPr lang="fr-FR" sz="1050" b="1" dirty="0">
                <a:solidFill>
                  <a:srgbClr val="002060"/>
                </a:solidFill>
              </a:rPr>
              <a:t>Pièces justificatives :</a:t>
            </a:r>
          </a:p>
          <a:p>
            <a:pPr marL="171450" indent="-171450">
              <a:buFont typeface="Arial" panose="020B0604020202020204" pitchFamily="34" charset="0"/>
              <a:buChar char="•"/>
            </a:pPr>
            <a:r>
              <a:rPr lang="fr-FR" sz="1050" dirty="0">
                <a:solidFill>
                  <a:srgbClr val="002060"/>
                </a:solidFill>
              </a:rPr>
              <a:t>Le demandeur est invité à vérifier les documents de son associations et le cas échéant, les met à jour.</a:t>
            </a:r>
          </a:p>
          <a:p>
            <a:pPr marL="171450" indent="-171450">
              <a:buFont typeface="Arial" panose="020B0604020202020204" pitchFamily="34" charset="0"/>
              <a:buChar char="•"/>
            </a:pPr>
            <a:r>
              <a:rPr lang="fr-FR" sz="1050" dirty="0">
                <a:solidFill>
                  <a:srgbClr val="002060"/>
                </a:solidFill>
              </a:rPr>
              <a:t>Des documents propres à la demande doivent aussi être </a:t>
            </a:r>
            <a:r>
              <a:rPr lang="fr-FR" sz="1050" dirty="0" err="1">
                <a:solidFill>
                  <a:srgbClr val="002060"/>
                </a:solidFill>
              </a:rPr>
              <a:t>téléversés</a:t>
            </a:r>
            <a:r>
              <a:rPr lang="fr-FR" sz="1050" dirty="0">
                <a:solidFill>
                  <a:srgbClr val="002060"/>
                </a:solidFill>
              </a:rPr>
              <a:t>, selon le dispositif de la subvention sélectionnée.</a:t>
            </a:r>
          </a:p>
        </p:txBody>
      </p:sp>
      <p:cxnSp>
        <p:nvCxnSpPr>
          <p:cNvPr id="20" name="Connecteur droit 19"/>
          <p:cNvCxnSpPr>
            <a:endCxn id="19" idx="0"/>
          </p:cNvCxnSpPr>
          <p:nvPr/>
        </p:nvCxnSpPr>
        <p:spPr>
          <a:xfrm>
            <a:off x="7562851" y="3060700"/>
            <a:ext cx="2930" cy="330448"/>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7347792" y="4933457"/>
            <a:ext cx="3639521" cy="1546577"/>
          </a:xfrm>
          <a:prstGeom prst="rect">
            <a:avLst/>
          </a:prstGeom>
          <a:solidFill>
            <a:schemeClr val="bg1">
              <a:lumMod val="85000"/>
            </a:schemeClr>
          </a:solidFill>
        </p:spPr>
        <p:txBody>
          <a:bodyPr wrap="square" rtlCol="0">
            <a:spAutoFit/>
          </a:bodyPr>
          <a:lstStyle/>
          <a:p>
            <a:pPr algn="ctr"/>
            <a:r>
              <a:rPr lang="fr-FR" sz="1050" b="1" dirty="0">
                <a:solidFill>
                  <a:srgbClr val="002060"/>
                </a:solidFill>
              </a:rPr>
              <a:t>Description des projets :</a:t>
            </a:r>
          </a:p>
          <a:p>
            <a:pPr marL="176213" indent="-176213">
              <a:buFont typeface="Arial" panose="020B0604020202020204" pitchFamily="34" charset="0"/>
              <a:buChar char="•"/>
            </a:pPr>
            <a:r>
              <a:rPr lang="fr-FR" sz="1050" dirty="0">
                <a:solidFill>
                  <a:srgbClr val="002060"/>
                </a:solidFill>
              </a:rPr>
              <a:t>Le demandeur doit saisir le ou les projets de sa demande de subvention.</a:t>
            </a:r>
          </a:p>
          <a:p>
            <a:pPr marL="176213" indent="-176213">
              <a:buFont typeface="Arial" panose="020B0604020202020204" pitchFamily="34" charset="0"/>
              <a:buChar char="•"/>
            </a:pPr>
            <a:r>
              <a:rPr lang="fr-FR" sz="1050" dirty="0">
                <a:solidFill>
                  <a:srgbClr val="002060"/>
                </a:solidFill>
              </a:rPr>
              <a:t>Les informations demandées sont propres au </a:t>
            </a:r>
            <a:r>
              <a:rPr lang="fr-FR" sz="1050" dirty="0" err="1">
                <a:solidFill>
                  <a:srgbClr val="002060"/>
                </a:solidFill>
              </a:rPr>
              <a:t>cerfa</a:t>
            </a:r>
            <a:r>
              <a:rPr lang="fr-FR" sz="1050" dirty="0">
                <a:solidFill>
                  <a:srgbClr val="002060"/>
                </a:solidFill>
              </a:rPr>
              <a:t>, mais se matérialisent souvent par des listes déroulantes propres à chaque dispositif. Des champs spécifiques au dispositif de la subvention peuvent aussi être demandés. </a:t>
            </a:r>
          </a:p>
          <a:p>
            <a:pPr marL="176213" indent="-176213">
              <a:buFont typeface="Arial" panose="020B0604020202020204" pitchFamily="34" charset="0"/>
              <a:buChar char="•"/>
            </a:pPr>
            <a:r>
              <a:rPr lang="fr-FR" sz="1050" dirty="0">
                <a:solidFill>
                  <a:srgbClr val="002060"/>
                </a:solidFill>
              </a:rPr>
              <a:t>Tous les projets saisis doivent être complets avant de permettre au demandeur de passer à la dernière étape.</a:t>
            </a:r>
          </a:p>
        </p:txBody>
      </p:sp>
      <p:cxnSp>
        <p:nvCxnSpPr>
          <p:cNvPr id="22" name="Connecteur droit 21"/>
          <p:cNvCxnSpPr>
            <a:endCxn id="21" idx="0"/>
          </p:cNvCxnSpPr>
          <p:nvPr/>
        </p:nvCxnSpPr>
        <p:spPr>
          <a:xfrm>
            <a:off x="9152793" y="3068516"/>
            <a:ext cx="14760" cy="1864941"/>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9502140" y="3391144"/>
            <a:ext cx="2361614" cy="1223412"/>
          </a:xfrm>
          <a:prstGeom prst="rect">
            <a:avLst/>
          </a:prstGeom>
          <a:solidFill>
            <a:schemeClr val="bg1">
              <a:lumMod val="85000"/>
            </a:schemeClr>
          </a:solidFill>
        </p:spPr>
        <p:txBody>
          <a:bodyPr wrap="square" rtlCol="0">
            <a:spAutoFit/>
          </a:bodyPr>
          <a:lstStyle/>
          <a:p>
            <a:pPr algn="ctr"/>
            <a:r>
              <a:rPr lang="fr-FR" sz="1050" b="1" dirty="0">
                <a:solidFill>
                  <a:srgbClr val="002060"/>
                </a:solidFill>
              </a:rPr>
              <a:t>Attestation et soumission :</a:t>
            </a:r>
          </a:p>
          <a:p>
            <a:pPr marL="171450" indent="-171450">
              <a:buFont typeface="Arial" panose="020B0604020202020204" pitchFamily="34" charset="0"/>
              <a:buChar char="•"/>
            </a:pPr>
            <a:r>
              <a:rPr lang="fr-FR" sz="1050" dirty="0">
                <a:solidFill>
                  <a:srgbClr val="002060"/>
                </a:solidFill>
              </a:rPr>
              <a:t>Le demandeur est invité à attester l’ensemble des informations saisies.</a:t>
            </a:r>
          </a:p>
          <a:p>
            <a:pPr marL="171450" indent="-171450">
              <a:buFont typeface="Arial" panose="020B0604020202020204" pitchFamily="34" charset="0"/>
              <a:buChar char="•"/>
            </a:pPr>
            <a:r>
              <a:rPr lang="fr-FR" sz="1050" dirty="0">
                <a:solidFill>
                  <a:srgbClr val="002060"/>
                </a:solidFill>
              </a:rPr>
              <a:t>Il peut télécharger le formulaire </a:t>
            </a:r>
            <a:r>
              <a:rPr lang="fr-FR" sz="1050" dirty="0" err="1">
                <a:solidFill>
                  <a:srgbClr val="002060"/>
                </a:solidFill>
              </a:rPr>
              <a:t>cerfa</a:t>
            </a:r>
            <a:r>
              <a:rPr lang="fr-FR" sz="1050" dirty="0">
                <a:solidFill>
                  <a:srgbClr val="002060"/>
                </a:solidFill>
              </a:rPr>
              <a:t> de sa demande au format </a:t>
            </a:r>
            <a:r>
              <a:rPr lang="fr-FR" sz="1050" dirty="0" err="1">
                <a:solidFill>
                  <a:srgbClr val="002060"/>
                </a:solidFill>
              </a:rPr>
              <a:t>pdf</a:t>
            </a:r>
            <a:r>
              <a:rPr lang="fr-FR" sz="1050" dirty="0">
                <a:solidFill>
                  <a:srgbClr val="002060"/>
                </a:solidFill>
              </a:rPr>
              <a:t>.</a:t>
            </a:r>
          </a:p>
          <a:p>
            <a:pPr marL="171450" indent="-171450">
              <a:buFont typeface="Arial" panose="020B0604020202020204" pitchFamily="34" charset="0"/>
              <a:buChar char="•"/>
            </a:pPr>
            <a:r>
              <a:rPr lang="fr-FR" sz="1050" dirty="0">
                <a:solidFill>
                  <a:srgbClr val="002060"/>
                </a:solidFill>
              </a:rPr>
              <a:t>Il doit enfin transmettre sa demande au service instructeur.</a:t>
            </a:r>
          </a:p>
        </p:txBody>
      </p:sp>
      <p:cxnSp>
        <p:nvCxnSpPr>
          <p:cNvPr id="24" name="Connecteur droit 23"/>
          <p:cNvCxnSpPr/>
          <p:nvPr/>
        </p:nvCxnSpPr>
        <p:spPr>
          <a:xfrm>
            <a:off x="10758491" y="3029683"/>
            <a:ext cx="3294" cy="358042"/>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9977416" y="841831"/>
            <a:ext cx="1556724" cy="35190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4537" name="Connecteur en angle 64536"/>
          <p:cNvCxnSpPr>
            <a:stCxn id="57" idx="3"/>
            <a:endCxn id="58" idx="3"/>
          </p:cNvCxnSpPr>
          <p:nvPr/>
        </p:nvCxnSpPr>
        <p:spPr>
          <a:xfrm>
            <a:off x="11534140" y="1017784"/>
            <a:ext cx="88900" cy="723932"/>
          </a:xfrm>
          <a:prstGeom prst="bentConnector3">
            <a:avLst>
              <a:gd name="adj1" fmla="val 357143"/>
            </a:avLst>
          </a:prstGeom>
          <a:ln w="31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23</a:t>
            </a:fld>
            <a:endParaRPr lang="fr-FR" dirty="0">
              <a:solidFill>
                <a:schemeClr val="accent5">
                  <a:lumMod val="50000"/>
                </a:schemeClr>
              </a:solidFill>
            </a:endParaRPr>
          </a:p>
        </p:txBody>
      </p:sp>
      <p:sp>
        <p:nvSpPr>
          <p:cNvPr id="34" name="Espace réservé du contenu 2"/>
          <p:cNvSpPr txBox="1">
            <a:spLocks/>
          </p:cNvSpPr>
          <p:nvPr/>
        </p:nvSpPr>
        <p:spPr bwMode="auto">
          <a:xfrm>
            <a:off x="234679" y="924311"/>
            <a:ext cx="3282949" cy="49030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0"/>
              </a:spcAft>
              <a:buNone/>
            </a:pPr>
            <a:r>
              <a:rPr lang="fr-FR" sz="1300" b="0" kern="0" dirty="0">
                <a:solidFill>
                  <a:srgbClr val="000074"/>
                </a:solidFill>
                <a:latin typeface="Calibri" pitchFamily="34" charset="0"/>
              </a:rPr>
              <a:t>La saisie dématérialisée </a:t>
            </a:r>
            <a:r>
              <a:rPr lang="fr-FR" sz="1300" kern="0" dirty="0">
                <a:solidFill>
                  <a:srgbClr val="000074"/>
                </a:solidFill>
                <a:latin typeface="Calibri" pitchFamily="34" charset="0"/>
              </a:rPr>
              <a:t>d’une demande de subvention </a:t>
            </a:r>
            <a:r>
              <a:rPr lang="fr-FR" sz="1300" b="0" kern="0" dirty="0">
                <a:solidFill>
                  <a:srgbClr val="000074"/>
                </a:solidFill>
                <a:latin typeface="Calibri" pitchFamily="34" charset="0"/>
              </a:rPr>
              <a:t>s’effectue </a:t>
            </a:r>
            <a:r>
              <a:rPr lang="fr-FR" sz="1300" kern="0" dirty="0">
                <a:solidFill>
                  <a:srgbClr val="000074"/>
                </a:solidFill>
                <a:latin typeface="Calibri" pitchFamily="34" charset="0"/>
              </a:rPr>
              <a:t>en 5 étapes </a:t>
            </a:r>
            <a:r>
              <a:rPr lang="fr-FR" sz="1300" b="0" kern="0" dirty="0">
                <a:solidFill>
                  <a:srgbClr val="000074"/>
                </a:solidFill>
                <a:latin typeface="Calibri" pitchFamily="34" charset="0"/>
              </a:rPr>
              <a:t>:</a:t>
            </a:r>
          </a:p>
          <a:p>
            <a:pPr marL="266700" indent="0" eaLnBrk="1" hangingPunct="1">
              <a:spcBef>
                <a:spcPts val="1200"/>
              </a:spcBef>
              <a:spcAft>
                <a:spcPts val="0"/>
              </a:spcAft>
              <a:buNone/>
            </a:pPr>
            <a:r>
              <a:rPr lang="fr-FR" sz="1300" b="0" kern="0" dirty="0">
                <a:solidFill>
                  <a:srgbClr val="000074"/>
                </a:solidFill>
                <a:latin typeface="Calibri" pitchFamily="34" charset="0"/>
              </a:rPr>
              <a:t>La recherche et l’identification de la subvention demandée : quel dispositif ? Quel service instructeur ?</a:t>
            </a:r>
          </a:p>
          <a:p>
            <a:pPr marL="266700" indent="0" eaLnBrk="1" hangingPunct="1">
              <a:spcBef>
                <a:spcPts val="1200"/>
              </a:spcBef>
              <a:spcAft>
                <a:spcPts val="0"/>
              </a:spcAft>
              <a:buNone/>
            </a:pPr>
            <a:r>
              <a:rPr lang="fr-FR" sz="1300" b="0" kern="0" dirty="0">
                <a:solidFill>
                  <a:srgbClr val="000074"/>
                </a:solidFill>
                <a:latin typeface="Calibri" pitchFamily="34" charset="0"/>
              </a:rPr>
              <a:t>La sélection du demandeur (établissement demandeur) et la saisie/vérification de ses information administrative.</a:t>
            </a:r>
          </a:p>
          <a:p>
            <a:pPr marL="266700" indent="0" eaLnBrk="1" hangingPunct="1">
              <a:spcBef>
                <a:spcPts val="1200"/>
              </a:spcBef>
              <a:spcAft>
                <a:spcPts val="0"/>
              </a:spcAft>
              <a:buNone/>
            </a:pPr>
            <a:r>
              <a:rPr lang="fr-FR" sz="1300" b="0" kern="0" dirty="0">
                <a:solidFill>
                  <a:srgbClr val="000074"/>
                </a:solidFill>
                <a:latin typeface="Calibri" pitchFamily="34" charset="0"/>
              </a:rPr>
              <a:t>La vérification/complétion des documents administratifs du demandeur et requis pour la demande de subvention</a:t>
            </a:r>
          </a:p>
          <a:p>
            <a:pPr marL="266700" indent="0" eaLnBrk="1" hangingPunct="1">
              <a:spcBef>
                <a:spcPts val="1200"/>
              </a:spcBef>
              <a:spcAft>
                <a:spcPts val="0"/>
              </a:spcAft>
              <a:buNone/>
            </a:pPr>
            <a:r>
              <a:rPr lang="fr-FR" sz="1300" b="0" kern="0" dirty="0">
                <a:solidFill>
                  <a:srgbClr val="000074"/>
                </a:solidFill>
                <a:latin typeface="Calibri" pitchFamily="34" charset="0"/>
              </a:rPr>
              <a:t>La saisie du/des </a:t>
            </a:r>
            <a:r>
              <a:rPr lang="fr-FR" sz="1300" b="0" kern="0" dirty="0" err="1">
                <a:solidFill>
                  <a:srgbClr val="000074"/>
                </a:solidFill>
                <a:latin typeface="Calibri" pitchFamily="34" charset="0"/>
              </a:rPr>
              <a:t>projet-s</a:t>
            </a:r>
            <a:r>
              <a:rPr lang="fr-FR" sz="1300" b="0" kern="0" dirty="0">
                <a:solidFill>
                  <a:srgbClr val="000074"/>
                </a:solidFill>
                <a:latin typeface="Calibri" pitchFamily="34" charset="0"/>
              </a:rPr>
              <a:t> qui font l’objet de la demande. En cas de renouvellement d’une année sur l’autre, il est possible de pré-remplir le formulaire avec les données saisies l’année précédente.</a:t>
            </a:r>
          </a:p>
          <a:p>
            <a:pPr marL="266700" indent="0" eaLnBrk="1" hangingPunct="1">
              <a:spcBef>
                <a:spcPts val="1200"/>
              </a:spcBef>
              <a:spcAft>
                <a:spcPts val="0"/>
              </a:spcAft>
              <a:buNone/>
            </a:pPr>
            <a:r>
              <a:rPr lang="fr-FR" sz="1300" b="0" kern="0" dirty="0">
                <a:solidFill>
                  <a:srgbClr val="000074"/>
                </a:solidFill>
                <a:latin typeface="Calibri" pitchFamily="34" charset="0"/>
              </a:rPr>
              <a:t>Les attestations, récupération du </a:t>
            </a:r>
            <a:r>
              <a:rPr lang="fr-FR" sz="1300" b="0" kern="0" dirty="0" err="1">
                <a:solidFill>
                  <a:srgbClr val="000074"/>
                </a:solidFill>
                <a:latin typeface="Calibri" pitchFamily="34" charset="0"/>
              </a:rPr>
              <a:t>cerfa</a:t>
            </a:r>
            <a:r>
              <a:rPr lang="fr-FR" sz="1300" b="0" kern="0" dirty="0">
                <a:solidFill>
                  <a:srgbClr val="000074"/>
                </a:solidFill>
                <a:latin typeface="Calibri" pitchFamily="34" charset="0"/>
              </a:rPr>
              <a:t> produit au format </a:t>
            </a:r>
            <a:r>
              <a:rPr lang="fr-FR" sz="1300" b="0" kern="0" dirty="0" err="1">
                <a:solidFill>
                  <a:srgbClr val="000074"/>
                </a:solidFill>
                <a:latin typeface="Calibri" pitchFamily="34" charset="0"/>
              </a:rPr>
              <a:t>pdf</a:t>
            </a:r>
            <a:r>
              <a:rPr lang="fr-FR" sz="1300" b="0" kern="0" dirty="0">
                <a:solidFill>
                  <a:srgbClr val="000074"/>
                </a:solidFill>
                <a:latin typeface="Calibri" pitchFamily="34" charset="0"/>
              </a:rPr>
              <a:t>, et la transmission de la demande au service instructeur.</a:t>
            </a:r>
          </a:p>
        </p:txBody>
      </p:sp>
      <p:sp>
        <p:nvSpPr>
          <p:cNvPr id="2" name="Ellipse 1"/>
          <p:cNvSpPr/>
          <p:nvPr/>
        </p:nvSpPr>
        <p:spPr>
          <a:xfrm>
            <a:off x="266700" y="1641930"/>
            <a:ext cx="269992" cy="272595"/>
          </a:xfrm>
          <a:prstGeom prst="ellipse">
            <a:avLst/>
          </a:prstGeom>
          <a:solidFill>
            <a:srgbClr val="F34558"/>
          </a:solidFill>
          <a:ln>
            <a:solidFill>
              <a:srgbClr val="F34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a:t>
            </a:r>
          </a:p>
        </p:txBody>
      </p:sp>
      <p:sp>
        <p:nvSpPr>
          <p:cNvPr id="35" name="Ellipse 34"/>
          <p:cNvSpPr/>
          <p:nvPr/>
        </p:nvSpPr>
        <p:spPr>
          <a:xfrm>
            <a:off x="266700" y="2515442"/>
            <a:ext cx="269992" cy="272595"/>
          </a:xfrm>
          <a:prstGeom prst="ellipse">
            <a:avLst/>
          </a:prstGeom>
          <a:solidFill>
            <a:srgbClr val="F34558"/>
          </a:solidFill>
          <a:ln>
            <a:solidFill>
              <a:srgbClr val="F34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
        <p:nvSpPr>
          <p:cNvPr id="36" name="Ellipse 35"/>
          <p:cNvSpPr/>
          <p:nvPr/>
        </p:nvSpPr>
        <p:spPr>
          <a:xfrm>
            <a:off x="266700" y="3375831"/>
            <a:ext cx="269992" cy="272595"/>
          </a:xfrm>
          <a:prstGeom prst="ellipse">
            <a:avLst/>
          </a:prstGeom>
          <a:solidFill>
            <a:srgbClr val="F34558"/>
          </a:solidFill>
          <a:ln>
            <a:solidFill>
              <a:srgbClr val="F34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3</a:t>
            </a:r>
          </a:p>
        </p:txBody>
      </p:sp>
      <p:sp>
        <p:nvSpPr>
          <p:cNvPr id="37" name="Ellipse 36"/>
          <p:cNvSpPr/>
          <p:nvPr/>
        </p:nvSpPr>
        <p:spPr>
          <a:xfrm>
            <a:off x="266700" y="4276293"/>
            <a:ext cx="269992" cy="272595"/>
          </a:xfrm>
          <a:prstGeom prst="ellipse">
            <a:avLst/>
          </a:prstGeom>
          <a:solidFill>
            <a:srgbClr val="F34558"/>
          </a:solidFill>
          <a:ln>
            <a:solidFill>
              <a:srgbClr val="F34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4</a:t>
            </a:r>
          </a:p>
        </p:txBody>
      </p:sp>
      <p:sp>
        <p:nvSpPr>
          <p:cNvPr id="38" name="Ellipse 37"/>
          <p:cNvSpPr/>
          <p:nvPr/>
        </p:nvSpPr>
        <p:spPr>
          <a:xfrm>
            <a:off x="266700" y="5247469"/>
            <a:ext cx="269992" cy="272595"/>
          </a:xfrm>
          <a:prstGeom prst="ellipse">
            <a:avLst/>
          </a:prstGeom>
          <a:solidFill>
            <a:srgbClr val="F34558"/>
          </a:solidFill>
          <a:ln>
            <a:solidFill>
              <a:srgbClr val="F34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5</a:t>
            </a:r>
          </a:p>
        </p:txBody>
      </p:sp>
      <p:sp>
        <p:nvSpPr>
          <p:cNvPr id="33" name="Rectangle à coins arrondis 32"/>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9" name="Image 38" descr="Bonhomme.png"/>
          <p:cNvPicPr>
            <a:picLocks noChangeAspect="1"/>
          </p:cNvPicPr>
          <p:nvPr/>
        </p:nvPicPr>
        <p:blipFill>
          <a:blip r:embed="rId4" cstate="print"/>
          <a:stretch>
            <a:fillRect/>
          </a:stretch>
        </p:blipFill>
        <p:spPr>
          <a:xfrm>
            <a:off x="7347792" y="191692"/>
            <a:ext cx="337514" cy="330960"/>
          </a:xfrm>
          <a:prstGeom prst="rect">
            <a:avLst/>
          </a:prstGeom>
        </p:spPr>
      </p:pic>
      <p:sp>
        <p:nvSpPr>
          <p:cNvPr id="40" name="Rectangle 39"/>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41" name="Rectangle à coins arrondis 40"/>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42" name="Image 41" descr="Bonhomme.png"/>
          <p:cNvPicPr>
            <a:picLocks noChangeAspect="1"/>
          </p:cNvPicPr>
          <p:nvPr/>
        </p:nvPicPr>
        <p:blipFill>
          <a:blip r:embed="rId4" cstate="print"/>
          <a:stretch>
            <a:fillRect/>
          </a:stretch>
        </p:blipFill>
        <p:spPr>
          <a:xfrm>
            <a:off x="9639902" y="191692"/>
            <a:ext cx="337514" cy="330960"/>
          </a:xfrm>
          <a:prstGeom prst="rect">
            <a:avLst/>
          </a:prstGeom>
        </p:spPr>
      </p:pic>
      <p:sp>
        <p:nvSpPr>
          <p:cNvPr id="43" name="Rectangle 42"/>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spTree>
    <p:extLst>
      <p:ext uri="{BB962C8B-B14F-4D97-AF65-F5344CB8AC3E}">
        <p14:creationId xmlns:p14="http://schemas.microsoft.com/office/powerpoint/2010/main" val="2296372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154486" y="2283907"/>
            <a:ext cx="8505940" cy="2263746"/>
          </a:xfrm>
          <a:prstGeom prst="rect">
            <a:avLst/>
          </a:prstGeom>
        </p:spPr>
      </p:pic>
      <p:pic>
        <p:nvPicPr>
          <p:cNvPr id="2" name="Image 1"/>
          <p:cNvPicPr>
            <a:picLocks noChangeAspect="1"/>
          </p:cNvPicPr>
          <p:nvPr/>
        </p:nvPicPr>
        <p:blipFill>
          <a:blip r:embed="rId3"/>
          <a:stretch>
            <a:fillRect/>
          </a:stretch>
        </p:blipFill>
        <p:spPr>
          <a:xfrm>
            <a:off x="8465344" y="812712"/>
            <a:ext cx="3257550" cy="1419225"/>
          </a:xfrm>
          <a:prstGeom prst="rect">
            <a:avLst/>
          </a:prstGeom>
        </p:spPr>
      </p:pic>
      <p:sp>
        <p:nvSpPr>
          <p:cNvPr id="14" name="ZoneTexte 13"/>
          <p:cNvSpPr txBox="1"/>
          <p:nvPr/>
        </p:nvSpPr>
        <p:spPr>
          <a:xfrm>
            <a:off x="3154486" y="4676287"/>
            <a:ext cx="2866291" cy="1546577"/>
          </a:xfrm>
          <a:prstGeom prst="rect">
            <a:avLst/>
          </a:prstGeom>
          <a:solidFill>
            <a:schemeClr val="bg1">
              <a:lumMod val="85000"/>
            </a:schemeClr>
          </a:solidFill>
        </p:spPr>
        <p:txBody>
          <a:bodyPr wrap="square" rtlCol="0">
            <a:spAutoFit/>
          </a:bodyPr>
          <a:lstStyle/>
          <a:p>
            <a:pPr algn="ctr"/>
            <a:r>
              <a:rPr lang="fr-FR" sz="1050" b="1" dirty="0">
                <a:solidFill>
                  <a:srgbClr val="002060"/>
                </a:solidFill>
              </a:rPr>
              <a:t>Compte rendu financiers des projets :</a:t>
            </a:r>
          </a:p>
          <a:p>
            <a:pPr marL="171450" indent="-171450">
              <a:buFont typeface="Arial" panose="020B0604020202020204" pitchFamily="34" charset="0"/>
              <a:buChar char="•"/>
            </a:pPr>
            <a:r>
              <a:rPr lang="fr-FR" sz="1050" dirty="0">
                <a:solidFill>
                  <a:srgbClr val="002060"/>
                </a:solidFill>
              </a:rPr>
              <a:t>Pour chaque projet financé, l’utilisateur est invité à saisir les informations qui relèvent de la réalisation de ses projets financés et réalisés</a:t>
            </a:r>
          </a:p>
          <a:p>
            <a:pPr marL="171450" indent="-171450">
              <a:buFont typeface="Arial" panose="020B0604020202020204" pitchFamily="34" charset="0"/>
              <a:buChar char="•"/>
            </a:pPr>
            <a:r>
              <a:rPr lang="fr-FR" sz="1050" dirty="0">
                <a:solidFill>
                  <a:srgbClr val="002060"/>
                </a:solidFill>
              </a:rPr>
              <a:t>Une fois que l’ensemble des comptes rendus financiers des projets financés est complet, l’utilisateur est invité à passer à l’étape suivante.</a:t>
            </a:r>
          </a:p>
        </p:txBody>
      </p:sp>
      <p:cxnSp>
        <p:nvCxnSpPr>
          <p:cNvPr id="15" name="Connecteur droit 14"/>
          <p:cNvCxnSpPr>
            <a:endCxn id="14" idx="0"/>
          </p:cNvCxnSpPr>
          <p:nvPr/>
        </p:nvCxnSpPr>
        <p:spPr>
          <a:xfrm flipH="1">
            <a:off x="4587632" y="4343400"/>
            <a:ext cx="247" cy="332887"/>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6103815" y="4677756"/>
            <a:ext cx="2514600" cy="1546577"/>
          </a:xfrm>
          <a:prstGeom prst="rect">
            <a:avLst/>
          </a:prstGeom>
          <a:solidFill>
            <a:schemeClr val="bg1">
              <a:lumMod val="85000"/>
            </a:schemeClr>
          </a:solidFill>
        </p:spPr>
        <p:txBody>
          <a:bodyPr wrap="square" rtlCol="0">
            <a:spAutoFit/>
          </a:bodyPr>
          <a:lstStyle/>
          <a:p>
            <a:pPr algn="ctr"/>
            <a:r>
              <a:rPr lang="fr-FR" sz="1050" b="1" dirty="0">
                <a:solidFill>
                  <a:srgbClr val="002060"/>
                </a:solidFill>
              </a:rPr>
              <a:t>Pièces justificatives :</a:t>
            </a:r>
          </a:p>
          <a:p>
            <a:pPr marL="171450" indent="-171450">
              <a:buFont typeface="Arial" panose="020B0604020202020204" pitchFamily="34" charset="0"/>
              <a:buChar char="•"/>
            </a:pPr>
            <a:r>
              <a:rPr lang="fr-FR" sz="1050" dirty="0">
                <a:solidFill>
                  <a:srgbClr val="002060"/>
                </a:solidFill>
              </a:rPr>
              <a:t>L’utilisateur est invité à vérifier les documents de son associations et le cas échéant, les met à jour.</a:t>
            </a:r>
          </a:p>
          <a:p>
            <a:pPr marL="171450" indent="-171450">
              <a:buFont typeface="Arial" panose="020B0604020202020204" pitchFamily="34" charset="0"/>
              <a:buChar char="•"/>
            </a:pPr>
            <a:r>
              <a:rPr lang="fr-FR" sz="1050" dirty="0">
                <a:solidFill>
                  <a:srgbClr val="002060"/>
                </a:solidFill>
              </a:rPr>
              <a:t>Des documents propres à la demande doivent aussi être </a:t>
            </a:r>
            <a:r>
              <a:rPr lang="fr-FR" sz="1050" dirty="0" err="1">
                <a:solidFill>
                  <a:srgbClr val="002060"/>
                </a:solidFill>
              </a:rPr>
              <a:t>téléversés</a:t>
            </a:r>
            <a:r>
              <a:rPr lang="fr-FR" sz="1050" dirty="0">
                <a:solidFill>
                  <a:srgbClr val="002060"/>
                </a:solidFill>
              </a:rPr>
              <a:t>, selon le dispositif de la subvention.</a:t>
            </a:r>
          </a:p>
          <a:p>
            <a:endParaRPr lang="fr-FR" sz="1050" dirty="0">
              <a:solidFill>
                <a:srgbClr val="002060"/>
              </a:solidFill>
            </a:endParaRPr>
          </a:p>
          <a:p>
            <a:endParaRPr lang="fr-FR" sz="1050" dirty="0">
              <a:solidFill>
                <a:srgbClr val="002060"/>
              </a:solidFill>
            </a:endParaRPr>
          </a:p>
        </p:txBody>
      </p:sp>
      <p:cxnSp>
        <p:nvCxnSpPr>
          <p:cNvPr id="17" name="Connecteur droit 16"/>
          <p:cNvCxnSpPr>
            <a:endCxn id="16" idx="0"/>
          </p:cNvCxnSpPr>
          <p:nvPr/>
        </p:nvCxnSpPr>
        <p:spPr>
          <a:xfrm>
            <a:off x="7359651" y="4347308"/>
            <a:ext cx="1464" cy="330448"/>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10113966" y="4325083"/>
            <a:ext cx="3294" cy="358042"/>
          </a:xfrm>
          <a:prstGeom prst="line">
            <a:avLst/>
          </a:prstGeom>
          <a:ln>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1394440" y="2438855"/>
            <a:ext cx="177800" cy="428171"/>
          </a:xfrm>
          <a:prstGeom prst="rect">
            <a:avLst/>
          </a:prstGeom>
          <a:noFill/>
          <a:ln w="317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9419770" y="1560288"/>
            <a:ext cx="1990271" cy="199571"/>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6" name="Connecteur en angle 25"/>
          <p:cNvCxnSpPr>
            <a:stCxn id="25" idx="3"/>
            <a:endCxn id="24" idx="3"/>
          </p:cNvCxnSpPr>
          <p:nvPr/>
        </p:nvCxnSpPr>
        <p:spPr>
          <a:xfrm>
            <a:off x="11410041" y="1660074"/>
            <a:ext cx="162199" cy="992867"/>
          </a:xfrm>
          <a:prstGeom prst="bentConnector3">
            <a:avLst>
              <a:gd name="adj1" fmla="val 240938"/>
            </a:avLst>
          </a:prstGeom>
          <a:ln w="31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Espace réservé du contenu 2"/>
          <p:cNvSpPr txBox="1">
            <a:spLocks/>
          </p:cNvSpPr>
          <p:nvPr/>
        </p:nvSpPr>
        <p:spPr bwMode="auto">
          <a:xfrm>
            <a:off x="356236" y="862867"/>
            <a:ext cx="3282949" cy="1206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177800" indent="-177800" algn="just"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La saisie dématérialisée des comptes rendus financiers est possible pour les demandes déposées via le compte asso durant un exercice antérieur et qui ont fait l’objet de l’attribution d’une subvention.</a:t>
            </a:r>
          </a:p>
        </p:txBody>
      </p:sp>
      <p:sp>
        <p:nvSpPr>
          <p:cNvPr id="46" name="ZoneTexte 45"/>
          <p:cNvSpPr txBox="1"/>
          <p:nvPr/>
        </p:nvSpPr>
        <p:spPr>
          <a:xfrm>
            <a:off x="8702432" y="4681660"/>
            <a:ext cx="2857499" cy="1546577"/>
          </a:xfrm>
          <a:prstGeom prst="rect">
            <a:avLst/>
          </a:prstGeom>
          <a:solidFill>
            <a:schemeClr val="bg1">
              <a:lumMod val="85000"/>
            </a:schemeClr>
          </a:solidFill>
        </p:spPr>
        <p:txBody>
          <a:bodyPr wrap="square" rtlCol="0">
            <a:spAutoFit/>
          </a:bodyPr>
          <a:lstStyle/>
          <a:p>
            <a:pPr algn="ctr"/>
            <a:r>
              <a:rPr lang="fr-FR" sz="1050" b="1" dirty="0">
                <a:solidFill>
                  <a:srgbClr val="002060"/>
                </a:solidFill>
              </a:rPr>
              <a:t>Attestation et soumission :</a:t>
            </a:r>
          </a:p>
          <a:p>
            <a:pPr marL="171450" indent="-171450">
              <a:buFont typeface="Arial" panose="020B0604020202020204" pitchFamily="34" charset="0"/>
              <a:buChar char="•"/>
            </a:pPr>
            <a:r>
              <a:rPr lang="fr-FR" sz="1050" dirty="0">
                <a:solidFill>
                  <a:srgbClr val="002060"/>
                </a:solidFill>
              </a:rPr>
              <a:t>L’utilisateur est invité à attester l’ensemble des informations saisies.</a:t>
            </a:r>
          </a:p>
          <a:p>
            <a:pPr marL="171450" indent="-171450">
              <a:buFont typeface="Arial" panose="020B0604020202020204" pitchFamily="34" charset="0"/>
              <a:buChar char="•"/>
            </a:pPr>
            <a:r>
              <a:rPr lang="fr-FR" sz="1050" dirty="0">
                <a:solidFill>
                  <a:srgbClr val="002060"/>
                </a:solidFill>
              </a:rPr>
              <a:t>Il peut télécharger le formulaire </a:t>
            </a:r>
            <a:r>
              <a:rPr lang="fr-FR" sz="1050" dirty="0" err="1">
                <a:solidFill>
                  <a:srgbClr val="002060"/>
                </a:solidFill>
              </a:rPr>
              <a:t>cerfa</a:t>
            </a:r>
            <a:r>
              <a:rPr lang="fr-FR" sz="1050" dirty="0">
                <a:solidFill>
                  <a:srgbClr val="002060"/>
                </a:solidFill>
              </a:rPr>
              <a:t> de sa demande au format </a:t>
            </a:r>
            <a:r>
              <a:rPr lang="fr-FR" sz="1050" dirty="0" err="1">
                <a:solidFill>
                  <a:srgbClr val="002060"/>
                </a:solidFill>
              </a:rPr>
              <a:t>pdf</a:t>
            </a:r>
            <a:r>
              <a:rPr lang="fr-FR" sz="1050" dirty="0">
                <a:solidFill>
                  <a:srgbClr val="002060"/>
                </a:solidFill>
              </a:rPr>
              <a:t>.</a:t>
            </a:r>
          </a:p>
          <a:p>
            <a:pPr marL="171450" indent="-171450">
              <a:buFont typeface="Arial" panose="020B0604020202020204" pitchFamily="34" charset="0"/>
              <a:buChar char="•"/>
            </a:pPr>
            <a:r>
              <a:rPr lang="fr-FR" sz="1050" dirty="0">
                <a:solidFill>
                  <a:srgbClr val="002060"/>
                </a:solidFill>
              </a:rPr>
              <a:t>Il doit enfin transmettre sa demande au service instructeur.</a:t>
            </a:r>
          </a:p>
          <a:p>
            <a:endParaRPr lang="fr-FR" sz="1050" dirty="0">
              <a:solidFill>
                <a:srgbClr val="002060"/>
              </a:solidFill>
            </a:endParaRPr>
          </a:p>
          <a:p>
            <a:endParaRPr lang="fr-FR" sz="1050" dirty="0">
              <a:solidFill>
                <a:srgbClr val="002060"/>
              </a:solidFill>
            </a:endParaRPr>
          </a:p>
        </p:txBody>
      </p:sp>
      <p:sp>
        <p:nvSpPr>
          <p:cNvPr id="27"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24</a:t>
            </a:fld>
            <a:endParaRPr lang="fr-FR" dirty="0">
              <a:solidFill>
                <a:schemeClr val="accent5">
                  <a:lumMod val="50000"/>
                </a:schemeClr>
              </a:solidFill>
            </a:endParaRPr>
          </a:p>
        </p:txBody>
      </p:sp>
      <p:sp>
        <p:nvSpPr>
          <p:cNvPr id="37"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Le Compte Asso : saisir les comptes rendus financiers</a:t>
            </a:r>
          </a:p>
        </p:txBody>
      </p:sp>
      <p:sp>
        <p:nvSpPr>
          <p:cNvPr id="38" name="Espace réservé du contenu 2"/>
          <p:cNvSpPr txBox="1">
            <a:spLocks/>
          </p:cNvSpPr>
          <p:nvPr/>
        </p:nvSpPr>
        <p:spPr bwMode="auto">
          <a:xfrm>
            <a:off x="373185" y="2173449"/>
            <a:ext cx="2696648" cy="381272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Pour les dossiers pluriannuels, un compte rendu financier par année doit être saisi par le bénéficiaire de la subvention.</a:t>
            </a:r>
          </a:p>
          <a:p>
            <a:pPr marL="177800" indent="-177800" eaLnBrk="1" hangingPunct="1">
              <a:spcAft>
                <a:spcPts val="0"/>
              </a:spcAft>
              <a:buFont typeface="Wingdings" panose="05000000000000000000" pitchFamily="2" charset="2"/>
              <a:buChar char="§"/>
            </a:pPr>
            <a:endParaRPr lang="fr-FR" sz="1300" b="0" kern="0" dirty="0">
              <a:solidFill>
                <a:srgbClr val="000074"/>
              </a:solidFill>
              <a:latin typeface="Calibri" pitchFamily="34" charset="0"/>
            </a:endParaRP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A l’instar d’une demande de subvention, la demande peut être saisie par le demandeur de la subvention (l’association) ou le service instructeur, si ce dernier a reçu les </a:t>
            </a:r>
            <a:r>
              <a:rPr lang="fr-FR" sz="1300" b="0" kern="0" dirty="0" err="1">
                <a:solidFill>
                  <a:srgbClr val="000074"/>
                </a:solidFill>
                <a:latin typeface="Calibri" pitchFamily="34" charset="0"/>
              </a:rPr>
              <a:t>comptes-rendus</a:t>
            </a:r>
            <a:r>
              <a:rPr lang="fr-FR" sz="1300" b="0" kern="0" dirty="0">
                <a:solidFill>
                  <a:srgbClr val="000074"/>
                </a:solidFill>
                <a:latin typeface="Calibri" pitchFamily="34" charset="0"/>
              </a:rPr>
              <a:t> financiers via le formulaire « papier ».</a:t>
            </a:r>
          </a:p>
          <a:p>
            <a:pPr algn="just" eaLnBrk="1" hangingPunct="1">
              <a:spcAft>
                <a:spcPts val="0"/>
              </a:spcAft>
              <a:buFont typeface="Wingdings" pitchFamily="2" charset="2"/>
              <a:buChar char="§"/>
            </a:pPr>
            <a:endParaRPr lang="fr-FR" sz="1400" b="0" kern="0" dirty="0">
              <a:solidFill>
                <a:srgbClr val="000074"/>
              </a:solidFill>
              <a:latin typeface="Calibri" pitchFamily="34" charset="0"/>
            </a:endParaRPr>
          </a:p>
        </p:txBody>
      </p:sp>
      <p:sp>
        <p:nvSpPr>
          <p:cNvPr id="36" name="Espace réservé du contenu 2"/>
          <p:cNvSpPr txBox="1">
            <a:spLocks/>
          </p:cNvSpPr>
          <p:nvPr/>
        </p:nvSpPr>
        <p:spPr bwMode="auto">
          <a:xfrm>
            <a:off x="3979741" y="862866"/>
            <a:ext cx="4148260" cy="1206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177800" indent="-177800" algn="just"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Le compte-rendu financier est accessible au sein même de la demande de subvention initiale, dès que le dossier a atteint l’état « Payé, en attente des </a:t>
            </a:r>
            <a:r>
              <a:rPr lang="fr-FR" sz="1300" b="0" kern="0" dirty="0" err="1">
                <a:solidFill>
                  <a:srgbClr val="000074"/>
                </a:solidFill>
                <a:latin typeface="Calibri" pitchFamily="34" charset="0"/>
              </a:rPr>
              <a:t>comptes-rendus</a:t>
            </a:r>
            <a:r>
              <a:rPr lang="fr-FR" sz="1300" b="0" kern="0" dirty="0">
                <a:solidFill>
                  <a:srgbClr val="000074"/>
                </a:solidFill>
                <a:latin typeface="Calibri" pitchFamily="34" charset="0"/>
              </a:rPr>
              <a:t> financiers ». L’utilisateur est invité à les saisir une fois que son projet financé a été réalisé.</a:t>
            </a:r>
          </a:p>
        </p:txBody>
      </p:sp>
      <p:sp>
        <p:nvSpPr>
          <p:cNvPr id="35" name="Rectangle à coins arrondis 34"/>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9" name="Image 38" descr="Bonhomme.png"/>
          <p:cNvPicPr>
            <a:picLocks noChangeAspect="1"/>
          </p:cNvPicPr>
          <p:nvPr/>
        </p:nvPicPr>
        <p:blipFill>
          <a:blip r:embed="rId4" cstate="print"/>
          <a:stretch>
            <a:fillRect/>
          </a:stretch>
        </p:blipFill>
        <p:spPr>
          <a:xfrm>
            <a:off x="7347792" y="191692"/>
            <a:ext cx="337514" cy="330960"/>
          </a:xfrm>
          <a:prstGeom prst="rect">
            <a:avLst/>
          </a:prstGeom>
        </p:spPr>
      </p:pic>
      <p:sp>
        <p:nvSpPr>
          <p:cNvPr id="40" name="Rectangle 39"/>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41" name="Rectangle à coins arrondis 40"/>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42" name="Image 41" descr="Bonhomme.png"/>
          <p:cNvPicPr>
            <a:picLocks noChangeAspect="1"/>
          </p:cNvPicPr>
          <p:nvPr/>
        </p:nvPicPr>
        <p:blipFill>
          <a:blip r:embed="rId4" cstate="print"/>
          <a:stretch>
            <a:fillRect/>
          </a:stretch>
        </p:blipFill>
        <p:spPr>
          <a:xfrm>
            <a:off x="9639902" y="191692"/>
            <a:ext cx="337514" cy="330960"/>
          </a:xfrm>
          <a:prstGeom prst="rect">
            <a:avLst/>
          </a:prstGeom>
        </p:spPr>
      </p:pic>
      <p:sp>
        <p:nvSpPr>
          <p:cNvPr id="43" name="Rectangle 42"/>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spTree>
    <p:extLst>
      <p:ext uri="{BB962C8B-B14F-4D97-AF65-F5344CB8AC3E}">
        <p14:creationId xmlns:p14="http://schemas.microsoft.com/office/powerpoint/2010/main" val="2368259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241300" y="3457575"/>
            <a:ext cx="6190534" cy="2761569"/>
            <a:chOff x="-4113897" y="1078819"/>
            <a:chExt cx="8791575" cy="4562476"/>
          </a:xfrm>
        </p:grpSpPr>
        <p:pic>
          <p:nvPicPr>
            <p:cNvPr id="6" name="Image 5"/>
            <p:cNvPicPr>
              <a:picLocks noChangeAspect="1"/>
            </p:cNvPicPr>
            <p:nvPr/>
          </p:nvPicPr>
          <p:blipFill rotWithShape="1">
            <a:blip r:embed="rId2"/>
            <a:srcRect b="48766"/>
            <a:stretch/>
          </p:blipFill>
          <p:spPr>
            <a:xfrm>
              <a:off x="-4113897" y="1078819"/>
              <a:ext cx="8791575" cy="2259467"/>
            </a:xfrm>
            <a:prstGeom prst="rect">
              <a:avLst/>
            </a:prstGeom>
          </p:spPr>
        </p:pic>
        <p:pic>
          <p:nvPicPr>
            <p:cNvPr id="7" name="Image 6"/>
            <p:cNvPicPr>
              <a:picLocks noChangeAspect="1"/>
            </p:cNvPicPr>
            <p:nvPr/>
          </p:nvPicPr>
          <p:blipFill>
            <a:blip r:embed="rId3"/>
            <a:stretch>
              <a:fillRect/>
            </a:stretch>
          </p:blipFill>
          <p:spPr>
            <a:xfrm>
              <a:off x="-4099610" y="2755220"/>
              <a:ext cx="8763000" cy="2886075"/>
            </a:xfrm>
            <a:prstGeom prst="rect">
              <a:avLst/>
            </a:prstGeom>
          </p:spPr>
        </p:pic>
      </p:grpSp>
      <p:sp>
        <p:nvSpPr>
          <p:cNvPr id="8" name="Espace réservé du contenu 2"/>
          <p:cNvSpPr txBox="1">
            <a:spLocks/>
          </p:cNvSpPr>
          <p:nvPr/>
        </p:nvSpPr>
        <p:spPr bwMode="auto">
          <a:xfrm>
            <a:off x="241300" y="773973"/>
            <a:ext cx="6163773" cy="2683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Suivi des dossiers</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Chaque demande de subvention créée produit un dossier, accessible à tout moment par son créateur.</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Une fois que le dossier est transmis au service instructeur ou que la subvention est désactivée par le service instructeur, le demandeur (association) ne peut plus modifier le dossier, sauf si le service instructeur lui redonne la main.</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Le créateur du dossier peut le partager avec un autre utilisateur, à condition que celui-ci a intégré la même association dans son compte.</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L’utilisateur peut envoyer un message au service instructeur, et consulter l’avancement de son dossier via </a:t>
            </a:r>
            <a:r>
              <a:rPr lang="fr-FR" sz="1300" kern="0" dirty="0">
                <a:solidFill>
                  <a:srgbClr val="000074"/>
                </a:solidFill>
                <a:latin typeface="Calibri" pitchFamily="34" charset="0"/>
              </a:rPr>
              <a:t>le fil d’activité</a:t>
            </a:r>
            <a:r>
              <a:rPr lang="fr-FR" sz="1300" b="0" kern="0" dirty="0">
                <a:solidFill>
                  <a:srgbClr val="000074"/>
                </a:solidFill>
                <a:latin typeface="Calibri" pitchFamily="34" charset="0"/>
              </a:rPr>
              <a:t>, constitué de l’ensemble des notifications dont la demande a fait l’objet.</a:t>
            </a:r>
          </a:p>
        </p:txBody>
      </p:sp>
      <p:sp>
        <p:nvSpPr>
          <p:cNvPr id="16" name="Espace réservé du contenu 2"/>
          <p:cNvSpPr txBox="1">
            <a:spLocks/>
          </p:cNvSpPr>
          <p:nvPr/>
        </p:nvSpPr>
        <p:spPr bwMode="auto">
          <a:xfrm>
            <a:off x="6871465" y="4340648"/>
            <a:ext cx="4852708" cy="2006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600"/>
              </a:spcAft>
              <a:buNone/>
            </a:pPr>
            <a:r>
              <a:rPr lang="fr-FR" sz="1600" kern="0" dirty="0">
                <a:solidFill>
                  <a:srgbClr val="000074"/>
                </a:solidFill>
                <a:latin typeface="Calibri" pitchFamily="34" charset="0"/>
              </a:rPr>
              <a:t>Suivi de l’instruction de la demande </a:t>
            </a:r>
          </a:p>
          <a:p>
            <a:pPr marL="177800" indent="-177800" algn="just" eaLnBrk="1" hangingPunct="1">
              <a:spcAft>
                <a:spcPts val="0"/>
              </a:spcAft>
              <a:buFont typeface="Wingdings" pitchFamily="2" charset="2"/>
              <a:buChar char="§"/>
            </a:pPr>
            <a:r>
              <a:rPr lang="fr-FR" sz="1300" kern="0" dirty="0">
                <a:solidFill>
                  <a:srgbClr val="000074"/>
                </a:solidFill>
                <a:latin typeface="Calibri" pitchFamily="34" charset="0"/>
              </a:rPr>
              <a:t>Les notifications :</a:t>
            </a:r>
          </a:p>
          <a:p>
            <a:pPr marL="577850" lvl="1" indent="-177800" algn="just" eaLnBrk="1" hangingPunct="1">
              <a:spcBef>
                <a:spcPts val="0"/>
              </a:spcBef>
              <a:spcAft>
                <a:spcPts val="0"/>
              </a:spcAft>
            </a:pPr>
            <a:r>
              <a:rPr lang="fr-FR" sz="1300" kern="0" dirty="0">
                <a:solidFill>
                  <a:srgbClr val="000074"/>
                </a:solidFill>
                <a:latin typeface="Calibri" pitchFamily="34" charset="0"/>
              </a:rPr>
              <a:t>Changements d’état du dossier</a:t>
            </a:r>
          </a:p>
          <a:p>
            <a:pPr marL="577850" lvl="1" indent="-177800" algn="just" eaLnBrk="1" hangingPunct="1">
              <a:spcBef>
                <a:spcPts val="0"/>
              </a:spcBef>
              <a:spcAft>
                <a:spcPts val="0"/>
              </a:spcAft>
            </a:pPr>
            <a:r>
              <a:rPr lang="fr-FR" sz="1300" kern="0" dirty="0">
                <a:solidFill>
                  <a:srgbClr val="000074"/>
                </a:solidFill>
                <a:latin typeface="Calibri" pitchFamily="34" charset="0"/>
              </a:rPr>
              <a:t>Messages avec le service instructeur</a:t>
            </a:r>
          </a:p>
          <a:p>
            <a:pPr marL="577850" lvl="1" indent="-177800" algn="just" eaLnBrk="1" hangingPunct="1">
              <a:spcBef>
                <a:spcPts val="0"/>
              </a:spcBef>
              <a:spcAft>
                <a:spcPts val="0"/>
              </a:spcAft>
            </a:pPr>
            <a:r>
              <a:rPr lang="fr-FR" sz="1300" kern="0" dirty="0">
                <a:solidFill>
                  <a:srgbClr val="000074"/>
                </a:solidFill>
                <a:latin typeface="Calibri" pitchFamily="34" charset="0"/>
              </a:rPr>
              <a:t>Relance pour documents manquants</a:t>
            </a:r>
          </a:p>
          <a:p>
            <a:pPr marL="577850" lvl="1" indent="-177800" algn="just" eaLnBrk="1" hangingPunct="1">
              <a:spcBef>
                <a:spcPts val="0"/>
              </a:spcBef>
              <a:spcAft>
                <a:spcPts val="0"/>
              </a:spcAft>
            </a:pPr>
            <a:r>
              <a:rPr lang="fr-FR" sz="1300" kern="0" dirty="0">
                <a:solidFill>
                  <a:srgbClr val="000074"/>
                </a:solidFill>
                <a:latin typeface="Calibri" pitchFamily="34" charset="0"/>
              </a:rPr>
              <a:t>Mise à jour du RIB du demandeur</a:t>
            </a:r>
          </a:p>
          <a:p>
            <a:pPr marL="577850" lvl="1" indent="-177800" algn="just" eaLnBrk="1" hangingPunct="1">
              <a:spcBef>
                <a:spcPts val="0"/>
              </a:spcBef>
              <a:spcAft>
                <a:spcPts val="0"/>
              </a:spcAft>
            </a:pPr>
            <a:r>
              <a:rPr lang="fr-FR" sz="1300" kern="0" dirty="0">
                <a:solidFill>
                  <a:srgbClr val="000074"/>
                </a:solidFill>
                <a:latin typeface="Calibri" pitchFamily="34" charset="0"/>
              </a:rPr>
              <a:t>Mise à jour du Siret du demandeur</a:t>
            </a:r>
          </a:p>
          <a:p>
            <a:pPr marL="177800" indent="-177800" algn="just" eaLnBrk="1" hangingPunct="1">
              <a:spcAft>
                <a:spcPts val="0"/>
              </a:spcAft>
              <a:buFont typeface="Wingdings" pitchFamily="2" charset="2"/>
              <a:buChar char="§"/>
            </a:pPr>
            <a:r>
              <a:rPr lang="fr-FR" sz="1300" kern="0" dirty="0">
                <a:solidFill>
                  <a:srgbClr val="000074"/>
                </a:solidFill>
                <a:latin typeface="Calibri" pitchFamily="34" charset="0"/>
              </a:rPr>
              <a:t>Messagerie</a:t>
            </a:r>
            <a:r>
              <a:rPr lang="fr-FR" sz="1300" b="0" kern="0" dirty="0">
                <a:solidFill>
                  <a:srgbClr val="000074"/>
                </a:solidFill>
                <a:latin typeface="Calibri" pitchFamily="34" charset="0"/>
              </a:rPr>
              <a:t> avec le service instructeur</a:t>
            </a:r>
          </a:p>
        </p:txBody>
      </p:sp>
      <p:sp>
        <p:nvSpPr>
          <p:cNvPr id="22"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25</a:t>
            </a:fld>
            <a:endParaRPr lang="fr-FR" dirty="0">
              <a:solidFill>
                <a:schemeClr val="accent5">
                  <a:lumMod val="50000"/>
                </a:schemeClr>
              </a:solidFill>
            </a:endParaRPr>
          </a:p>
        </p:txBody>
      </p:sp>
      <p:sp>
        <p:nvSpPr>
          <p:cNvPr id="29"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Le Compte Asso : suivi des dossiers</a:t>
            </a:r>
          </a:p>
        </p:txBody>
      </p:sp>
      <p:sp>
        <p:nvSpPr>
          <p:cNvPr id="30" name="Rectangle à coins arrondis 29"/>
          <p:cNvSpPr/>
          <p:nvPr/>
        </p:nvSpPr>
        <p:spPr>
          <a:xfrm>
            <a:off x="7239000" y="84898"/>
            <a:ext cx="2317635"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1" name="Image 30" descr="Bonhomme.png"/>
          <p:cNvPicPr>
            <a:picLocks noChangeAspect="1"/>
          </p:cNvPicPr>
          <p:nvPr/>
        </p:nvPicPr>
        <p:blipFill>
          <a:blip r:embed="rId4" cstate="print"/>
          <a:stretch>
            <a:fillRect/>
          </a:stretch>
        </p:blipFill>
        <p:spPr>
          <a:xfrm>
            <a:off x="7347792" y="191692"/>
            <a:ext cx="337514" cy="330960"/>
          </a:xfrm>
          <a:prstGeom prst="rect">
            <a:avLst/>
          </a:prstGeom>
        </p:spPr>
      </p:pic>
      <p:sp>
        <p:nvSpPr>
          <p:cNvPr id="32" name="Rectangle 31"/>
          <p:cNvSpPr/>
          <p:nvPr/>
        </p:nvSpPr>
        <p:spPr>
          <a:xfrm>
            <a:off x="7614554" y="51113"/>
            <a:ext cx="1796801"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33" name="Rectangle à coins arrondis 32"/>
          <p:cNvSpPr/>
          <p:nvPr/>
        </p:nvSpPr>
        <p:spPr>
          <a:xfrm>
            <a:off x="9594851" y="85731"/>
            <a:ext cx="2290677" cy="534227"/>
          </a:xfrm>
          <a:prstGeom prst="roundRect">
            <a:avLst/>
          </a:prstGeom>
          <a:solidFill>
            <a:srgbClr val="00B0F0"/>
          </a:solidFill>
          <a:ln w="25400" cap="flat" cmpd="sng" algn="ctr">
            <a:solidFill>
              <a:srgbClr val="00B0F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34" name="Image 33" descr="Bonhomme.png"/>
          <p:cNvPicPr>
            <a:picLocks noChangeAspect="1"/>
          </p:cNvPicPr>
          <p:nvPr/>
        </p:nvPicPr>
        <p:blipFill>
          <a:blip r:embed="rId4" cstate="print"/>
          <a:stretch>
            <a:fillRect/>
          </a:stretch>
        </p:blipFill>
        <p:spPr>
          <a:xfrm>
            <a:off x="9639902" y="191692"/>
            <a:ext cx="337514" cy="330960"/>
          </a:xfrm>
          <a:prstGeom prst="rect">
            <a:avLst/>
          </a:prstGeom>
        </p:spPr>
      </p:pic>
      <p:sp>
        <p:nvSpPr>
          <p:cNvPr id="35" name="Rectangle 34"/>
          <p:cNvSpPr/>
          <p:nvPr/>
        </p:nvSpPr>
        <p:spPr>
          <a:xfrm>
            <a:off x="10051944" y="65452"/>
            <a:ext cx="1601792" cy="584775"/>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pic>
        <p:nvPicPr>
          <p:cNvPr id="2" name="Image 1"/>
          <p:cNvPicPr>
            <a:picLocks noChangeAspect="1"/>
          </p:cNvPicPr>
          <p:nvPr/>
        </p:nvPicPr>
        <p:blipFill>
          <a:blip r:embed="rId5"/>
          <a:stretch>
            <a:fillRect/>
          </a:stretch>
        </p:blipFill>
        <p:spPr>
          <a:xfrm>
            <a:off x="6810275" y="802773"/>
            <a:ext cx="5042855" cy="3144550"/>
          </a:xfrm>
          <a:prstGeom prst="rect">
            <a:avLst/>
          </a:prstGeom>
        </p:spPr>
      </p:pic>
    </p:spTree>
    <p:extLst>
      <p:ext uri="{BB962C8B-B14F-4D97-AF65-F5344CB8AC3E}">
        <p14:creationId xmlns:p14="http://schemas.microsoft.com/office/powerpoint/2010/main" val="3755109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501650" y="4254500"/>
            <a:ext cx="8439150" cy="1963738"/>
          </a:xfrm>
          <a:noFill/>
        </p:spPr>
        <p:txBody>
          <a:bodyPr vert="horz" wrap="square" lIns="91440" tIns="45720" rIns="91440" bIns="45720" numCol="1" rtlCol="0" anchor="ctr" anchorCtr="0" compatLnSpc="1">
            <a:prstTxWarp prst="textNoShape">
              <a:avLst/>
            </a:prstTxWarp>
          </a:bodyPr>
          <a:lstStyle/>
          <a:p>
            <a:r>
              <a:rPr lang="fr-FR" sz="4000" b="1" dirty="0">
                <a:solidFill>
                  <a:srgbClr val="000074"/>
                </a:solidFill>
              </a:rPr>
              <a:t>Osiris</a:t>
            </a:r>
            <a:endParaRPr lang="fr-FR" b="1" dirty="0">
              <a:solidFill>
                <a:srgbClr val="000074"/>
              </a:solidFill>
            </a:endParaRPr>
          </a:p>
        </p:txBody>
      </p:sp>
      <p:sp>
        <p:nvSpPr>
          <p:cNvPr id="4"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26</a:t>
            </a:fld>
            <a:endParaRPr lang="fr-FR" dirty="0">
              <a:solidFill>
                <a:schemeClr val="accent5">
                  <a:lumMod val="50000"/>
                </a:schemeClr>
              </a:solidFill>
            </a:endParaRPr>
          </a:p>
        </p:txBody>
      </p:sp>
    </p:spTree>
    <p:extLst>
      <p:ext uri="{BB962C8B-B14F-4D97-AF65-F5344CB8AC3E}">
        <p14:creationId xmlns:p14="http://schemas.microsoft.com/office/powerpoint/2010/main" val="1691106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Rectangle 185"/>
          <p:cNvSpPr/>
          <p:nvPr/>
        </p:nvSpPr>
        <p:spPr>
          <a:xfrm>
            <a:off x="0" y="6263984"/>
            <a:ext cx="12192000" cy="114495"/>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9" name="Rectangle à coins arrondis 98"/>
          <p:cNvSpPr/>
          <p:nvPr/>
        </p:nvSpPr>
        <p:spPr>
          <a:xfrm>
            <a:off x="854114" y="2219010"/>
            <a:ext cx="2518899" cy="4056081"/>
          </a:xfrm>
          <a:prstGeom prst="roundRect">
            <a:avLst>
              <a:gd name="adj" fmla="val 4423"/>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80" name="Rectangle à coins arrondis 179"/>
          <p:cNvSpPr/>
          <p:nvPr/>
        </p:nvSpPr>
        <p:spPr>
          <a:xfrm>
            <a:off x="951823" y="2615912"/>
            <a:ext cx="2321040" cy="3618116"/>
          </a:xfrm>
          <a:prstGeom prst="roundRect">
            <a:avLst>
              <a:gd name="adj" fmla="val 4851"/>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cs typeface="Calibri" panose="020F0502020204030204" pitchFamily="34" charset="0"/>
              </a:rPr>
              <a:t>Osiris : présentation générale</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27</a:t>
            </a:fld>
            <a:endParaRPr lang="fr-FR" dirty="0">
              <a:solidFill>
                <a:schemeClr val="accent5">
                  <a:lumMod val="50000"/>
                </a:schemeClr>
              </a:solidFill>
            </a:endParaRPr>
          </a:p>
        </p:txBody>
      </p:sp>
      <p:sp>
        <p:nvSpPr>
          <p:cNvPr id="82" name="Ellipse 81"/>
          <p:cNvSpPr/>
          <p:nvPr/>
        </p:nvSpPr>
        <p:spPr>
          <a:xfrm>
            <a:off x="9552258" y="3721073"/>
            <a:ext cx="276225" cy="276164"/>
          </a:xfrm>
          <a:prstGeom prst="ellipse">
            <a:avLst/>
          </a:prstGeom>
          <a:noFill/>
          <a:ln w="25400" cap="flat" cmpd="sng" algn="ctr">
            <a:no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85" name="Rectangle à coins arrondis 84"/>
          <p:cNvSpPr/>
          <p:nvPr/>
        </p:nvSpPr>
        <p:spPr>
          <a:xfrm>
            <a:off x="4543988" y="1517003"/>
            <a:ext cx="3438475" cy="4833000"/>
          </a:xfrm>
          <a:prstGeom prst="roundRect">
            <a:avLst>
              <a:gd name="adj" fmla="val 3856"/>
            </a:avLst>
          </a:prstGeom>
          <a:solidFill>
            <a:srgbClr val="14A1EF"/>
          </a:solidFill>
          <a:ln>
            <a:solidFill>
              <a:srgbClr val="14A1EF"/>
            </a:solid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86" name="ZoneTexte 85"/>
          <p:cNvSpPr txBox="1"/>
          <p:nvPr/>
        </p:nvSpPr>
        <p:spPr>
          <a:xfrm>
            <a:off x="4769391" y="1597562"/>
            <a:ext cx="2971277"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Osiris</a:t>
            </a:r>
          </a:p>
        </p:txBody>
      </p:sp>
      <p:sp>
        <p:nvSpPr>
          <p:cNvPr id="87" name="Rectangle à coins arrondis 86"/>
          <p:cNvSpPr/>
          <p:nvPr/>
        </p:nvSpPr>
        <p:spPr>
          <a:xfrm>
            <a:off x="4630512" y="2384941"/>
            <a:ext cx="3270020" cy="1421278"/>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88" name="ZoneTexte 87"/>
          <p:cNvSpPr txBox="1"/>
          <p:nvPr/>
        </p:nvSpPr>
        <p:spPr>
          <a:xfrm>
            <a:off x="4666291" y="2410907"/>
            <a:ext cx="3234241"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Demande subvention</a:t>
            </a:r>
          </a:p>
        </p:txBody>
      </p:sp>
      <p:sp>
        <p:nvSpPr>
          <p:cNvPr id="89" name="Rectangle à coins arrondis 88"/>
          <p:cNvSpPr/>
          <p:nvPr/>
        </p:nvSpPr>
        <p:spPr>
          <a:xfrm>
            <a:off x="4696968" y="2716433"/>
            <a:ext cx="1501598" cy="1015131"/>
          </a:xfrm>
          <a:prstGeom prst="roundRect">
            <a:avLst>
              <a:gd name="adj" fmla="val 8926"/>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90" name="ZoneTexte 89"/>
          <p:cNvSpPr txBox="1"/>
          <p:nvPr/>
        </p:nvSpPr>
        <p:spPr>
          <a:xfrm>
            <a:off x="4714440" y="2720384"/>
            <a:ext cx="1497437" cy="1015663"/>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Instruction</a:t>
            </a:r>
          </a:p>
          <a:p>
            <a:pPr algn="ctr" fontAlgn="auto">
              <a:spcBef>
                <a:spcPts val="0"/>
              </a:spcBef>
              <a:spcAft>
                <a:spcPts val="0"/>
              </a:spcAft>
              <a:defRPr/>
            </a:pPr>
            <a:r>
              <a:rPr lang="fr-FR" sz="1200" kern="0" dirty="0">
                <a:solidFill>
                  <a:sysClr val="windowText" lastClr="000000"/>
                </a:solidFill>
                <a:latin typeface="Calibri"/>
                <a:cs typeface="+mn-cs"/>
              </a:rPr>
              <a:t>Changement d’état</a:t>
            </a:r>
          </a:p>
          <a:p>
            <a:pPr algn="ctr" fontAlgn="auto">
              <a:spcBef>
                <a:spcPts val="0"/>
              </a:spcBef>
              <a:spcAft>
                <a:spcPts val="0"/>
              </a:spcAft>
              <a:defRPr/>
            </a:pPr>
            <a:r>
              <a:rPr lang="fr-FR" sz="1200" kern="0" dirty="0">
                <a:solidFill>
                  <a:sysClr val="windowText" lastClr="000000"/>
                </a:solidFill>
                <a:latin typeface="Calibri"/>
                <a:cs typeface="+mn-cs"/>
              </a:rPr>
              <a:t>Publipostage</a:t>
            </a:r>
          </a:p>
          <a:p>
            <a:pPr algn="ctr" fontAlgn="auto">
              <a:spcBef>
                <a:spcPts val="0"/>
              </a:spcBef>
              <a:spcAft>
                <a:spcPts val="0"/>
              </a:spcAft>
              <a:defRPr/>
            </a:pPr>
            <a:r>
              <a:rPr lang="fr-FR" sz="1200" kern="0" dirty="0">
                <a:solidFill>
                  <a:sysClr val="windowText" lastClr="000000"/>
                </a:solidFill>
                <a:latin typeface="Calibri"/>
                <a:cs typeface="+mn-cs"/>
              </a:rPr>
              <a:t>Échange de notifications</a:t>
            </a:r>
          </a:p>
        </p:txBody>
      </p:sp>
      <p:sp>
        <p:nvSpPr>
          <p:cNvPr id="91" name="Rectangle à coins arrondis 90"/>
          <p:cNvSpPr/>
          <p:nvPr/>
        </p:nvSpPr>
        <p:spPr>
          <a:xfrm>
            <a:off x="6323231" y="2721591"/>
            <a:ext cx="1508855" cy="1009973"/>
          </a:xfrm>
          <a:prstGeom prst="roundRect">
            <a:avLst>
              <a:gd name="adj" fmla="val 9006"/>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92" name="ZoneTexte 91"/>
          <p:cNvSpPr txBox="1"/>
          <p:nvPr/>
        </p:nvSpPr>
        <p:spPr>
          <a:xfrm>
            <a:off x="6357532" y="2728542"/>
            <a:ext cx="139782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Mise en paiement</a:t>
            </a:r>
          </a:p>
        </p:txBody>
      </p:sp>
      <p:sp>
        <p:nvSpPr>
          <p:cNvPr id="95" name="Rectangle à coins arrondis 94"/>
          <p:cNvSpPr/>
          <p:nvPr/>
        </p:nvSpPr>
        <p:spPr>
          <a:xfrm>
            <a:off x="4543988" y="817268"/>
            <a:ext cx="3438474" cy="534227"/>
          </a:xfrm>
          <a:prstGeom prst="roundRect">
            <a:avLst/>
          </a:prstGeom>
          <a:solidFill>
            <a:srgbClr val="14A1EF"/>
          </a:solidFill>
          <a:ln w="25400" cap="flat" cmpd="sng" algn="ctr">
            <a:solidFill>
              <a:srgbClr val="14A1EF"/>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96" name="Image 95" descr="Bonhomme.png"/>
          <p:cNvPicPr>
            <a:picLocks noChangeAspect="1"/>
          </p:cNvPicPr>
          <p:nvPr/>
        </p:nvPicPr>
        <p:blipFill>
          <a:blip r:embed="rId3" cstate="print"/>
          <a:stretch>
            <a:fillRect/>
          </a:stretch>
        </p:blipFill>
        <p:spPr>
          <a:xfrm>
            <a:off x="4885471" y="912787"/>
            <a:ext cx="337514" cy="330960"/>
          </a:xfrm>
          <a:prstGeom prst="rect">
            <a:avLst/>
          </a:prstGeom>
        </p:spPr>
      </p:pic>
      <p:sp>
        <p:nvSpPr>
          <p:cNvPr id="97" name="Rectangle 96"/>
          <p:cNvSpPr/>
          <p:nvPr/>
        </p:nvSpPr>
        <p:spPr>
          <a:xfrm>
            <a:off x="5464022" y="919650"/>
            <a:ext cx="1822450" cy="338554"/>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sp>
        <p:nvSpPr>
          <p:cNvPr id="98" name="Flèche vers le bas 97"/>
          <p:cNvSpPr/>
          <p:nvPr/>
        </p:nvSpPr>
        <p:spPr>
          <a:xfrm>
            <a:off x="6078666" y="1284029"/>
            <a:ext cx="369117" cy="357403"/>
          </a:xfrm>
          <a:prstGeom prst="downArrow">
            <a:avLst/>
          </a:prstGeom>
          <a:solidFill>
            <a:schemeClr val="bg1"/>
          </a:solidFill>
          <a:ln w="12700">
            <a:solidFill>
              <a:srgbClr val="14A1EF"/>
            </a:solid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00" name="ZoneTexte 99"/>
          <p:cNvSpPr txBox="1"/>
          <p:nvPr/>
        </p:nvSpPr>
        <p:spPr>
          <a:xfrm>
            <a:off x="854114" y="2238334"/>
            <a:ext cx="2518899"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Le Compte </a:t>
            </a:r>
            <a:r>
              <a:rPr lang="fr-FR" b="1" kern="0" dirty="0">
                <a:solidFill>
                  <a:srgbClr val="F34558"/>
                </a:solidFill>
                <a:latin typeface="Calibri"/>
                <a:cs typeface="+mn-cs"/>
              </a:rPr>
              <a:t>Association</a:t>
            </a:r>
          </a:p>
        </p:txBody>
      </p:sp>
      <p:sp>
        <p:nvSpPr>
          <p:cNvPr id="101" name="Rectangle à coins arrondis 100"/>
          <p:cNvSpPr/>
          <p:nvPr/>
        </p:nvSpPr>
        <p:spPr>
          <a:xfrm>
            <a:off x="1012139" y="2699316"/>
            <a:ext cx="2161809" cy="483663"/>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07" name="ZoneTexte 106"/>
          <p:cNvSpPr txBox="1"/>
          <p:nvPr/>
        </p:nvSpPr>
        <p:spPr>
          <a:xfrm>
            <a:off x="1046127" y="2697240"/>
            <a:ext cx="2118662"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Informations administratives</a:t>
            </a:r>
          </a:p>
          <a:p>
            <a:pPr algn="ctr" fontAlgn="auto">
              <a:spcBef>
                <a:spcPts val="0"/>
              </a:spcBef>
              <a:spcAft>
                <a:spcPts val="0"/>
              </a:spcAft>
              <a:defRPr/>
            </a:pPr>
            <a:r>
              <a:rPr lang="fr-FR" sz="1200" kern="0" dirty="0">
                <a:solidFill>
                  <a:sysClr val="windowText" lastClr="000000"/>
                </a:solidFill>
                <a:latin typeface="Calibri"/>
                <a:cs typeface="+mn-cs"/>
              </a:rPr>
              <a:t>RNA / </a:t>
            </a:r>
            <a:r>
              <a:rPr lang="fr-FR" sz="1200" kern="0" dirty="0" err="1">
                <a:solidFill>
                  <a:sysClr val="windowText" lastClr="000000"/>
                </a:solidFill>
                <a:latin typeface="Calibri"/>
                <a:cs typeface="+mn-cs"/>
              </a:rPr>
              <a:t>Sirene</a:t>
            </a:r>
            <a:r>
              <a:rPr lang="fr-FR" sz="1200" kern="0" dirty="0">
                <a:solidFill>
                  <a:sysClr val="windowText" lastClr="000000"/>
                </a:solidFill>
                <a:latin typeface="Calibri"/>
                <a:cs typeface="+mn-cs"/>
              </a:rPr>
              <a:t> / DAC </a:t>
            </a:r>
          </a:p>
        </p:txBody>
      </p:sp>
      <p:sp>
        <p:nvSpPr>
          <p:cNvPr id="119" name="Espace réservé du contenu 2"/>
          <p:cNvSpPr>
            <a:spLocks noGrp="1"/>
          </p:cNvSpPr>
          <p:nvPr>
            <p:ph idx="4294967295"/>
          </p:nvPr>
        </p:nvSpPr>
        <p:spPr>
          <a:xfrm>
            <a:off x="8323945" y="752195"/>
            <a:ext cx="3687080" cy="1121124"/>
          </a:xfrm>
          <a:noFill/>
        </p:spPr>
        <p:txBody>
          <a:bodyPr>
            <a:noAutofit/>
          </a:bodyPr>
          <a:lstStyle/>
          <a:p>
            <a:pPr marL="0" indent="0" algn="just" eaLnBrk="1" hangingPunct="1">
              <a:spcBef>
                <a:spcPts val="0"/>
              </a:spcBef>
              <a:spcAft>
                <a:spcPts val="0"/>
              </a:spcAft>
              <a:buNone/>
            </a:pPr>
            <a:r>
              <a:rPr lang="fr-FR" sz="1300" dirty="0">
                <a:solidFill>
                  <a:srgbClr val="000074"/>
                </a:solidFill>
                <a:latin typeface="Calibri" pitchFamily="34" charset="0"/>
              </a:rPr>
              <a:t>Demandes de subvention :</a:t>
            </a:r>
          </a:p>
          <a:p>
            <a:pPr marL="177800" indent="-177800" algn="just" eaLnBrk="1" hangingPunct="1">
              <a:spcBef>
                <a:spcPts val="0"/>
              </a:spcBef>
              <a:spcAft>
                <a:spcPts val="0"/>
              </a:spcAft>
              <a:buFont typeface="Wingdings" panose="05000000000000000000" pitchFamily="2" charset="2"/>
              <a:buChar char="§"/>
            </a:pPr>
            <a:r>
              <a:rPr lang="fr-FR" sz="1300" b="0" dirty="0">
                <a:solidFill>
                  <a:srgbClr val="000074"/>
                </a:solidFill>
                <a:latin typeface="Calibri" pitchFamily="34" charset="0"/>
              </a:rPr>
              <a:t>Instruction – Workflow – Publipostage</a:t>
            </a:r>
          </a:p>
          <a:p>
            <a:pPr marL="177800" indent="-177800" algn="just" eaLnBrk="1" hangingPunct="1">
              <a:spcBef>
                <a:spcPts val="0"/>
              </a:spcBef>
              <a:spcAft>
                <a:spcPts val="0"/>
              </a:spcAft>
              <a:buFont typeface="Wingdings" panose="05000000000000000000" pitchFamily="2" charset="2"/>
              <a:buChar char="§"/>
            </a:pPr>
            <a:r>
              <a:rPr lang="fr-FR" sz="1300" b="0" dirty="0">
                <a:solidFill>
                  <a:srgbClr val="000074"/>
                </a:solidFill>
                <a:latin typeface="Calibri" pitchFamily="34" charset="0"/>
              </a:rPr>
              <a:t>Traitement de masse</a:t>
            </a:r>
          </a:p>
          <a:p>
            <a:pPr marL="177800" indent="-177800" algn="just" eaLnBrk="1" hangingPunct="1">
              <a:spcBef>
                <a:spcPts val="0"/>
              </a:spcBef>
              <a:spcAft>
                <a:spcPts val="0"/>
              </a:spcAft>
              <a:buFont typeface="Wingdings" panose="05000000000000000000" pitchFamily="2" charset="2"/>
              <a:buChar char="§"/>
            </a:pPr>
            <a:r>
              <a:rPr lang="fr-FR" sz="1300" b="0" dirty="0">
                <a:solidFill>
                  <a:srgbClr val="000074"/>
                </a:solidFill>
                <a:latin typeface="Calibri" pitchFamily="34" charset="0"/>
              </a:rPr>
              <a:t>Mise en paiement (connecteur-Chorus) : Gestion des tiers et des RIB / Création d’EJ </a:t>
            </a:r>
          </a:p>
        </p:txBody>
      </p:sp>
      <p:pic>
        <p:nvPicPr>
          <p:cNvPr id="120" name="Image 119"/>
          <p:cNvPicPr>
            <a:picLocks noChangeAspect="1"/>
          </p:cNvPicPr>
          <p:nvPr/>
        </p:nvPicPr>
        <p:blipFill>
          <a:blip r:embed="rId4"/>
          <a:stretch>
            <a:fillRect/>
          </a:stretch>
        </p:blipFill>
        <p:spPr>
          <a:xfrm>
            <a:off x="509875" y="974238"/>
            <a:ext cx="1496688" cy="630584"/>
          </a:xfrm>
          <a:prstGeom prst="rect">
            <a:avLst/>
          </a:prstGeom>
        </p:spPr>
      </p:pic>
      <p:sp>
        <p:nvSpPr>
          <p:cNvPr id="129" name="Rectangle à coins arrondis 128"/>
          <p:cNvSpPr/>
          <p:nvPr/>
        </p:nvSpPr>
        <p:spPr>
          <a:xfrm>
            <a:off x="1026380" y="3266053"/>
            <a:ext cx="2143005"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0" name="ZoneTexte 129"/>
          <p:cNvSpPr txBox="1"/>
          <p:nvPr/>
        </p:nvSpPr>
        <p:spPr>
          <a:xfrm>
            <a:off x="1060367" y="3263977"/>
            <a:ext cx="210023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Demande de subvention</a:t>
            </a:r>
          </a:p>
        </p:txBody>
      </p:sp>
      <p:sp>
        <p:nvSpPr>
          <p:cNvPr id="131" name="Rectangle à coins arrondis 130"/>
          <p:cNvSpPr/>
          <p:nvPr/>
        </p:nvSpPr>
        <p:spPr>
          <a:xfrm>
            <a:off x="1023144" y="4924524"/>
            <a:ext cx="2168366" cy="483663"/>
          </a:xfrm>
          <a:prstGeom prst="round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black"/>
              </a:solidFill>
              <a:latin typeface="Calibri"/>
            </a:endParaRPr>
          </a:p>
        </p:txBody>
      </p:sp>
      <p:sp>
        <p:nvSpPr>
          <p:cNvPr id="132" name="ZoneTexte 131"/>
          <p:cNvSpPr txBox="1"/>
          <p:nvPr/>
        </p:nvSpPr>
        <p:spPr>
          <a:xfrm>
            <a:off x="1024710" y="4936061"/>
            <a:ext cx="2118662"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chemeClr val="bg1"/>
                </a:solidFill>
                <a:latin typeface="Calibri"/>
                <a:cs typeface="+mn-cs"/>
              </a:rPr>
              <a:t>Demande d’agrément et tronc commun d’agrément</a:t>
            </a:r>
          </a:p>
        </p:txBody>
      </p:sp>
      <p:sp>
        <p:nvSpPr>
          <p:cNvPr id="136" name="Rectangle à coins arrondis 135"/>
          <p:cNvSpPr/>
          <p:nvPr/>
        </p:nvSpPr>
        <p:spPr>
          <a:xfrm>
            <a:off x="1026381" y="3600650"/>
            <a:ext cx="2142446"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7" name="ZoneTexte 136"/>
          <p:cNvSpPr txBox="1"/>
          <p:nvPr/>
        </p:nvSpPr>
        <p:spPr>
          <a:xfrm>
            <a:off x="1060367" y="3598574"/>
            <a:ext cx="210023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err="1">
                <a:solidFill>
                  <a:sysClr val="windowText" lastClr="000000"/>
                </a:solidFill>
                <a:latin typeface="Calibri"/>
              </a:rPr>
              <a:t>Comptes-rendus</a:t>
            </a:r>
            <a:r>
              <a:rPr lang="fr-FR" sz="1200" kern="0" dirty="0">
                <a:solidFill>
                  <a:sysClr val="windowText" lastClr="000000"/>
                </a:solidFill>
                <a:latin typeface="Calibri"/>
              </a:rPr>
              <a:t> financiers</a:t>
            </a:r>
          </a:p>
        </p:txBody>
      </p:sp>
      <p:sp>
        <p:nvSpPr>
          <p:cNvPr id="138" name="Rectangle à coins arrondis 137"/>
          <p:cNvSpPr/>
          <p:nvPr/>
        </p:nvSpPr>
        <p:spPr>
          <a:xfrm>
            <a:off x="1030505" y="5863321"/>
            <a:ext cx="2161809" cy="300814"/>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9" name="ZoneTexte 138"/>
          <p:cNvSpPr txBox="1"/>
          <p:nvPr/>
        </p:nvSpPr>
        <p:spPr>
          <a:xfrm>
            <a:off x="1006671" y="5874857"/>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Remboursement </a:t>
            </a:r>
            <a:r>
              <a:rPr lang="fr-FR" sz="1200" kern="0" dirty="0" err="1">
                <a:solidFill>
                  <a:sysClr val="windowText" lastClr="000000"/>
                </a:solidFill>
                <a:latin typeface="Calibri"/>
                <a:cs typeface="+mn-cs"/>
              </a:rPr>
              <a:t>Pass’Sport</a:t>
            </a:r>
            <a:endParaRPr lang="fr-FR" sz="1200" kern="0" dirty="0">
              <a:solidFill>
                <a:sysClr val="windowText" lastClr="000000"/>
              </a:solidFill>
              <a:latin typeface="Calibri"/>
              <a:cs typeface="+mn-cs"/>
            </a:endParaRPr>
          </a:p>
        </p:txBody>
      </p:sp>
      <p:sp>
        <p:nvSpPr>
          <p:cNvPr id="112" name="Double flèche horizontale 111"/>
          <p:cNvSpPr/>
          <p:nvPr/>
        </p:nvSpPr>
        <p:spPr>
          <a:xfrm>
            <a:off x="3107231" y="3250056"/>
            <a:ext cx="1662160"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17" name="Double flèche horizontale 116"/>
          <p:cNvSpPr/>
          <p:nvPr/>
        </p:nvSpPr>
        <p:spPr>
          <a:xfrm>
            <a:off x="3107231" y="3574637"/>
            <a:ext cx="1662160"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40" name="Rectangle à coins arrondis 139"/>
          <p:cNvSpPr/>
          <p:nvPr/>
        </p:nvSpPr>
        <p:spPr>
          <a:xfrm>
            <a:off x="4630512" y="4746695"/>
            <a:ext cx="1636927" cy="693637"/>
          </a:xfrm>
          <a:prstGeom prst="roundRect">
            <a:avLst>
              <a:gd name="adj" fmla="val 10594"/>
            </a:avLst>
          </a:prstGeom>
          <a:solidFill>
            <a:schemeClr val="accent6">
              <a:lumMod val="60000"/>
              <a:lumOff val="40000"/>
            </a:schemeClr>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41" name="ZoneTexte 140"/>
          <p:cNvSpPr txBox="1"/>
          <p:nvPr/>
        </p:nvSpPr>
        <p:spPr>
          <a:xfrm>
            <a:off x="4666291" y="4772661"/>
            <a:ext cx="1571453" cy="276999"/>
          </a:xfrm>
          <a:prstGeom prst="rect">
            <a:avLst/>
          </a:prstGeom>
          <a:solidFill>
            <a:schemeClr val="accent6">
              <a:lumMod val="60000"/>
              <a:lumOff val="40000"/>
            </a:schemeClr>
          </a:solid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Demande agrément</a:t>
            </a:r>
          </a:p>
        </p:txBody>
      </p:sp>
      <p:sp>
        <p:nvSpPr>
          <p:cNvPr id="142" name="Rectangle à coins arrondis 141"/>
          <p:cNvSpPr/>
          <p:nvPr/>
        </p:nvSpPr>
        <p:spPr>
          <a:xfrm>
            <a:off x="4696968" y="5051029"/>
            <a:ext cx="1501598" cy="300795"/>
          </a:xfrm>
          <a:prstGeom prst="roundRect">
            <a:avLst/>
          </a:prstGeom>
          <a:solidFill>
            <a:schemeClr val="accent6">
              <a:lumMod val="60000"/>
              <a:lumOff val="40000"/>
            </a:schemeClr>
          </a:solidFill>
          <a:ln w="25400" cap="flat" cmpd="sng" algn="ctr">
            <a:solidFill>
              <a:schemeClr val="accent6">
                <a:lumMod val="50000"/>
              </a:schemeClr>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43" name="ZoneTexte 142"/>
          <p:cNvSpPr txBox="1"/>
          <p:nvPr/>
        </p:nvSpPr>
        <p:spPr>
          <a:xfrm>
            <a:off x="4821633" y="5064505"/>
            <a:ext cx="1270942" cy="280000"/>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Instruction + TCA</a:t>
            </a:r>
          </a:p>
        </p:txBody>
      </p:sp>
      <p:sp>
        <p:nvSpPr>
          <p:cNvPr id="147" name="Double flèche horizontale 146"/>
          <p:cNvSpPr/>
          <p:nvPr/>
        </p:nvSpPr>
        <p:spPr>
          <a:xfrm>
            <a:off x="3125333" y="5049557"/>
            <a:ext cx="1583237"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50" name="Ellipse 149"/>
          <p:cNvSpPr/>
          <p:nvPr/>
        </p:nvSpPr>
        <p:spPr>
          <a:xfrm>
            <a:off x="9538671" y="5867096"/>
            <a:ext cx="276225" cy="276164"/>
          </a:xfrm>
          <a:prstGeom prst="ellipse">
            <a:avLst/>
          </a:prstGeom>
          <a:noFill/>
          <a:ln w="25400" cap="flat" cmpd="sng" algn="ctr">
            <a:no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53" name="Rectangle à coins arrondis 152"/>
          <p:cNvSpPr/>
          <p:nvPr/>
        </p:nvSpPr>
        <p:spPr>
          <a:xfrm>
            <a:off x="4642195" y="5482480"/>
            <a:ext cx="3258337" cy="749419"/>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56" name="ZoneTexte 155"/>
          <p:cNvSpPr txBox="1"/>
          <p:nvPr/>
        </p:nvSpPr>
        <p:spPr>
          <a:xfrm>
            <a:off x="4677974" y="5508446"/>
            <a:ext cx="315411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err="1">
                <a:solidFill>
                  <a:sysClr val="windowText" lastClr="000000"/>
                </a:solidFill>
                <a:latin typeface="Calibri"/>
                <a:cs typeface="+mn-cs"/>
              </a:rPr>
              <a:t>Pass’Sport</a:t>
            </a:r>
            <a:endParaRPr lang="fr-FR" sz="1200" b="1" kern="0" dirty="0">
              <a:solidFill>
                <a:sysClr val="windowText" lastClr="000000"/>
              </a:solidFill>
              <a:latin typeface="Calibri"/>
              <a:cs typeface="+mn-cs"/>
            </a:endParaRPr>
          </a:p>
        </p:txBody>
      </p:sp>
      <p:sp>
        <p:nvSpPr>
          <p:cNvPr id="157" name="Rectangle à coins arrondis 156"/>
          <p:cNvSpPr/>
          <p:nvPr/>
        </p:nvSpPr>
        <p:spPr>
          <a:xfrm>
            <a:off x="4707413" y="5832915"/>
            <a:ext cx="1501598"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66" name="ZoneTexte 165"/>
          <p:cNvSpPr txBox="1"/>
          <p:nvPr/>
        </p:nvSpPr>
        <p:spPr>
          <a:xfrm>
            <a:off x="4832078" y="5846391"/>
            <a:ext cx="1270942" cy="280000"/>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Instruction</a:t>
            </a:r>
          </a:p>
        </p:txBody>
      </p:sp>
      <p:sp>
        <p:nvSpPr>
          <p:cNvPr id="167" name="Rectangle à coins arrondis 166"/>
          <p:cNvSpPr/>
          <p:nvPr/>
        </p:nvSpPr>
        <p:spPr>
          <a:xfrm>
            <a:off x="6311292" y="5840115"/>
            <a:ext cx="1508855"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76" name="ZoneTexte 175"/>
          <p:cNvSpPr txBox="1"/>
          <p:nvPr/>
        </p:nvSpPr>
        <p:spPr>
          <a:xfrm>
            <a:off x="6401452" y="5856592"/>
            <a:ext cx="1341964"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Mise en paiement</a:t>
            </a:r>
          </a:p>
        </p:txBody>
      </p:sp>
      <p:sp>
        <p:nvSpPr>
          <p:cNvPr id="179" name="Double flèche horizontale 178"/>
          <p:cNvSpPr/>
          <p:nvPr/>
        </p:nvSpPr>
        <p:spPr>
          <a:xfrm>
            <a:off x="3168826" y="5839193"/>
            <a:ext cx="1583237"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69" name="Rectangle à coins arrondis 68"/>
          <p:cNvSpPr/>
          <p:nvPr/>
        </p:nvSpPr>
        <p:spPr>
          <a:xfrm>
            <a:off x="8761046" y="1864961"/>
            <a:ext cx="2260243" cy="959501"/>
          </a:xfrm>
          <a:prstGeom prst="roundRect">
            <a:avLst>
              <a:gd name="adj" fmla="val 3856"/>
            </a:avLst>
          </a:prstGeom>
          <a:solidFill>
            <a:srgbClr val="006B98"/>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70" name="ZoneTexte 69"/>
          <p:cNvSpPr txBox="1"/>
          <p:nvPr/>
        </p:nvSpPr>
        <p:spPr>
          <a:xfrm>
            <a:off x="8857696" y="1866861"/>
            <a:ext cx="2070100"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Chorus</a:t>
            </a:r>
          </a:p>
        </p:txBody>
      </p:sp>
      <p:sp>
        <p:nvSpPr>
          <p:cNvPr id="83" name="AutoShape 63"/>
          <p:cNvSpPr>
            <a:spLocks noChangeArrowheads="1"/>
          </p:cNvSpPr>
          <p:nvPr/>
        </p:nvSpPr>
        <p:spPr bwMode="auto">
          <a:xfrm>
            <a:off x="8906701" y="2264875"/>
            <a:ext cx="903345" cy="408987"/>
          </a:xfrm>
          <a:prstGeom prst="can">
            <a:avLst>
              <a:gd name="adj" fmla="val 25000"/>
            </a:avLst>
          </a:prstGeom>
          <a:solidFill>
            <a:schemeClr val="bg1"/>
          </a:solidFill>
          <a:ln w="9525" cap="flat" cmpd="sng" algn="ctr">
            <a:solidFill>
              <a:srgbClr val="006B98"/>
            </a:solidFill>
            <a:prstDash val="solid"/>
            <a:headEnd/>
            <a:tailEnd/>
          </a:ln>
          <a:effectLst>
            <a:outerShdw blurRad="40000" dist="23000" dir="5400000" rotWithShape="0">
              <a:srgbClr val="000000">
                <a:alpha val="35000"/>
              </a:srgbClr>
            </a:outerShdw>
          </a:effectLst>
        </p:spPr>
        <p:txBody>
          <a:bodyPr wrap="none" anchor="ctr"/>
          <a:lstStyle/>
          <a:p>
            <a:pPr algn="ctr" fontAlgn="auto">
              <a:lnSpc>
                <a:spcPts val="1300"/>
              </a:lnSpc>
              <a:spcBef>
                <a:spcPts val="0"/>
              </a:spcBef>
              <a:spcAft>
                <a:spcPts val="0"/>
              </a:spcAft>
              <a:defRPr/>
            </a:pPr>
            <a:r>
              <a:rPr lang="fr-FR" sz="1300" b="1" kern="0" dirty="0">
                <a:solidFill>
                  <a:srgbClr val="006B98"/>
                </a:solidFill>
                <a:cs typeface="+mn-cs"/>
              </a:rPr>
              <a:t>Fournisseur</a:t>
            </a:r>
          </a:p>
          <a:p>
            <a:pPr algn="ctr" fontAlgn="auto">
              <a:lnSpc>
                <a:spcPts val="1300"/>
              </a:lnSpc>
              <a:spcBef>
                <a:spcPts val="0"/>
              </a:spcBef>
              <a:spcAft>
                <a:spcPts val="0"/>
              </a:spcAft>
              <a:defRPr/>
            </a:pPr>
            <a:r>
              <a:rPr lang="fr-FR" sz="1300" b="1" kern="0" dirty="0">
                <a:solidFill>
                  <a:srgbClr val="006B98"/>
                </a:solidFill>
                <a:cs typeface="+mn-cs"/>
              </a:rPr>
              <a:t>(tiers)</a:t>
            </a:r>
          </a:p>
        </p:txBody>
      </p:sp>
      <p:sp>
        <p:nvSpPr>
          <p:cNvPr id="71" name="AutoShape 63"/>
          <p:cNvSpPr>
            <a:spLocks noChangeArrowheads="1"/>
          </p:cNvSpPr>
          <p:nvPr/>
        </p:nvSpPr>
        <p:spPr bwMode="auto">
          <a:xfrm>
            <a:off x="9943397" y="2264875"/>
            <a:ext cx="903345" cy="408987"/>
          </a:xfrm>
          <a:prstGeom prst="can">
            <a:avLst>
              <a:gd name="adj" fmla="val 25000"/>
            </a:avLst>
          </a:prstGeom>
          <a:solidFill>
            <a:schemeClr val="bg1"/>
          </a:solidFill>
          <a:ln w="9525" cap="flat" cmpd="sng" algn="ctr">
            <a:solidFill>
              <a:srgbClr val="006B98"/>
            </a:solidFill>
            <a:prstDash val="solid"/>
            <a:headEnd/>
            <a:tailEnd/>
          </a:ln>
          <a:effectLst>
            <a:outerShdw blurRad="40000" dist="23000" dir="5400000" rotWithShape="0">
              <a:srgbClr val="000000">
                <a:alpha val="35000"/>
              </a:srgbClr>
            </a:outerShdw>
          </a:effectLst>
        </p:spPr>
        <p:txBody>
          <a:bodyPr wrap="none" anchor="ctr"/>
          <a:lstStyle/>
          <a:p>
            <a:pPr algn="ctr" fontAlgn="auto">
              <a:lnSpc>
                <a:spcPts val="1300"/>
              </a:lnSpc>
              <a:spcBef>
                <a:spcPts val="0"/>
              </a:spcBef>
              <a:spcAft>
                <a:spcPts val="0"/>
              </a:spcAft>
              <a:defRPr/>
            </a:pPr>
            <a:r>
              <a:rPr lang="fr-FR" sz="1300" b="1" kern="0" dirty="0">
                <a:solidFill>
                  <a:srgbClr val="006B98"/>
                </a:solidFill>
                <a:cs typeface="+mn-cs"/>
              </a:rPr>
              <a:t>EJ</a:t>
            </a:r>
          </a:p>
        </p:txBody>
      </p:sp>
      <p:sp>
        <p:nvSpPr>
          <p:cNvPr id="72" name="Rectangle à coins arrondis 71"/>
          <p:cNvSpPr/>
          <p:nvPr/>
        </p:nvSpPr>
        <p:spPr>
          <a:xfrm>
            <a:off x="8767265" y="3636892"/>
            <a:ext cx="2260243" cy="898139"/>
          </a:xfrm>
          <a:prstGeom prst="roundRect">
            <a:avLst>
              <a:gd name="adj" fmla="val 3856"/>
            </a:avLst>
          </a:prstGeom>
          <a:solidFill>
            <a:srgbClr val="006B98"/>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73" name="ZoneTexte 72"/>
          <p:cNvSpPr txBox="1"/>
          <p:nvPr/>
        </p:nvSpPr>
        <p:spPr>
          <a:xfrm>
            <a:off x="8877662" y="4134071"/>
            <a:ext cx="2070100"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PEP</a:t>
            </a:r>
          </a:p>
        </p:txBody>
      </p:sp>
      <p:sp>
        <p:nvSpPr>
          <p:cNvPr id="74" name="AutoShape 63"/>
          <p:cNvSpPr>
            <a:spLocks noChangeArrowheads="1"/>
          </p:cNvSpPr>
          <p:nvPr/>
        </p:nvSpPr>
        <p:spPr bwMode="auto">
          <a:xfrm>
            <a:off x="8914809" y="3757331"/>
            <a:ext cx="903345" cy="408987"/>
          </a:xfrm>
          <a:prstGeom prst="can">
            <a:avLst>
              <a:gd name="adj" fmla="val 25000"/>
            </a:avLst>
          </a:prstGeom>
          <a:solidFill>
            <a:schemeClr val="bg1"/>
          </a:solidFill>
          <a:ln w="9525" cap="flat" cmpd="sng" algn="ctr">
            <a:solidFill>
              <a:srgbClr val="006B98"/>
            </a:solidFill>
            <a:prstDash val="solid"/>
            <a:headEnd/>
            <a:tailEnd/>
          </a:ln>
          <a:effectLst>
            <a:outerShdw blurRad="40000" dist="23000" dir="5400000" rotWithShape="0">
              <a:srgbClr val="000000">
                <a:alpha val="35000"/>
              </a:srgbClr>
            </a:outerShdw>
          </a:effectLst>
        </p:spPr>
        <p:txBody>
          <a:bodyPr wrap="none" anchor="ctr"/>
          <a:lstStyle/>
          <a:p>
            <a:pPr algn="ctr" fontAlgn="auto">
              <a:lnSpc>
                <a:spcPts val="1300"/>
              </a:lnSpc>
              <a:spcBef>
                <a:spcPts val="0"/>
              </a:spcBef>
              <a:spcAft>
                <a:spcPts val="0"/>
              </a:spcAft>
              <a:defRPr/>
            </a:pPr>
            <a:r>
              <a:rPr lang="fr-FR" sz="1300" b="1" kern="0" dirty="0">
                <a:solidFill>
                  <a:srgbClr val="006B98"/>
                </a:solidFill>
                <a:cs typeface="+mn-cs"/>
              </a:rPr>
              <a:t>Fournisseur</a:t>
            </a:r>
          </a:p>
          <a:p>
            <a:pPr algn="ctr" fontAlgn="auto">
              <a:lnSpc>
                <a:spcPts val="1300"/>
              </a:lnSpc>
              <a:spcBef>
                <a:spcPts val="0"/>
              </a:spcBef>
              <a:spcAft>
                <a:spcPts val="0"/>
              </a:spcAft>
              <a:defRPr/>
            </a:pPr>
            <a:r>
              <a:rPr lang="fr-FR" sz="1300" b="1" kern="0" dirty="0">
                <a:solidFill>
                  <a:srgbClr val="006B98"/>
                </a:solidFill>
                <a:cs typeface="+mn-cs"/>
              </a:rPr>
              <a:t>(tiers)</a:t>
            </a:r>
          </a:p>
        </p:txBody>
      </p:sp>
      <p:sp>
        <p:nvSpPr>
          <p:cNvPr id="75" name="AutoShape 63"/>
          <p:cNvSpPr>
            <a:spLocks noChangeArrowheads="1"/>
          </p:cNvSpPr>
          <p:nvPr/>
        </p:nvSpPr>
        <p:spPr bwMode="auto">
          <a:xfrm>
            <a:off x="9951505" y="3757331"/>
            <a:ext cx="903345" cy="408987"/>
          </a:xfrm>
          <a:prstGeom prst="can">
            <a:avLst>
              <a:gd name="adj" fmla="val 25000"/>
            </a:avLst>
          </a:prstGeom>
          <a:solidFill>
            <a:schemeClr val="bg1"/>
          </a:solidFill>
          <a:ln w="9525" cap="flat" cmpd="sng" algn="ctr">
            <a:solidFill>
              <a:srgbClr val="006B98"/>
            </a:solidFill>
            <a:prstDash val="solid"/>
            <a:headEnd/>
            <a:tailEnd/>
          </a:ln>
          <a:effectLst>
            <a:outerShdw blurRad="40000" dist="23000" dir="5400000" rotWithShape="0">
              <a:srgbClr val="000000">
                <a:alpha val="35000"/>
              </a:srgbClr>
            </a:outerShdw>
          </a:effectLst>
        </p:spPr>
        <p:txBody>
          <a:bodyPr wrap="none" anchor="ctr"/>
          <a:lstStyle/>
          <a:p>
            <a:pPr algn="ctr" fontAlgn="auto">
              <a:lnSpc>
                <a:spcPts val="1300"/>
              </a:lnSpc>
              <a:spcBef>
                <a:spcPts val="0"/>
              </a:spcBef>
              <a:spcAft>
                <a:spcPts val="0"/>
              </a:spcAft>
              <a:defRPr/>
            </a:pPr>
            <a:r>
              <a:rPr lang="fr-FR" sz="1300" b="1" kern="0" dirty="0">
                <a:solidFill>
                  <a:srgbClr val="006B98"/>
                </a:solidFill>
                <a:cs typeface="+mn-cs"/>
              </a:rPr>
              <a:t>EJ</a:t>
            </a:r>
          </a:p>
        </p:txBody>
      </p:sp>
      <p:sp>
        <p:nvSpPr>
          <p:cNvPr id="76" name="Ellipse 75"/>
          <p:cNvSpPr/>
          <p:nvPr/>
        </p:nvSpPr>
        <p:spPr>
          <a:xfrm>
            <a:off x="9546039" y="5420717"/>
            <a:ext cx="276225" cy="276164"/>
          </a:xfrm>
          <a:prstGeom prst="ellipse">
            <a:avLst/>
          </a:prstGeom>
          <a:noFill/>
          <a:ln w="25400" cap="flat" cmpd="sng" algn="ctr">
            <a:no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77" name="Rectangle à coins arrondis 76"/>
          <p:cNvSpPr/>
          <p:nvPr/>
        </p:nvSpPr>
        <p:spPr>
          <a:xfrm>
            <a:off x="8761046" y="5336536"/>
            <a:ext cx="2260243" cy="959501"/>
          </a:xfrm>
          <a:prstGeom prst="roundRect">
            <a:avLst>
              <a:gd name="adj" fmla="val 3856"/>
            </a:avLst>
          </a:prstGeom>
          <a:solidFill>
            <a:srgbClr val="006B98"/>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80" name="ZoneTexte 79"/>
          <p:cNvSpPr txBox="1"/>
          <p:nvPr/>
        </p:nvSpPr>
        <p:spPr>
          <a:xfrm>
            <a:off x="8857696" y="5338436"/>
            <a:ext cx="2070100"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ASP</a:t>
            </a:r>
          </a:p>
        </p:txBody>
      </p:sp>
      <p:sp>
        <p:nvSpPr>
          <p:cNvPr id="102" name="AutoShape 63"/>
          <p:cNvSpPr>
            <a:spLocks noChangeArrowheads="1"/>
          </p:cNvSpPr>
          <p:nvPr/>
        </p:nvSpPr>
        <p:spPr bwMode="auto">
          <a:xfrm>
            <a:off x="9227073" y="5737941"/>
            <a:ext cx="1300703" cy="408987"/>
          </a:xfrm>
          <a:prstGeom prst="can">
            <a:avLst>
              <a:gd name="adj" fmla="val 25000"/>
            </a:avLst>
          </a:prstGeom>
          <a:solidFill>
            <a:schemeClr val="bg1"/>
          </a:solidFill>
          <a:ln w="9525" cap="flat" cmpd="sng" algn="ctr">
            <a:solidFill>
              <a:srgbClr val="006B98"/>
            </a:solidFill>
            <a:prstDash val="solid"/>
            <a:headEnd/>
            <a:tailEnd/>
          </a:ln>
          <a:effectLst>
            <a:outerShdw blurRad="40000" dist="23000" dir="5400000" rotWithShape="0">
              <a:srgbClr val="000000">
                <a:alpha val="35000"/>
              </a:srgbClr>
            </a:outerShdw>
          </a:effectLst>
        </p:spPr>
        <p:txBody>
          <a:bodyPr wrap="none" anchor="ctr"/>
          <a:lstStyle/>
          <a:p>
            <a:pPr algn="ctr" fontAlgn="auto">
              <a:lnSpc>
                <a:spcPts val="1300"/>
              </a:lnSpc>
              <a:spcBef>
                <a:spcPts val="0"/>
              </a:spcBef>
              <a:spcAft>
                <a:spcPts val="0"/>
              </a:spcAft>
              <a:defRPr/>
            </a:pPr>
            <a:r>
              <a:rPr lang="fr-FR" sz="1300" b="1" kern="0" dirty="0">
                <a:solidFill>
                  <a:srgbClr val="006B98"/>
                </a:solidFill>
                <a:cs typeface="+mn-cs"/>
              </a:rPr>
              <a:t>Remboursement</a:t>
            </a:r>
          </a:p>
        </p:txBody>
      </p:sp>
      <p:sp>
        <p:nvSpPr>
          <p:cNvPr id="103" name="Double flèche horizontale 102"/>
          <p:cNvSpPr/>
          <p:nvPr/>
        </p:nvSpPr>
        <p:spPr>
          <a:xfrm>
            <a:off x="7747561" y="5838015"/>
            <a:ext cx="1479511"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2" name="Virage 1"/>
          <p:cNvSpPr/>
          <p:nvPr/>
        </p:nvSpPr>
        <p:spPr>
          <a:xfrm rot="5400000" flipH="1">
            <a:off x="8349755" y="2068123"/>
            <a:ext cx="549561" cy="1702972"/>
          </a:xfrm>
          <a:prstGeom prst="bentArrow">
            <a:avLst>
              <a:gd name="adj1" fmla="val 12126"/>
              <a:gd name="adj2" fmla="val 22208"/>
              <a:gd name="adj3" fmla="val 20970"/>
              <a:gd name="adj4" fmla="val 4375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4" name="Virage 103"/>
          <p:cNvSpPr/>
          <p:nvPr/>
        </p:nvSpPr>
        <p:spPr>
          <a:xfrm rot="5400000">
            <a:off x="8296722" y="2592843"/>
            <a:ext cx="685549" cy="1732905"/>
          </a:xfrm>
          <a:prstGeom prst="bentArrow">
            <a:avLst>
              <a:gd name="adj1" fmla="val 11187"/>
              <a:gd name="adj2" fmla="val 17729"/>
              <a:gd name="adj3" fmla="val 19595"/>
              <a:gd name="adj4" fmla="val 31708"/>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5" name="Rectangle à coins arrondis 104"/>
          <p:cNvSpPr/>
          <p:nvPr/>
        </p:nvSpPr>
        <p:spPr>
          <a:xfrm>
            <a:off x="4630512" y="1953640"/>
            <a:ext cx="3270020" cy="359718"/>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06" name="ZoneTexte 105"/>
          <p:cNvSpPr txBox="1"/>
          <p:nvPr/>
        </p:nvSpPr>
        <p:spPr>
          <a:xfrm>
            <a:off x="4682749" y="1999272"/>
            <a:ext cx="3162037"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Structure (bénéficiaire)</a:t>
            </a:r>
          </a:p>
        </p:txBody>
      </p:sp>
      <p:sp>
        <p:nvSpPr>
          <p:cNvPr id="110" name="Rectangle à coins arrondis 109"/>
          <p:cNvSpPr/>
          <p:nvPr/>
        </p:nvSpPr>
        <p:spPr>
          <a:xfrm>
            <a:off x="4630512" y="3887923"/>
            <a:ext cx="3270020" cy="804102"/>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11" name="ZoneTexte 110"/>
          <p:cNvSpPr txBox="1"/>
          <p:nvPr/>
        </p:nvSpPr>
        <p:spPr>
          <a:xfrm>
            <a:off x="4666291" y="3913889"/>
            <a:ext cx="3234241"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Traitement de masse</a:t>
            </a:r>
          </a:p>
        </p:txBody>
      </p:sp>
      <p:sp>
        <p:nvSpPr>
          <p:cNvPr id="122" name="Rectangle à coins arrondis 121"/>
          <p:cNvSpPr/>
          <p:nvPr/>
        </p:nvSpPr>
        <p:spPr>
          <a:xfrm>
            <a:off x="4692235" y="4219416"/>
            <a:ext cx="984054" cy="391040"/>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23" name="ZoneTexte 122"/>
          <p:cNvSpPr txBox="1"/>
          <p:nvPr/>
        </p:nvSpPr>
        <p:spPr>
          <a:xfrm>
            <a:off x="4660550" y="4189337"/>
            <a:ext cx="1015048"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Changement d’état</a:t>
            </a:r>
          </a:p>
        </p:txBody>
      </p:sp>
      <p:sp>
        <p:nvSpPr>
          <p:cNvPr id="126" name="Rectangle à coins arrondis 125"/>
          <p:cNvSpPr/>
          <p:nvPr/>
        </p:nvSpPr>
        <p:spPr>
          <a:xfrm>
            <a:off x="5763814" y="4227242"/>
            <a:ext cx="984054" cy="383214"/>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28" name="ZoneTexte 127"/>
          <p:cNvSpPr txBox="1"/>
          <p:nvPr/>
        </p:nvSpPr>
        <p:spPr>
          <a:xfrm>
            <a:off x="5751523" y="4272592"/>
            <a:ext cx="986411"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Publipostage</a:t>
            </a:r>
          </a:p>
        </p:txBody>
      </p:sp>
      <p:sp>
        <p:nvSpPr>
          <p:cNvPr id="133" name="Rectangle à coins arrondis 132"/>
          <p:cNvSpPr/>
          <p:nvPr/>
        </p:nvSpPr>
        <p:spPr>
          <a:xfrm>
            <a:off x="6848441" y="4227242"/>
            <a:ext cx="984054" cy="373164"/>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4" name="ZoneTexte 133"/>
          <p:cNvSpPr txBox="1"/>
          <p:nvPr/>
        </p:nvSpPr>
        <p:spPr>
          <a:xfrm>
            <a:off x="6913621" y="4222358"/>
            <a:ext cx="872743" cy="402290"/>
          </a:xfrm>
          <a:prstGeom prst="rect">
            <a:avLst/>
          </a:prstGeom>
          <a:noFill/>
          <a:ln w="25400" cap="flat" cmpd="sng" algn="ctr">
            <a:noFill/>
            <a:prstDash val="solid"/>
          </a:ln>
          <a:effectLst/>
        </p:spPr>
        <p:txBody>
          <a:bodyPr wrap="square" rtlCol="0">
            <a:spAutoFit/>
          </a:bodyPr>
          <a:lstStyle/>
          <a:p>
            <a:pPr algn="ctr" fontAlgn="auto">
              <a:lnSpc>
                <a:spcPts val="1200"/>
              </a:lnSpc>
              <a:spcBef>
                <a:spcPts val="0"/>
              </a:spcBef>
              <a:spcAft>
                <a:spcPts val="0"/>
              </a:spcAft>
              <a:defRPr/>
            </a:pPr>
            <a:r>
              <a:rPr lang="fr-FR" sz="1200" kern="0" dirty="0">
                <a:solidFill>
                  <a:sysClr val="windowText" lastClr="000000"/>
                </a:solidFill>
                <a:latin typeface="Calibri"/>
                <a:cs typeface="+mn-cs"/>
              </a:rPr>
              <a:t>Envoi de messages</a:t>
            </a:r>
          </a:p>
        </p:txBody>
      </p:sp>
      <p:sp>
        <p:nvSpPr>
          <p:cNvPr id="135" name="Virage 134"/>
          <p:cNvSpPr/>
          <p:nvPr/>
        </p:nvSpPr>
        <p:spPr>
          <a:xfrm rot="5400000">
            <a:off x="8984666" y="2258959"/>
            <a:ext cx="331492" cy="2754728"/>
          </a:xfrm>
          <a:prstGeom prst="bentArrow">
            <a:avLst>
              <a:gd name="adj1" fmla="val 19193"/>
              <a:gd name="adj2" fmla="val 34778"/>
              <a:gd name="adj3" fmla="val 35530"/>
              <a:gd name="adj4" fmla="val 48263"/>
            </a:avLst>
          </a:prstGeom>
          <a:solidFill>
            <a:srgbClr val="777C84"/>
          </a:solidFill>
          <a:ln>
            <a:solidFill>
              <a:srgbClr val="777C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4" name="Virage 143"/>
          <p:cNvSpPr/>
          <p:nvPr/>
        </p:nvSpPr>
        <p:spPr>
          <a:xfrm rot="5400000" flipH="1">
            <a:off x="8705068" y="1718850"/>
            <a:ext cx="890684" cy="2754727"/>
          </a:xfrm>
          <a:prstGeom prst="bentArrow">
            <a:avLst>
              <a:gd name="adj1" fmla="val 9137"/>
              <a:gd name="adj2" fmla="val 12775"/>
              <a:gd name="adj3" fmla="val 11918"/>
              <a:gd name="adj4" fmla="val 23189"/>
            </a:avLst>
          </a:prstGeom>
          <a:solidFill>
            <a:srgbClr val="777C84"/>
          </a:solidFill>
          <a:ln>
            <a:solidFill>
              <a:srgbClr val="777C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5" name="Rectangle à coins arrondis 144"/>
          <p:cNvSpPr/>
          <p:nvPr/>
        </p:nvSpPr>
        <p:spPr>
          <a:xfrm>
            <a:off x="6432251" y="3013660"/>
            <a:ext cx="1315310" cy="282927"/>
          </a:xfrm>
          <a:prstGeom prst="roundRect">
            <a:avLst>
              <a:gd name="adj" fmla="val 9006"/>
            </a:avLst>
          </a:prstGeom>
          <a:solidFill>
            <a:srgbClr val="14A1E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3" name="Rectangle 2"/>
          <p:cNvSpPr/>
          <p:nvPr/>
        </p:nvSpPr>
        <p:spPr>
          <a:xfrm>
            <a:off x="6345367" y="3014793"/>
            <a:ext cx="1503958" cy="276999"/>
          </a:xfrm>
          <a:prstGeom prst="rect">
            <a:avLst/>
          </a:prstGeom>
        </p:spPr>
        <p:txBody>
          <a:bodyPr wrap="square">
            <a:spAutoFit/>
          </a:bodyPr>
          <a:lstStyle/>
          <a:p>
            <a:pPr algn="ctr" fontAlgn="auto">
              <a:spcBef>
                <a:spcPts val="0"/>
              </a:spcBef>
              <a:spcAft>
                <a:spcPts val="0"/>
              </a:spcAft>
              <a:defRPr/>
            </a:pPr>
            <a:r>
              <a:rPr lang="fr-FR" sz="1200" kern="0" dirty="0">
                <a:solidFill>
                  <a:schemeClr val="bg1"/>
                </a:solidFill>
                <a:latin typeface="Calibri"/>
              </a:rPr>
              <a:t>Gestion tiers et RIB</a:t>
            </a:r>
          </a:p>
        </p:txBody>
      </p:sp>
      <p:sp>
        <p:nvSpPr>
          <p:cNvPr id="146" name="Rectangle à coins arrondis 145"/>
          <p:cNvSpPr/>
          <p:nvPr/>
        </p:nvSpPr>
        <p:spPr>
          <a:xfrm>
            <a:off x="6432251" y="3377574"/>
            <a:ext cx="1315310" cy="275243"/>
          </a:xfrm>
          <a:prstGeom prst="roundRect">
            <a:avLst>
              <a:gd name="adj" fmla="val 9006"/>
            </a:avLst>
          </a:prstGeom>
          <a:solidFill>
            <a:srgbClr val="14A1E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48" name="Rectangle 147"/>
          <p:cNvSpPr/>
          <p:nvPr/>
        </p:nvSpPr>
        <p:spPr>
          <a:xfrm>
            <a:off x="6597877" y="3384037"/>
            <a:ext cx="954028" cy="276999"/>
          </a:xfrm>
          <a:prstGeom prst="rect">
            <a:avLst/>
          </a:prstGeom>
        </p:spPr>
        <p:txBody>
          <a:bodyPr wrap="square">
            <a:spAutoFit/>
          </a:bodyPr>
          <a:lstStyle/>
          <a:p>
            <a:pPr algn="ctr" fontAlgn="auto">
              <a:spcBef>
                <a:spcPts val="0"/>
              </a:spcBef>
              <a:spcAft>
                <a:spcPts val="0"/>
              </a:spcAft>
              <a:defRPr/>
            </a:pPr>
            <a:r>
              <a:rPr lang="fr-FR" sz="1200" kern="0" dirty="0">
                <a:solidFill>
                  <a:schemeClr val="bg1"/>
                </a:solidFill>
                <a:latin typeface="Calibri"/>
              </a:rPr>
              <a:t>Création EJ</a:t>
            </a:r>
          </a:p>
        </p:txBody>
      </p:sp>
      <p:sp>
        <p:nvSpPr>
          <p:cNvPr id="149" name="AutoShape 63"/>
          <p:cNvSpPr>
            <a:spLocks noChangeArrowheads="1"/>
          </p:cNvSpPr>
          <p:nvPr/>
        </p:nvSpPr>
        <p:spPr bwMode="auto">
          <a:xfrm>
            <a:off x="3533699" y="1085390"/>
            <a:ext cx="763414" cy="525673"/>
          </a:xfrm>
          <a:prstGeom prst="can">
            <a:avLst>
              <a:gd name="adj" fmla="val 25000"/>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lstStyle/>
          <a:p>
            <a:pPr algn="ctr"/>
            <a:r>
              <a:rPr lang="fr-FR" sz="1400" b="1" dirty="0" err="1">
                <a:latin typeface="Calibri" pitchFamily="34" charset="0"/>
              </a:rPr>
              <a:t>db_asso</a:t>
            </a:r>
            <a:endParaRPr lang="fr-FR" sz="1400" b="1" dirty="0">
              <a:latin typeface="Calibri" pitchFamily="34" charset="0"/>
            </a:endParaRPr>
          </a:p>
        </p:txBody>
      </p:sp>
      <p:grpSp>
        <p:nvGrpSpPr>
          <p:cNvPr id="152" name="Group 40"/>
          <p:cNvGrpSpPr>
            <a:grpSpLocks/>
          </p:cNvGrpSpPr>
          <p:nvPr/>
        </p:nvGrpSpPr>
        <p:grpSpPr bwMode="auto">
          <a:xfrm>
            <a:off x="2466580" y="847918"/>
            <a:ext cx="740023" cy="464839"/>
            <a:chOff x="4533" y="1192"/>
            <a:chExt cx="381" cy="262"/>
          </a:xfrm>
        </p:grpSpPr>
        <p:sp>
          <p:nvSpPr>
            <p:cNvPr id="154" name="AutoShape 41"/>
            <p:cNvSpPr>
              <a:spLocks noChangeArrowheads="1"/>
            </p:cNvSpPr>
            <p:nvPr/>
          </p:nvSpPr>
          <p:spPr bwMode="auto">
            <a:xfrm>
              <a:off x="4533" y="1192"/>
              <a:ext cx="379" cy="262"/>
            </a:xfrm>
            <a:prstGeom prst="can">
              <a:avLst>
                <a:gd name="adj" fmla="val 27177"/>
              </a:avLst>
            </a:prstGeom>
            <a:ln>
              <a:headEnd/>
              <a:tailEnd/>
            </a:ln>
          </p:spPr>
          <p:style>
            <a:lnRef idx="1">
              <a:schemeClr val="accent2"/>
            </a:lnRef>
            <a:fillRef idx="3">
              <a:schemeClr val="accent2"/>
            </a:fillRef>
            <a:effectRef idx="2">
              <a:schemeClr val="accent2"/>
            </a:effectRef>
            <a:fontRef idx="minor">
              <a:schemeClr val="lt1"/>
            </a:fontRef>
          </p:style>
          <p:txBody>
            <a:bodyPr anchor="ctr">
              <a:spAutoFit/>
            </a:bodyPr>
            <a:lstStyle/>
            <a:p>
              <a:endParaRPr lang="fr-FR" sz="1200" dirty="0">
                <a:latin typeface="Calibri" pitchFamily="34" charset="0"/>
              </a:endParaRPr>
            </a:p>
          </p:txBody>
        </p:sp>
        <p:sp>
          <p:nvSpPr>
            <p:cNvPr id="155" name="Text Box 42"/>
            <p:cNvSpPr txBox="1">
              <a:spLocks noChangeArrowheads="1"/>
            </p:cNvSpPr>
            <p:nvPr/>
          </p:nvSpPr>
          <p:spPr bwMode="auto">
            <a:xfrm>
              <a:off x="4542" y="1287"/>
              <a:ext cx="372" cy="161"/>
            </a:xfrm>
            <a:prstGeom prst="rect">
              <a:avLst/>
            </a:prstGeom>
            <a:noFill/>
            <a:ln>
              <a:noFill/>
              <a:headEnd/>
              <a:tailEnd/>
            </a:ln>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90000"/>
                </a:lnSpc>
                <a:spcBef>
                  <a:spcPct val="50000"/>
                </a:spcBef>
              </a:pPr>
              <a:r>
                <a:rPr lang="fr-FR" sz="1400" b="1" i="1" dirty="0">
                  <a:solidFill>
                    <a:schemeClr val="bg1"/>
                  </a:solidFill>
                  <a:latin typeface="Calibri" pitchFamily="34" charset="0"/>
                  <a:sym typeface="Wingdings" pitchFamily="2" charset="2"/>
                </a:rPr>
                <a:t>RNA</a:t>
              </a:r>
              <a:endParaRPr lang="fr-FR" sz="1200" b="1" i="1" dirty="0">
                <a:solidFill>
                  <a:schemeClr val="bg1"/>
                </a:solidFill>
                <a:latin typeface="Calibri" pitchFamily="34" charset="0"/>
                <a:sym typeface="Wingdings" pitchFamily="2" charset="2"/>
              </a:endParaRPr>
            </a:p>
          </p:txBody>
        </p:sp>
      </p:grpSp>
      <p:grpSp>
        <p:nvGrpSpPr>
          <p:cNvPr id="158" name="Groupe 101"/>
          <p:cNvGrpSpPr/>
          <p:nvPr/>
        </p:nvGrpSpPr>
        <p:grpSpPr>
          <a:xfrm>
            <a:off x="2441238" y="1411767"/>
            <a:ext cx="821472" cy="464522"/>
            <a:chOff x="1681730" y="1277919"/>
            <a:chExt cx="591855" cy="357909"/>
          </a:xfrm>
        </p:grpSpPr>
        <p:sp>
          <p:nvSpPr>
            <p:cNvPr id="159" name="AutoShape 41"/>
            <p:cNvSpPr>
              <a:spLocks noChangeArrowheads="1"/>
            </p:cNvSpPr>
            <p:nvPr/>
          </p:nvSpPr>
          <p:spPr bwMode="auto">
            <a:xfrm>
              <a:off x="1693949" y="1277919"/>
              <a:ext cx="542706" cy="357909"/>
            </a:xfrm>
            <a:prstGeom prst="can">
              <a:avLst>
                <a:gd name="adj" fmla="val 27177"/>
              </a:avLst>
            </a:prstGeom>
            <a:ln>
              <a:headEnd/>
              <a:tailEnd/>
            </a:ln>
          </p:spPr>
          <p:style>
            <a:lnRef idx="1">
              <a:schemeClr val="accent3"/>
            </a:lnRef>
            <a:fillRef idx="3">
              <a:schemeClr val="accent3"/>
            </a:fillRef>
            <a:effectRef idx="2">
              <a:schemeClr val="accent3"/>
            </a:effectRef>
            <a:fontRef idx="minor">
              <a:schemeClr val="lt1"/>
            </a:fontRef>
          </p:style>
          <p:txBody>
            <a:bodyPr anchor="ctr">
              <a:spAutoFit/>
            </a:bodyPr>
            <a:lstStyle/>
            <a:p>
              <a:endParaRPr lang="fr-FR" sz="1200" dirty="0">
                <a:latin typeface="Calibri" pitchFamily="34" charset="0"/>
              </a:endParaRPr>
            </a:p>
          </p:txBody>
        </p:sp>
        <p:sp>
          <p:nvSpPr>
            <p:cNvPr id="160" name="Text Box 42"/>
            <p:cNvSpPr txBox="1">
              <a:spLocks noChangeArrowheads="1"/>
            </p:cNvSpPr>
            <p:nvPr/>
          </p:nvSpPr>
          <p:spPr bwMode="auto">
            <a:xfrm>
              <a:off x="1681730" y="1394957"/>
              <a:ext cx="591855" cy="220539"/>
            </a:xfrm>
            <a:prstGeom prst="rect">
              <a:avLst/>
            </a:prstGeom>
            <a:noFill/>
            <a:ln>
              <a:noFill/>
              <a:headEnd/>
              <a:tailEnd/>
            </a:ln>
          </p:spPr>
          <p:style>
            <a:lnRef idx="1">
              <a:schemeClr val="accent2"/>
            </a:lnRef>
            <a:fillRef idx="3">
              <a:schemeClr val="accent2"/>
            </a:fillRef>
            <a:effectRef idx="2">
              <a:schemeClr val="accent2"/>
            </a:effectRef>
            <a:fontRef idx="minor">
              <a:schemeClr val="lt1"/>
            </a:fontRef>
          </p:style>
          <p:txBody>
            <a:bodyPr wrap="square">
              <a:spAutoFit/>
            </a:bodyPr>
            <a:lstStyle/>
            <a:p>
              <a:pPr algn="ctr">
                <a:lnSpc>
                  <a:spcPct val="90000"/>
                </a:lnSpc>
                <a:spcBef>
                  <a:spcPct val="50000"/>
                </a:spcBef>
              </a:pPr>
              <a:r>
                <a:rPr lang="fr-FR" sz="1400" b="1" i="1" dirty="0">
                  <a:solidFill>
                    <a:schemeClr val="bg1"/>
                  </a:solidFill>
                  <a:latin typeface="Calibri" pitchFamily="34" charset="0"/>
                  <a:sym typeface="Wingdings" pitchFamily="2" charset="2"/>
                </a:rPr>
                <a:t>Sirene</a:t>
              </a:r>
            </a:p>
          </p:txBody>
        </p:sp>
      </p:grpSp>
      <p:sp>
        <p:nvSpPr>
          <p:cNvPr id="162" name="Rectangle 161"/>
          <p:cNvSpPr/>
          <p:nvPr/>
        </p:nvSpPr>
        <p:spPr>
          <a:xfrm>
            <a:off x="3053221" y="1651417"/>
            <a:ext cx="654827" cy="400110"/>
          </a:xfrm>
          <a:prstGeom prst="rect">
            <a:avLst/>
          </a:prstGeom>
        </p:spPr>
        <p:txBody>
          <a:bodyPr wrap="square">
            <a:spAutoFit/>
          </a:bodyPr>
          <a:lstStyle/>
          <a:p>
            <a:pPr algn="ctr"/>
            <a:r>
              <a:rPr lang="fr-FR" sz="1000" b="1" dirty="0">
                <a:solidFill>
                  <a:srgbClr val="C00000"/>
                </a:solidFill>
              </a:rPr>
              <a:t>API Sirene </a:t>
            </a:r>
            <a:endParaRPr lang="fr-FR" sz="1000" dirty="0">
              <a:solidFill>
                <a:srgbClr val="C00000"/>
              </a:solidFill>
            </a:endParaRPr>
          </a:p>
        </p:txBody>
      </p:sp>
      <p:sp>
        <p:nvSpPr>
          <p:cNvPr id="164" name="Rectangle 163"/>
          <p:cNvSpPr/>
          <p:nvPr/>
        </p:nvSpPr>
        <p:spPr>
          <a:xfrm>
            <a:off x="3130559" y="743032"/>
            <a:ext cx="613691" cy="400110"/>
          </a:xfrm>
          <a:prstGeom prst="rect">
            <a:avLst/>
          </a:prstGeom>
        </p:spPr>
        <p:txBody>
          <a:bodyPr wrap="square">
            <a:spAutoFit/>
          </a:bodyPr>
          <a:lstStyle/>
          <a:p>
            <a:pPr algn="ctr"/>
            <a:r>
              <a:rPr lang="fr-FR" sz="1000" b="1" dirty="0">
                <a:solidFill>
                  <a:srgbClr val="000074"/>
                </a:solidFill>
              </a:rPr>
              <a:t>API RNA </a:t>
            </a:r>
            <a:endParaRPr lang="fr-FR" sz="1000" dirty="0">
              <a:solidFill>
                <a:srgbClr val="000074"/>
              </a:solidFill>
            </a:endParaRPr>
          </a:p>
        </p:txBody>
      </p:sp>
      <p:cxnSp>
        <p:nvCxnSpPr>
          <p:cNvPr id="5" name="Connecteur en angle 4"/>
          <p:cNvCxnSpPr>
            <a:stCxn id="155" idx="3"/>
            <a:endCxn id="149" idx="2"/>
          </p:cNvCxnSpPr>
          <p:nvPr/>
        </p:nvCxnSpPr>
        <p:spPr>
          <a:xfrm>
            <a:off x="3206603" y="1159289"/>
            <a:ext cx="327096" cy="18893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Connecteur en angle 164"/>
          <p:cNvCxnSpPr>
            <a:stCxn id="159" idx="4"/>
            <a:endCxn id="149" idx="2"/>
          </p:cNvCxnSpPr>
          <p:nvPr/>
        </p:nvCxnSpPr>
        <p:spPr>
          <a:xfrm flipV="1">
            <a:off x="3211453" y="1348227"/>
            <a:ext cx="322246" cy="29580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61" name="Ellipse 160"/>
          <p:cNvSpPr/>
          <p:nvPr/>
        </p:nvSpPr>
        <p:spPr>
          <a:xfrm>
            <a:off x="3131616" y="1545091"/>
            <a:ext cx="193593" cy="197873"/>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63" name="Ellipse 162"/>
          <p:cNvSpPr/>
          <p:nvPr/>
        </p:nvSpPr>
        <p:spPr>
          <a:xfrm>
            <a:off x="3096600" y="982378"/>
            <a:ext cx="203421" cy="199626"/>
          </a:xfrm>
          <a:prstGeom prst="ellipse">
            <a:avLst/>
          </a:prstGeom>
          <a:ln>
            <a:solidFill>
              <a:srgbClr val="006B98"/>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68" name="Virage 167"/>
          <p:cNvSpPr/>
          <p:nvPr/>
        </p:nvSpPr>
        <p:spPr>
          <a:xfrm rot="5400000" flipH="1" flipV="1">
            <a:off x="3911927" y="1405654"/>
            <a:ext cx="608037" cy="924059"/>
          </a:xfrm>
          <a:prstGeom prst="bentArrow">
            <a:avLst>
              <a:gd name="adj1" fmla="val 12126"/>
              <a:gd name="adj2" fmla="val 22208"/>
              <a:gd name="adj3" fmla="val 20970"/>
              <a:gd name="adj4" fmla="val 4375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9" name="Virage 168"/>
          <p:cNvSpPr/>
          <p:nvPr/>
        </p:nvSpPr>
        <p:spPr>
          <a:xfrm rot="5400000" flipH="1">
            <a:off x="2864775" y="1829420"/>
            <a:ext cx="1420529" cy="889019"/>
          </a:xfrm>
          <a:prstGeom prst="bentArrow">
            <a:avLst>
              <a:gd name="adj1" fmla="val 7700"/>
              <a:gd name="adj2" fmla="val 14192"/>
              <a:gd name="adj3" fmla="val 13101"/>
              <a:gd name="adj4" fmla="val 4375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0" name="Rectangle 169"/>
          <p:cNvSpPr/>
          <p:nvPr/>
        </p:nvSpPr>
        <p:spPr>
          <a:xfrm>
            <a:off x="3818430" y="1564751"/>
            <a:ext cx="850222" cy="400110"/>
          </a:xfrm>
          <a:prstGeom prst="rect">
            <a:avLst/>
          </a:prstGeom>
        </p:spPr>
        <p:txBody>
          <a:bodyPr wrap="square">
            <a:spAutoFit/>
          </a:bodyPr>
          <a:lstStyle/>
          <a:p>
            <a:pPr algn="ctr"/>
            <a:r>
              <a:rPr lang="fr-FR" sz="1000" b="1" dirty="0">
                <a:solidFill>
                  <a:schemeClr val="accent1">
                    <a:lumMod val="75000"/>
                  </a:schemeClr>
                </a:solidFill>
              </a:rPr>
              <a:t>API Association</a:t>
            </a:r>
            <a:r>
              <a:rPr lang="fr-FR" sz="1000" b="1" dirty="0">
                <a:solidFill>
                  <a:srgbClr val="C00000"/>
                </a:solidFill>
              </a:rPr>
              <a:t> </a:t>
            </a:r>
            <a:endParaRPr lang="fr-FR" sz="1000" dirty="0">
              <a:solidFill>
                <a:srgbClr val="C00000"/>
              </a:solidFill>
            </a:endParaRPr>
          </a:p>
        </p:txBody>
      </p:sp>
    </p:spTree>
    <p:extLst>
      <p:ext uri="{BB962C8B-B14F-4D97-AF65-F5344CB8AC3E}">
        <p14:creationId xmlns:p14="http://schemas.microsoft.com/office/powerpoint/2010/main" val="652487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28</a:t>
            </a:fld>
            <a:endParaRPr lang="fr-FR" dirty="0">
              <a:solidFill>
                <a:schemeClr val="accent5">
                  <a:lumMod val="50000"/>
                </a:schemeClr>
              </a:solidFill>
            </a:endParaRPr>
          </a:p>
        </p:txBody>
      </p:sp>
      <p:pic>
        <p:nvPicPr>
          <p:cNvPr id="2" name="Image 1"/>
          <p:cNvPicPr>
            <a:picLocks noChangeAspect="1"/>
          </p:cNvPicPr>
          <p:nvPr/>
        </p:nvPicPr>
        <p:blipFill>
          <a:blip r:embed="rId2"/>
          <a:stretch>
            <a:fillRect/>
          </a:stretch>
        </p:blipFill>
        <p:spPr>
          <a:xfrm>
            <a:off x="3638551" y="1933108"/>
            <a:ext cx="8246978" cy="4113103"/>
          </a:xfrm>
          <a:prstGeom prst="rect">
            <a:avLst/>
          </a:prstGeom>
        </p:spPr>
      </p:pic>
      <p:sp>
        <p:nvSpPr>
          <p:cNvPr id="6" name="Rectangle 5"/>
          <p:cNvSpPr/>
          <p:nvPr/>
        </p:nvSpPr>
        <p:spPr>
          <a:xfrm>
            <a:off x="3639579" y="3104970"/>
            <a:ext cx="4178301" cy="809170"/>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3654818" y="4033340"/>
            <a:ext cx="4163062" cy="809170"/>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654819" y="5255308"/>
            <a:ext cx="7858762" cy="819478"/>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9837180" y="3106234"/>
            <a:ext cx="1972148" cy="1759135"/>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5059437" y="2534735"/>
            <a:ext cx="1267777" cy="21063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6454851" y="2534735"/>
            <a:ext cx="1267777" cy="21063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7817880" y="2532779"/>
            <a:ext cx="1267777" cy="21063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9223771" y="2532779"/>
            <a:ext cx="1267777" cy="21063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10586799" y="2532779"/>
            <a:ext cx="1267777" cy="210636"/>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5053482" y="958580"/>
            <a:ext cx="1266833"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20" name="ZoneTexte 19"/>
          <p:cNvSpPr txBox="1"/>
          <p:nvPr/>
        </p:nvSpPr>
        <p:spPr>
          <a:xfrm>
            <a:off x="5052059" y="930224"/>
            <a:ext cx="1259995" cy="830997"/>
          </a:xfrm>
          <a:prstGeom prst="rect">
            <a:avLst/>
          </a:prstGeom>
          <a:noFill/>
        </p:spPr>
        <p:txBody>
          <a:bodyPr wrap="square" rtlCol="0">
            <a:spAutoFit/>
          </a:bodyPr>
          <a:lstStyle/>
          <a:p>
            <a:pPr marL="0" lvl="1" algn="ctr"/>
            <a:r>
              <a:rPr lang="fr-FR" sz="1200" dirty="0">
                <a:solidFill>
                  <a:srgbClr val="002060"/>
                </a:solidFill>
              </a:rPr>
              <a:t>Consultation des informations sur les bénéficiaires des subventions</a:t>
            </a:r>
          </a:p>
        </p:txBody>
      </p:sp>
      <p:cxnSp>
        <p:nvCxnSpPr>
          <p:cNvPr id="9" name="Connecteur droit 8"/>
          <p:cNvCxnSpPr>
            <a:stCxn id="13" idx="0"/>
            <a:endCxn id="19" idx="2"/>
          </p:cNvCxnSpPr>
          <p:nvPr/>
        </p:nvCxnSpPr>
        <p:spPr>
          <a:xfrm flipH="1" flipV="1">
            <a:off x="5686899" y="1761222"/>
            <a:ext cx="6427" cy="773513"/>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29996" y="3196602"/>
            <a:ext cx="2569365" cy="627954"/>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24" name="ZoneTexte 23"/>
          <p:cNvSpPr txBox="1"/>
          <p:nvPr/>
        </p:nvSpPr>
        <p:spPr>
          <a:xfrm>
            <a:off x="452125" y="3196602"/>
            <a:ext cx="2555496" cy="646331"/>
          </a:xfrm>
          <a:prstGeom prst="rect">
            <a:avLst/>
          </a:prstGeom>
          <a:noFill/>
        </p:spPr>
        <p:txBody>
          <a:bodyPr wrap="square" rtlCol="0">
            <a:spAutoFit/>
          </a:bodyPr>
          <a:lstStyle/>
          <a:p>
            <a:pPr marL="0" lvl="1" algn="ctr"/>
            <a:r>
              <a:rPr lang="fr-FR" sz="1200" dirty="0">
                <a:solidFill>
                  <a:srgbClr val="002060"/>
                </a:solidFill>
              </a:rPr>
              <a:t>Raccourcis permettant d’accéder à une liste de dossiers en fonction de leur état</a:t>
            </a:r>
          </a:p>
        </p:txBody>
      </p:sp>
      <p:cxnSp>
        <p:nvCxnSpPr>
          <p:cNvPr id="25" name="Connecteur droit 24"/>
          <p:cNvCxnSpPr>
            <a:stCxn id="6" idx="1"/>
            <a:endCxn id="23" idx="3"/>
          </p:cNvCxnSpPr>
          <p:nvPr/>
        </p:nvCxnSpPr>
        <p:spPr>
          <a:xfrm flipH="1">
            <a:off x="2999361" y="3509555"/>
            <a:ext cx="640218" cy="102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423016" y="4121376"/>
            <a:ext cx="2569365" cy="627645"/>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29" name="ZoneTexte 28"/>
          <p:cNvSpPr txBox="1"/>
          <p:nvPr/>
        </p:nvSpPr>
        <p:spPr>
          <a:xfrm>
            <a:off x="428625" y="4102545"/>
            <a:ext cx="2547236" cy="646331"/>
          </a:xfrm>
          <a:prstGeom prst="rect">
            <a:avLst/>
          </a:prstGeom>
          <a:noFill/>
        </p:spPr>
        <p:txBody>
          <a:bodyPr wrap="square" rtlCol="0">
            <a:spAutoFit/>
          </a:bodyPr>
          <a:lstStyle/>
          <a:p>
            <a:pPr marL="0" lvl="1" algn="ctr"/>
            <a:r>
              <a:rPr lang="fr-FR" sz="1200" dirty="0">
                <a:solidFill>
                  <a:srgbClr val="002060"/>
                </a:solidFill>
              </a:rPr>
              <a:t>Compteurs des différents types de notifications échangées avec le compte </a:t>
            </a:r>
            <a:r>
              <a:rPr lang="fr-FR" sz="1200" dirty="0" err="1">
                <a:solidFill>
                  <a:srgbClr val="002060"/>
                </a:solidFill>
              </a:rPr>
              <a:t>asso</a:t>
            </a:r>
            <a:endParaRPr lang="fr-FR" sz="1200" dirty="0">
              <a:solidFill>
                <a:srgbClr val="002060"/>
              </a:solidFill>
            </a:endParaRPr>
          </a:p>
        </p:txBody>
      </p:sp>
      <p:cxnSp>
        <p:nvCxnSpPr>
          <p:cNvPr id="30" name="Connecteur droit 29"/>
          <p:cNvCxnSpPr>
            <a:stCxn id="10" idx="1"/>
            <a:endCxn id="28" idx="3"/>
          </p:cNvCxnSpPr>
          <p:nvPr/>
        </p:nvCxnSpPr>
        <p:spPr>
          <a:xfrm flipH="1" flipV="1">
            <a:off x="2992381" y="4435199"/>
            <a:ext cx="662437" cy="2726"/>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423016" y="5391537"/>
            <a:ext cx="2569365" cy="559774"/>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33" name="ZoneTexte 32"/>
          <p:cNvSpPr txBox="1"/>
          <p:nvPr/>
        </p:nvSpPr>
        <p:spPr>
          <a:xfrm>
            <a:off x="420365" y="5489646"/>
            <a:ext cx="2555496" cy="461665"/>
          </a:xfrm>
          <a:prstGeom prst="rect">
            <a:avLst/>
          </a:prstGeom>
          <a:noFill/>
        </p:spPr>
        <p:txBody>
          <a:bodyPr wrap="square" rtlCol="0">
            <a:spAutoFit/>
          </a:bodyPr>
          <a:lstStyle/>
          <a:p>
            <a:pPr marL="0" lvl="1" algn="ctr"/>
            <a:r>
              <a:rPr lang="fr-FR" sz="1200" dirty="0">
                <a:solidFill>
                  <a:srgbClr val="002060"/>
                </a:solidFill>
              </a:rPr>
              <a:t>Suivi du workflow et du nombre de dossier dans chaque état</a:t>
            </a:r>
          </a:p>
        </p:txBody>
      </p:sp>
      <p:cxnSp>
        <p:nvCxnSpPr>
          <p:cNvPr id="34" name="Connecteur droit 33"/>
          <p:cNvCxnSpPr>
            <a:stCxn id="11" idx="1"/>
            <a:endCxn id="32" idx="3"/>
          </p:cNvCxnSpPr>
          <p:nvPr/>
        </p:nvCxnSpPr>
        <p:spPr>
          <a:xfrm flipH="1">
            <a:off x="2992381" y="5665047"/>
            <a:ext cx="662438" cy="6377"/>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0573215" y="940803"/>
            <a:ext cx="1304254"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37" name="ZoneTexte 36"/>
          <p:cNvSpPr txBox="1"/>
          <p:nvPr/>
        </p:nvSpPr>
        <p:spPr>
          <a:xfrm>
            <a:off x="10457831" y="912447"/>
            <a:ext cx="1525109" cy="830997"/>
          </a:xfrm>
          <a:prstGeom prst="rect">
            <a:avLst/>
          </a:prstGeom>
          <a:noFill/>
        </p:spPr>
        <p:txBody>
          <a:bodyPr wrap="square" rtlCol="0">
            <a:spAutoFit/>
          </a:bodyPr>
          <a:lstStyle/>
          <a:p>
            <a:pPr marL="0" lvl="1" algn="ctr"/>
            <a:r>
              <a:rPr lang="fr-FR" sz="1200" dirty="0">
                <a:solidFill>
                  <a:srgbClr val="002060"/>
                </a:solidFill>
              </a:rPr>
              <a:t>Gestion des utilisateurs et des « </a:t>
            </a:r>
            <a:r>
              <a:rPr lang="fr-FR" sz="1200" dirty="0" err="1">
                <a:solidFill>
                  <a:srgbClr val="002060"/>
                </a:solidFill>
              </a:rPr>
              <a:t>templates</a:t>
            </a:r>
            <a:r>
              <a:rPr lang="fr-FR" sz="1200" dirty="0">
                <a:solidFill>
                  <a:srgbClr val="002060"/>
                </a:solidFill>
              </a:rPr>
              <a:t> » de documents</a:t>
            </a:r>
          </a:p>
        </p:txBody>
      </p:sp>
      <p:cxnSp>
        <p:nvCxnSpPr>
          <p:cNvPr id="38" name="Connecteur droit 37"/>
          <p:cNvCxnSpPr>
            <a:stCxn id="18" idx="0"/>
            <a:endCxn id="36" idx="2"/>
          </p:cNvCxnSpPr>
          <p:nvPr/>
        </p:nvCxnSpPr>
        <p:spPr>
          <a:xfrm flipV="1">
            <a:off x="11220688" y="1743445"/>
            <a:ext cx="4654" cy="789334"/>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9200912" y="940707"/>
            <a:ext cx="1301102"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41" name="ZoneTexte 40"/>
          <p:cNvSpPr txBox="1"/>
          <p:nvPr/>
        </p:nvSpPr>
        <p:spPr>
          <a:xfrm>
            <a:off x="9158049" y="912351"/>
            <a:ext cx="1411903" cy="830997"/>
          </a:xfrm>
          <a:prstGeom prst="rect">
            <a:avLst/>
          </a:prstGeom>
          <a:noFill/>
        </p:spPr>
        <p:txBody>
          <a:bodyPr wrap="square" rtlCol="0">
            <a:spAutoFit/>
          </a:bodyPr>
          <a:lstStyle/>
          <a:p>
            <a:pPr marL="0" lvl="1" algn="ctr"/>
            <a:r>
              <a:rPr lang="fr-FR" sz="1200" dirty="0">
                <a:solidFill>
                  <a:srgbClr val="002060"/>
                </a:solidFill>
              </a:rPr>
              <a:t>Extraction Excel pour le suivi des dossiers et rapports consolidés</a:t>
            </a:r>
          </a:p>
        </p:txBody>
      </p:sp>
      <p:cxnSp>
        <p:nvCxnSpPr>
          <p:cNvPr id="42" name="Connecteur droit 41"/>
          <p:cNvCxnSpPr>
            <a:stCxn id="17" idx="0"/>
            <a:endCxn id="40" idx="2"/>
          </p:cNvCxnSpPr>
          <p:nvPr/>
        </p:nvCxnSpPr>
        <p:spPr>
          <a:xfrm flipH="1" flipV="1">
            <a:off x="9851463" y="1743349"/>
            <a:ext cx="6197" cy="789430"/>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7793587" y="946410"/>
            <a:ext cx="1311070"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45" name="ZoneTexte 44"/>
          <p:cNvSpPr txBox="1"/>
          <p:nvPr/>
        </p:nvSpPr>
        <p:spPr>
          <a:xfrm>
            <a:off x="7691163" y="933294"/>
            <a:ext cx="1486484" cy="830997"/>
          </a:xfrm>
          <a:prstGeom prst="rect">
            <a:avLst/>
          </a:prstGeom>
          <a:noFill/>
        </p:spPr>
        <p:txBody>
          <a:bodyPr wrap="square" rtlCol="0">
            <a:spAutoFit/>
          </a:bodyPr>
          <a:lstStyle/>
          <a:p>
            <a:pPr marL="0" lvl="1" algn="ctr"/>
            <a:r>
              <a:rPr lang="fr-FR" sz="1200" dirty="0">
                <a:solidFill>
                  <a:srgbClr val="002060"/>
                </a:solidFill>
              </a:rPr>
              <a:t>Suivi des notifications échangées avec le compte </a:t>
            </a:r>
            <a:r>
              <a:rPr lang="fr-FR" sz="1200" dirty="0" err="1">
                <a:solidFill>
                  <a:srgbClr val="002060"/>
                </a:solidFill>
              </a:rPr>
              <a:t>asso</a:t>
            </a:r>
            <a:endParaRPr lang="fr-FR" sz="1200" dirty="0">
              <a:solidFill>
                <a:srgbClr val="002060"/>
              </a:solidFill>
            </a:endParaRPr>
          </a:p>
        </p:txBody>
      </p:sp>
      <p:cxnSp>
        <p:nvCxnSpPr>
          <p:cNvPr id="46" name="Connecteur droit 45"/>
          <p:cNvCxnSpPr>
            <a:stCxn id="16" idx="0"/>
            <a:endCxn id="44" idx="2"/>
          </p:cNvCxnSpPr>
          <p:nvPr/>
        </p:nvCxnSpPr>
        <p:spPr>
          <a:xfrm flipH="1" flipV="1">
            <a:off x="8449122" y="1749052"/>
            <a:ext cx="2647" cy="783727"/>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6448619" y="963200"/>
            <a:ext cx="1266833"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52" name="ZoneTexte 51"/>
          <p:cNvSpPr txBox="1"/>
          <p:nvPr/>
        </p:nvSpPr>
        <p:spPr>
          <a:xfrm>
            <a:off x="6447196" y="934844"/>
            <a:ext cx="1259995" cy="830997"/>
          </a:xfrm>
          <a:prstGeom prst="rect">
            <a:avLst/>
          </a:prstGeom>
          <a:noFill/>
        </p:spPr>
        <p:txBody>
          <a:bodyPr wrap="square" rtlCol="0">
            <a:spAutoFit/>
          </a:bodyPr>
          <a:lstStyle/>
          <a:p>
            <a:pPr marL="0" lvl="1" algn="ctr"/>
            <a:r>
              <a:rPr lang="fr-FR" sz="1200" dirty="0">
                <a:solidFill>
                  <a:srgbClr val="002060"/>
                </a:solidFill>
              </a:rPr>
              <a:t>Consultation et instruction des demandes de subvention</a:t>
            </a:r>
          </a:p>
        </p:txBody>
      </p:sp>
      <p:cxnSp>
        <p:nvCxnSpPr>
          <p:cNvPr id="53" name="Connecteur droit 52"/>
          <p:cNvCxnSpPr>
            <a:stCxn id="15" idx="0"/>
            <a:endCxn id="51" idx="2"/>
          </p:cNvCxnSpPr>
          <p:nvPr/>
        </p:nvCxnSpPr>
        <p:spPr>
          <a:xfrm flipH="1" flipV="1">
            <a:off x="7082036" y="1765842"/>
            <a:ext cx="6704" cy="768893"/>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66"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mj-lt"/>
                <a:cs typeface="Calibri" panose="020F0502020204030204" pitchFamily="34" charset="0"/>
              </a:rPr>
              <a:t>Osiris : accueil et modules</a:t>
            </a:r>
          </a:p>
        </p:txBody>
      </p:sp>
      <p:sp>
        <p:nvSpPr>
          <p:cNvPr id="67" name="Rectangle 66"/>
          <p:cNvSpPr/>
          <p:nvPr/>
        </p:nvSpPr>
        <p:spPr>
          <a:xfrm>
            <a:off x="8153563" y="3693697"/>
            <a:ext cx="1530425" cy="582754"/>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68" name="ZoneTexte 67"/>
          <p:cNvSpPr txBox="1"/>
          <p:nvPr/>
        </p:nvSpPr>
        <p:spPr>
          <a:xfrm>
            <a:off x="8206909" y="3762998"/>
            <a:ext cx="1423733" cy="461665"/>
          </a:xfrm>
          <a:prstGeom prst="rect">
            <a:avLst/>
          </a:prstGeom>
          <a:noFill/>
        </p:spPr>
        <p:txBody>
          <a:bodyPr wrap="square" rtlCol="0">
            <a:spAutoFit/>
          </a:bodyPr>
          <a:lstStyle/>
          <a:p>
            <a:pPr marL="0" lvl="1" algn="ctr"/>
            <a:r>
              <a:rPr lang="fr-FR" sz="1200" dirty="0">
                <a:solidFill>
                  <a:srgbClr val="000074"/>
                </a:solidFill>
              </a:rPr>
              <a:t>Information et documentation</a:t>
            </a:r>
          </a:p>
        </p:txBody>
      </p:sp>
      <p:cxnSp>
        <p:nvCxnSpPr>
          <p:cNvPr id="69" name="Connecteur droit 68"/>
          <p:cNvCxnSpPr>
            <a:stCxn id="12" idx="1"/>
            <a:endCxn id="67" idx="3"/>
          </p:cNvCxnSpPr>
          <p:nvPr/>
        </p:nvCxnSpPr>
        <p:spPr>
          <a:xfrm flipH="1" flipV="1">
            <a:off x="9683988" y="3985074"/>
            <a:ext cx="153192" cy="728"/>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74" name="Espace réservé du contenu 2"/>
          <p:cNvSpPr txBox="1">
            <a:spLocks/>
          </p:cNvSpPr>
          <p:nvPr/>
        </p:nvSpPr>
        <p:spPr bwMode="auto">
          <a:xfrm>
            <a:off x="258018" y="887644"/>
            <a:ext cx="3188131" cy="18557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anose="020F0502020204030204" pitchFamily="34" charset="0"/>
                <a:cs typeface="Calibri" panose="020F0502020204030204" pitchFamily="34" charset="0"/>
              </a:rPr>
              <a:t>L’accès aux modules s’effectue :</a:t>
            </a:r>
          </a:p>
          <a:p>
            <a:pPr marL="177800" indent="-177800" algn="just" eaLnBrk="1" hangingPunct="1">
              <a:spcAft>
                <a:spcPts val="0"/>
              </a:spcAft>
              <a:buFont typeface="Wingdings" pitchFamily="2" charset="2"/>
              <a:buChar char="§"/>
            </a:pPr>
            <a:r>
              <a:rPr lang="fr-FR" sz="1300" b="0" kern="0" dirty="0">
                <a:solidFill>
                  <a:srgbClr val="000074"/>
                </a:solidFill>
                <a:latin typeface="Calibri" panose="020F0502020204030204" pitchFamily="34" charset="0"/>
                <a:cs typeface="Calibri" panose="020F0502020204030204" pitchFamily="34" charset="0"/>
              </a:rPr>
              <a:t>Depuis l’accueil, par l’intermédiaire de raccourcis vers une liste de dossiers ou de notifications</a:t>
            </a:r>
          </a:p>
          <a:p>
            <a:pPr marL="177800" indent="-177800" algn="just" eaLnBrk="1" hangingPunct="1">
              <a:spcAft>
                <a:spcPts val="0"/>
              </a:spcAft>
              <a:buFont typeface="Wingdings" pitchFamily="2" charset="2"/>
              <a:buChar char="§"/>
            </a:pPr>
            <a:r>
              <a:rPr lang="fr-FR" sz="1300" b="0" kern="0" dirty="0">
                <a:solidFill>
                  <a:srgbClr val="000074"/>
                </a:solidFill>
                <a:latin typeface="Calibri" panose="020F0502020204030204" pitchFamily="34" charset="0"/>
                <a:cs typeface="Calibri" panose="020F0502020204030204" pitchFamily="34" charset="0"/>
              </a:rPr>
              <a:t>Par la barre de navigation horizontale, chaque menu disposant lui-même de sous-menus facilitant ainsi le passage d’un module à un autre</a:t>
            </a:r>
          </a:p>
        </p:txBody>
      </p:sp>
    </p:spTree>
    <p:extLst>
      <p:ext uri="{BB962C8B-B14F-4D97-AF65-F5344CB8AC3E}">
        <p14:creationId xmlns:p14="http://schemas.microsoft.com/office/powerpoint/2010/main" val="526333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29</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8173517"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instruction des dossiers de demande de subvention</a:t>
            </a:r>
          </a:p>
        </p:txBody>
      </p:sp>
      <p:pic>
        <p:nvPicPr>
          <p:cNvPr id="14" name="Image 13"/>
          <p:cNvPicPr>
            <a:picLocks noChangeAspect="1"/>
          </p:cNvPicPr>
          <p:nvPr/>
        </p:nvPicPr>
        <p:blipFill>
          <a:blip r:embed="rId2"/>
          <a:stretch>
            <a:fillRect/>
          </a:stretch>
        </p:blipFill>
        <p:spPr>
          <a:xfrm>
            <a:off x="4444236" y="3824498"/>
            <a:ext cx="3181794" cy="2314898"/>
          </a:xfrm>
          <a:prstGeom prst="rect">
            <a:avLst/>
          </a:prstGeom>
        </p:spPr>
      </p:pic>
      <p:sp>
        <p:nvSpPr>
          <p:cNvPr id="24" name="Rectangle 23"/>
          <p:cNvSpPr/>
          <p:nvPr/>
        </p:nvSpPr>
        <p:spPr>
          <a:xfrm>
            <a:off x="4472815" y="4167358"/>
            <a:ext cx="2972022" cy="217528"/>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p:cNvCxnSpPr>
            <a:stCxn id="40" idx="3"/>
            <a:endCxn id="24" idx="1"/>
          </p:cNvCxnSpPr>
          <p:nvPr/>
        </p:nvCxnSpPr>
        <p:spPr>
          <a:xfrm flipV="1">
            <a:off x="3641552" y="4276122"/>
            <a:ext cx="831263" cy="9240"/>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472815" y="4444127"/>
            <a:ext cx="2972022" cy="527217"/>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4472815" y="5009100"/>
            <a:ext cx="2972022" cy="209995"/>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Rectangle 28"/>
          <p:cNvSpPr/>
          <p:nvPr/>
        </p:nvSpPr>
        <p:spPr>
          <a:xfrm>
            <a:off x="4472813" y="5293262"/>
            <a:ext cx="2972022" cy="501323"/>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4472813" y="5876722"/>
            <a:ext cx="2972022" cy="209995"/>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p:cNvPicPr>
            <a:picLocks noChangeAspect="1"/>
          </p:cNvPicPr>
          <p:nvPr/>
        </p:nvPicPr>
        <p:blipFill>
          <a:blip r:embed="rId3"/>
          <a:stretch>
            <a:fillRect/>
          </a:stretch>
        </p:blipFill>
        <p:spPr>
          <a:xfrm>
            <a:off x="261119" y="795114"/>
            <a:ext cx="11717385" cy="781159"/>
          </a:xfrm>
          <a:prstGeom prst="rect">
            <a:avLst/>
          </a:prstGeom>
        </p:spPr>
      </p:pic>
      <p:sp>
        <p:nvSpPr>
          <p:cNvPr id="35" name="ZoneTexte 34"/>
          <p:cNvSpPr txBox="1"/>
          <p:nvPr/>
        </p:nvSpPr>
        <p:spPr>
          <a:xfrm>
            <a:off x="581362" y="2448924"/>
            <a:ext cx="2376547" cy="415498"/>
          </a:xfrm>
          <a:prstGeom prst="rect">
            <a:avLst/>
          </a:prstGeom>
          <a:solidFill>
            <a:schemeClr val="bg1">
              <a:lumMod val="85000"/>
            </a:schemeClr>
          </a:solidFill>
        </p:spPr>
        <p:txBody>
          <a:bodyPr wrap="square" rtlCol="0">
            <a:spAutoFit/>
          </a:bodyPr>
          <a:lstStyle/>
          <a:p>
            <a:pPr algn="ctr"/>
            <a:r>
              <a:rPr lang="fr-FR" sz="1050" b="1" dirty="0">
                <a:solidFill>
                  <a:srgbClr val="002060"/>
                </a:solidFill>
              </a:rPr>
              <a:t>Gestion des échanges avec le compte </a:t>
            </a:r>
            <a:r>
              <a:rPr lang="fr-FR" sz="1050" b="1" dirty="0" err="1">
                <a:solidFill>
                  <a:srgbClr val="002060"/>
                </a:solidFill>
              </a:rPr>
              <a:t>asso</a:t>
            </a:r>
            <a:r>
              <a:rPr lang="fr-FR" sz="1050" b="1" dirty="0">
                <a:solidFill>
                  <a:srgbClr val="002060"/>
                </a:solidFill>
              </a:rPr>
              <a:t> et le demandeur</a:t>
            </a:r>
          </a:p>
        </p:txBody>
      </p:sp>
      <p:sp>
        <p:nvSpPr>
          <p:cNvPr id="36" name="ZoneTexte 35"/>
          <p:cNvSpPr txBox="1"/>
          <p:nvPr/>
        </p:nvSpPr>
        <p:spPr>
          <a:xfrm>
            <a:off x="1771650" y="1638023"/>
            <a:ext cx="4295775" cy="415498"/>
          </a:xfrm>
          <a:prstGeom prst="rect">
            <a:avLst/>
          </a:prstGeom>
          <a:solidFill>
            <a:schemeClr val="bg1">
              <a:lumMod val="85000"/>
            </a:schemeClr>
          </a:solidFill>
        </p:spPr>
        <p:txBody>
          <a:bodyPr wrap="square" rtlCol="0">
            <a:spAutoFit/>
          </a:bodyPr>
          <a:lstStyle/>
          <a:p>
            <a:pPr algn="ctr"/>
            <a:r>
              <a:rPr lang="fr-FR" sz="1050" b="1" kern="0" dirty="0">
                <a:solidFill>
                  <a:srgbClr val="002060"/>
                </a:solidFill>
              </a:rPr>
              <a:t>Instruction de la demande : étude du dossier déposé </a:t>
            </a:r>
          </a:p>
          <a:p>
            <a:pPr algn="ctr"/>
            <a:r>
              <a:rPr lang="fr-FR" sz="1050" b="1" kern="0" dirty="0">
                <a:solidFill>
                  <a:srgbClr val="002060"/>
                </a:solidFill>
              </a:rPr>
              <a:t>(les actions et les documents)</a:t>
            </a:r>
            <a:endParaRPr lang="fr-FR" sz="1050" b="1" dirty="0">
              <a:solidFill>
                <a:srgbClr val="002060"/>
              </a:solidFill>
            </a:endParaRPr>
          </a:p>
        </p:txBody>
      </p:sp>
      <p:sp>
        <p:nvSpPr>
          <p:cNvPr id="37" name="ZoneTexte 36"/>
          <p:cNvSpPr txBox="1"/>
          <p:nvPr/>
        </p:nvSpPr>
        <p:spPr>
          <a:xfrm>
            <a:off x="6119811" y="1635514"/>
            <a:ext cx="1433513" cy="738664"/>
          </a:xfrm>
          <a:prstGeom prst="rect">
            <a:avLst/>
          </a:prstGeom>
          <a:solidFill>
            <a:schemeClr val="bg1">
              <a:lumMod val="85000"/>
            </a:schemeClr>
          </a:solidFill>
        </p:spPr>
        <p:txBody>
          <a:bodyPr wrap="square" rtlCol="0">
            <a:spAutoFit/>
          </a:bodyPr>
          <a:lstStyle/>
          <a:p>
            <a:pPr algn="ctr"/>
            <a:r>
              <a:rPr lang="fr-FR" sz="1050" b="1" kern="0" dirty="0">
                <a:solidFill>
                  <a:srgbClr val="002060"/>
                </a:solidFill>
              </a:rPr>
              <a:t>Production d’actes juridiques (arrêtés, conventions, lettre d’accompagnement…)</a:t>
            </a:r>
          </a:p>
        </p:txBody>
      </p:sp>
      <p:sp>
        <p:nvSpPr>
          <p:cNvPr id="38" name="ZoneTexte 37"/>
          <p:cNvSpPr txBox="1"/>
          <p:nvPr/>
        </p:nvSpPr>
        <p:spPr>
          <a:xfrm>
            <a:off x="9044696" y="1633607"/>
            <a:ext cx="1433513" cy="738664"/>
          </a:xfrm>
          <a:prstGeom prst="rect">
            <a:avLst/>
          </a:prstGeom>
          <a:solidFill>
            <a:schemeClr val="bg1">
              <a:lumMod val="85000"/>
            </a:schemeClr>
          </a:solidFill>
        </p:spPr>
        <p:txBody>
          <a:bodyPr wrap="square" rtlCol="0">
            <a:spAutoFit/>
          </a:bodyPr>
          <a:lstStyle/>
          <a:p>
            <a:pPr algn="ctr"/>
            <a:r>
              <a:rPr lang="fr-FR" sz="1050" b="1" kern="0" dirty="0">
                <a:solidFill>
                  <a:srgbClr val="002060"/>
                </a:solidFill>
              </a:rPr>
              <a:t>Consultation et instruction des comptes rendus financiers</a:t>
            </a:r>
            <a:endParaRPr lang="fr-FR" sz="1050" b="1" dirty="0">
              <a:solidFill>
                <a:srgbClr val="002060"/>
              </a:solidFill>
            </a:endParaRPr>
          </a:p>
        </p:txBody>
      </p:sp>
      <p:sp>
        <p:nvSpPr>
          <p:cNvPr id="39" name="Rectangle 38"/>
          <p:cNvSpPr/>
          <p:nvPr/>
        </p:nvSpPr>
        <p:spPr>
          <a:xfrm>
            <a:off x="1039183" y="4044785"/>
            <a:ext cx="2602369" cy="474989"/>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40" name="ZoneTexte 39"/>
          <p:cNvSpPr txBox="1"/>
          <p:nvPr/>
        </p:nvSpPr>
        <p:spPr>
          <a:xfrm>
            <a:off x="1039184" y="4054529"/>
            <a:ext cx="2602368" cy="461665"/>
          </a:xfrm>
          <a:prstGeom prst="rect">
            <a:avLst/>
          </a:prstGeom>
          <a:noFill/>
        </p:spPr>
        <p:txBody>
          <a:bodyPr wrap="square" rtlCol="0">
            <a:spAutoFit/>
          </a:bodyPr>
          <a:lstStyle/>
          <a:p>
            <a:pPr marL="0" lvl="1"/>
            <a:r>
              <a:rPr lang="fr-FR" sz="1200" kern="0" dirty="0">
                <a:solidFill>
                  <a:srgbClr val="000074"/>
                </a:solidFill>
              </a:rPr>
              <a:t>Recherche et instruction des dossiers : permet la gestion unitaire des dossiers</a:t>
            </a:r>
          </a:p>
        </p:txBody>
      </p:sp>
      <p:cxnSp>
        <p:nvCxnSpPr>
          <p:cNvPr id="64513" name="Connecteur en angle 64512"/>
          <p:cNvCxnSpPr>
            <a:stCxn id="40" idx="0"/>
            <a:endCxn id="35" idx="2"/>
          </p:cNvCxnSpPr>
          <p:nvPr/>
        </p:nvCxnSpPr>
        <p:spPr>
          <a:xfrm rot="16200000" flipV="1">
            <a:off x="1459949" y="3174110"/>
            <a:ext cx="1190107" cy="570732"/>
          </a:xfrm>
          <a:prstGeom prst="bentConnector3">
            <a:avLst>
              <a:gd name="adj1" fmla="val 70809"/>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cxnSp>
        <p:nvCxnSpPr>
          <p:cNvPr id="44" name="Connecteur en angle 43"/>
          <p:cNvCxnSpPr>
            <a:stCxn id="40" idx="0"/>
            <a:endCxn id="36" idx="1"/>
          </p:cNvCxnSpPr>
          <p:nvPr/>
        </p:nvCxnSpPr>
        <p:spPr>
          <a:xfrm rot="16200000" flipV="1">
            <a:off x="951631" y="2665792"/>
            <a:ext cx="2208757" cy="568718"/>
          </a:xfrm>
          <a:prstGeom prst="bentConnector4">
            <a:avLst>
              <a:gd name="adj1" fmla="val 38110"/>
              <a:gd name="adj2" fmla="val 329840"/>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cxnSp>
        <p:nvCxnSpPr>
          <p:cNvPr id="47" name="Connecteur en angle 46"/>
          <p:cNvCxnSpPr>
            <a:stCxn id="40" idx="0"/>
            <a:endCxn id="37" idx="2"/>
          </p:cNvCxnSpPr>
          <p:nvPr/>
        </p:nvCxnSpPr>
        <p:spPr>
          <a:xfrm rot="5400000" flipH="1" flipV="1">
            <a:off x="3748293" y="966254"/>
            <a:ext cx="1680351" cy="4496200"/>
          </a:xfrm>
          <a:prstGeom prst="bentConnector3">
            <a:avLst>
              <a:gd name="adj1" fmla="val 50000"/>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cxnSp>
        <p:nvCxnSpPr>
          <p:cNvPr id="50" name="Connecteur en angle 49"/>
          <p:cNvCxnSpPr>
            <a:stCxn id="40" idx="0"/>
            <a:endCxn id="38" idx="2"/>
          </p:cNvCxnSpPr>
          <p:nvPr/>
        </p:nvCxnSpPr>
        <p:spPr>
          <a:xfrm rot="5400000" flipH="1" flipV="1">
            <a:off x="5209781" y="-497142"/>
            <a:ext cx="1682258" cy="7421085"/>
          </a:xfrm>
          <a:prstGeom prst="bentConnector3">
            <a:avLst>
              <a:gd name="adj1" fmla="val 50000"/>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1777349" y="2118530"/>
            <a:ext cx="4295775" cy="253916"/>
          </a:xfrm>
          <a:prstGeom prst="rect">
            <a:avLst/>
          </a:prstGeom>
          <a:solidFill>
            <a:schemeClr val="bg1">
              <a:lumMod val="85000"/>
            </a:schemeClr>
          </a:solidFill>
        </p:spPr>
        <p:txBody>
          <a:bodyPr wrap="square" rtlCol="0">
            <a:spAutoFit/>
          </a:bodyPr>
          <a:lstStyle/>
          <a:p>
            <a:pPr algn="ctr"/>
            <a:r>
              <a:rPr lang="fr-FR" sz="1050" b="1" kern="0" dirty="0">
                <a:solidFill>
                  <a:srgbClr val="002060"/>
                </a:solidFill>
              </a:rPr>
              <a:t>Saisie du montant proposé et accordé pour chaque action</a:t>
            </a:r>
            <a:endParaRPr lang="fr-FR" sz="1050" b="1" dirty="0">
              <a:solidFill>
                <a:srgbClr val="002060"/>
              </a:solidFill>
            </a:endParaRPr>
          </a:p>
        </p:txBody>
      </p:sp>
      <p:sp>
        <p:nvSpPr>
          <p:cNvPr id="54" name="Rectangle 53"/>
          <p:cNvSpPr/>
          <p:nvPr/>
        </p:nvSpPr>
        <p:spPr>
          <a:xfrm>
            <a:off x="8228689" y="4818273"/>
            <a:ext cx="2602369" cy="474989"/>
          </a:xfrm>
          <a:prstGeom prst="rect">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5" name="ZoneTexte 54"/>
          <p:cNvSpPr txBox="1"/>
          <p:nvPr/>
        </p:nvSpPr>
        <p:spPr>
          <a:xfrm>
            <a:off x="8827102" y="4921140"/>
            <a:ext cx="1597475" cy="276999"/>
          </a:xfrm>
          <a:prstGeom prst="rect">
            <a:avLst/>
          </a:prstGeom>
          <a:noFill/>
        </p:spPr>
        <p:txBody>
          <a:bodyPr wrap="square" rtlCol="0">
            <a:spAutoFit/>
          </a:bodyPr>
          <a:lstStyle/>
          <a:p>
            <a:pPr marL="0" lvl="1"/>
            <a:r>
              <a:rPr lang="fr-FR" sz="1200" kern="0" dirty="0">
                <a:solidFill>
                  <a:schemeClr val="bg1"/>
                </a:solidFill>
              </a:rPr>
              <a:t>Traitement de masse</a:t>
            </a:r>
          </a:p>
        </p:txBody>
      </p:sp>
      <p:cxnSp>
        <p:nvCxnSpPr>
          <p:cNvPr id="64533" name="Connecteur en angle 64532"/>
          <p:cNvCxnSpPr>
            <a:stCxn id="27" idx="3"/>
            <a:endCxn id="54" idx="1"/>
          </p:cNvCxnSpPr>
          <p:nvPr/>
        </p:nvCxnSpPr>
        <p:spPr>
          <a:xfrm>
            <a:off x="7444837" y="4707736"/>
            <a:ext cx="783852" cy="348032"/>
          </a:xfrm>
          <a:prstGeom prst="bentConnector3">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68" name="Connecteur en angle 67"/>
          <p:cNvCxnSpPr>
            <a:stCxn id="30" idx="3"/>
            <a:endCxn id="54" idx="1"/>
          </p:cNvCxnSpPr>
          <p:nvPr/>
        </p:nvCxnSpPr>
        <p:spPr>
          <a:xfrm flipV="1">
            <a:off x="7444835" y="5055768"/>
            <a:ext cx="783854" cy="925952"/>
          </a:xfrm>
          <a:prstGeom prst="bentConnector3">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2" name="Connecteur en angle 71"/>
          <p:cNvCxnSpPr>
            <a:stCxn id="28" idx="3"/>
            <a:endCxn id="54" idx="1"/>
          </p:cNvCxnSpPr>
          <p:nvPr/>
        </p:nvCxnSpPr>
        <p:spPr>
          <a:xfrm flipV="1">
            <a:off x="7444837" y="5055768"/>
            <a:ext cx="783852" cy="58330"/>
          </a:xfrm>
          <a:prstGeom prst="bentConnector3">
            <a:avLst>
              <a:gd name="adj1" fmla="val 50000"/>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94" name="Connecteur en angle 93"/>
          <p:cNvCxnSpPr>
            <a:stCxn id="54" idx="0"/>
            <a:endCxn id="37" idx="2"/>
          </p:cNvCxnSpPr>
          <p:nvPr/>
        </p:nvCxnSpPr>
        <p:spPr>
          <a:xfrm rot="16200000" flipV="1">
            <a:off x="6961174" y="2249573"/>
            <a:ext cx="2444095" cy="2693306"/>
          </a:xfrm>
          <a:prstGeom prst="bentConnector3">
            <a:avLst>
              <a:gd name="adj1" fmla="val 50000"/>
            </a:avLst>
          </a:prstGeom>
          <a:ln>
            <a:prstDash val="dash"/>
          </a:ln>
        </p:spPr>
        <p:style>
          <a:lnRef idx="1">
            <a:schemeClr val="accent1"/>
          </a:lnRef>
          <a:fillRef idx="0">
            <a:schemeClr val="accent1"/>
          </a:fillRef>
          <a:effectRef idx="0">
            <a:schemeClr val="accent1"/>
          </a:effectRef>
          <a:fontRef idx="minor">
            <a:schemeClr val="tx1"/>
          </a:fontRef>
        </p:style>
      </p:cxnSp>
      <p:cxnSp>
        <p:nvCxnSpPr>
          <p:cNvPr id="97" name="Connecteur en angle 96"/>
          <p:cNvCxnSpPr>
            <a:stCxn id="54" idx="0"/>
            <a:endCxn id="53" idx="2"/>
          </p:cNvCxnSpPr>
          <p:nvPr/>
        </p:nvCxnSpPr>
        <p:spPr>
          <a:xfrm rot="16200000" flipV="1">
            <a:off x="5504643" y="793041"/>
            <a:ext cx="2445827" cy="5604637"/>
          </a:xfrm>
          <a:prstGeom prst="bentConnector3">
            <a:avLst>
              <a:gd name="adj1" fmla="val 50000"/>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8" name="Connecteur en angle 107"/>
          <p:cNvCxnSpPr>
            <a:stCxn id="39" idx="0"/>
            <a:endCxn id="53" idx="2"/>
          </p:cNvCxnSpPr>
          <p:nvPr/>
        </p:nvCxnSpPr>
        <p:spPr>
          <a:xfrm rot="5400000" flipH="1" flipV="1">
            <a:off x="2296633" y="2416182"/>
            <a:ext cx="1672339" cy="1584869"/>
          </a:xfrm>
          <a:prstGeom prst="bentConnector3">
            <a:avLst>
              <a:gd name="adj1" fmla="val 50000"/>
            </a:avLst>
          </a:prstGeom>
          <a:ln>
            <a:solidFill>
              <a:srgbClr val="3333FF"/>
            </a:solidFill>
            <a:prstDash val="dash"/>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1039183" y="5310514"/>
            <a:ext cx="2602369" cy="474989"/>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112" name="ZoneTexte 111"/>
          <p:cNvSpPr txBox="1"/>
          <p:nvPr/>
        </p:nvSpPr>
        <p:spPr>
          <a:xfrm>
            <a:off x="1121737" y="5405423"/>
            <a:ext cx="2437261" cy="276999"/>
          </a:xfrm>
          <a:prstGeom prst="rect">
            <a:avLst/>
          </a:prstGeom>
          <a:noFill/>
        </p:spPr>
        <p:txBody>
          <a:bodyPr wrap="square" rtlCol="0">
            <a:spAutoFit/>
          </a:bodyPr>
          <a:lstStyle/>
          <a:p>
            <a:pPr marL="0" lvl="1" algn="ctr"/>
            <a:r>
              <a:rPr lang="fr-FR" sz="1200" kern="0" dirty="0">
                <a:solidFill>
                  <a:srgbClr val="000074"/>
                </a:solidFill>
              </a:rPr>
              <a:t>Modules de suivi budgétaire</a:t>
            </a:r>
          </a:p>
        </p:txBody>
      </p:sp>
      <p:cxnSp>
        <p:nvCxnSpPr>
          <p:cNvPr id="113" name="Connecteur droit 112"/>
          <p:cNvCxnSpPr>
            <a:stCxn id="111" idx="3"/>
            <a:endCxn id="29" idx="1"/>
          </p:cNvCxnSpPr>
          <p:nvPr/>
        </p:nvCxnSpPr>
        <p:spPr>
          <a:xfrm flipV="1">
            <a:off x="3641552" y="5543924"/>
            <a:ext cx="831261" cy="4085"/>
          </a:xfrm>
          <a:prstGeom prst="line">
            <a:avLst/>
          </a:prstGeom>
          <a:ln>
            <a:solidFill>
              <a:srgbClr val="C0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33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3"/>
          <p:cNvSpPr>
            <a:spLocks noGrp="1"/>
          </p:cNvSpPr>
          <p:nvPr>
            <p:ph type="sldNum" sz="quarter" idx="11"/>
          </p:nvPr>
        </p:nvSpPr>
        <p:spPr>
          <a:xfrm>
            <a:off x="9829800" y="6343651"/>
            <a:ext cx="2133600" cy="365125"/>
          </a:xfrm>
        </p:spPr>
        <p:txBody>
          <a:bodyPr/>
          <a:lstStyle/>
          <a:p>
            <a:pPr algn="r">
              <a:defRPr/>
            </a:pPr>
            <a:fld id="{2078D431-4ED6-4BBF-AFED-DF275C4EF376}" type="slidenum">
              <a:rPr lang="fr-FR" smtClean="0">
                <a:solidFill>
                  <a:schemeClr val="accent5">
                    <a:lumMod val="50000"/>
                  </a:schemeClr>
                </a:solidFill>
              </a:rPr>
              <a:pPr algn="r">
                <a:defRPr/>
              </a:pPr>
              <a:t>3</a:t>
            </a:fld>
            <a:endParaRPr lang="fr-FR" dirty="0">
              <a:solidFill>
                <a:schemeClr val="accent5">
                  <a:lumMod val="50000"/>
                </a:schemeClr>
              </a:solidFill>
            </a:endParaRPr>
          </a:p>
        </p:txBody>
      </p:sp>
      <p:sp>
        <p:nvSpPr>
          <p:cNvPr id="5122" name="Rectangle 2"/>
          <p:cNvSpPr>
            <a:spLocks noGrp="1" noChangeArrowheads="1"/>
          </p:cNvSpPr>
          <p:nvPr>
            <p:ph type="title"/>
          </p:nvPr>
        </p:nvSpPr>
        <p:spPr bwMode="auto">
          <a:xfrm>
            <a:off x="387350" y="4241800"/>
            <a:ext cx="10674350" cy="1963738"/>
          </a:xfrm>
          <a:noFill/>
        </p:spPr>
        <p:txBody>
          <a:bodyPr vert="horz" wrap="square" lIns="91440" tIns="45720" rIns="91440" bIns="45720" numCol="1" rtlCol="0" anchor="ctr" anchorCtr="0" compatLnSpc="1">
            <a:prstTxWarp prst="textNoShape">
              <a:avLst/>
            </a:prstTxWarp>
          </a:bodyPr>
          <a:lstStyle/>
          <a:p>
            <a:r>
              <a:rPr lang="fr-FR" sz="4000" b="1" dirty="0">
                <a:solidFill>
                  <a:srgbClr val="000074"/>
                </a:solidFill>
              </a:rPr>
              <a:t>Pourquoi Le Compte Asso et Osiris pour les demandes de subvention ?</a:t>
            </a:r>
            <a:endParaRPr lang="fr-FR" b="1" dirty="0">
              <a:solidFill>
                <a:srgbClr val="000074"/>
              </a:solidFill>
            </a:endParaRPr>
          </a:p>
        </p:txBody>
      </p:sp>
    </p:spTree>
    <p:extLst>
      <p:ext uri="{BB962C8B-B14F-4D97-AF65-F5344CB8AC3E}">
        <p14:creationId xmlns:p14="http://schemas.microsoft.com/office/powerpoint/2010/main" val="8005176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30</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instruction unitaire des dossiers (1/2)</a:t>
            </a:r>
          </a:p>
        </p:txBody>
      </p:sp>
      <p:pic>
        <p:nvPicPr>
          <p:cNvPr id="2" name="Image 1"/>
          <p:cNvPicPr>
            <a:picLocks noChangeAspect="1"/>
          </p:cNvPicPr>
          <p:nvPr/>
        </p:nvPicPr>
        <p:blipFill>
          <a:blip r:embed="rId2"/>
          <a:stretch>
            <a:fillRect/>
          </a:stretch>
        </p:blipFill>
        <p:spPr>
          <a:xfrm>
            <a:off x="258018" y="2483274"/>
            <a:ext cx="5471086" cy="3334274"/>
          </a:xfrm>
          <a:prstGeom prst="rect">
            <a:avLst/>
          </a:prstGeom>
        </p:spPr>
      </p:pic>
      <p:grpSp>
        <p:nvGrpSpPr>
          <p:cNvPr id="5" name="Groupe 4"/>
          <p:cNvGrpSpPr/>
          <p:nvPr/>
        </p:nvGrpSpPr>
        <p:grpSpPr>
          <a:xfrm>
            <a:off x="6756703" y="840884"/>
            <a:ext cx="5128825" cy="3805064"/>
            <a:chOff x="6756704" y="2315634"/>
            <a:chExt cx="5128825" cy="3805064"/>
          </a:xfrm>
        </p:grpSpPr>
        <p:pic>
          <p:nvPicPr>
            <p:cNvPr id="3" name="Image 2"/>
            <p:cNvPicPr>
              <a:picLocks noChangeAspect="1"/>
            </p:cNvPicPr>
            <p:nvPr/>
          </p:nvPicPr>
          <p:blipFill>
            <a:blip r:embed="rId3"/>
            <a:stretch>
              <a:fillRect/>
            </a:stretch>
          </p:blipFill>
          <p:spPr>
            <a:xfrm>
              <a:off x="6756704" y="2315634"/>
              <a:ext cx="5128824" cy="3058031"/>
            </a:xfrm>
            <a:prstGeom prst="rect">
              <a:avLst/>
            </a:prstGeom>
          </p:spPr>
        </p:pic>
        <p:pic>
          <p:nvPicPr>
            <p:cNvPr id="4" name="Image 3"/>
            <p:cNvPicPr>
              <a:picLocks noChangeAspect="1"/>
            </p:cNvPicPr>
            <p:nvPr/>
          </p:nvPicPr>
          <p:blipFill>
            <a:blip r:embed="rId4"/>
            <a:stretch>
              <a:fillRect/>
            </a:stretch>
          </p:blipFill>
          <p:spPr>
            <a:xfrm>
              <a:off x="6756704" y="5373665"/>
              <a:ext cx="5128825" cy="747033"/>
            </a:xfrm>
            <a:prstGeom prst="rect">
              <a:avLst/>
            </a:prstGeom>
          </p:spPr>
        </p:pic>
      </p:grpSp>
      <p:sp>
        <p:nvSpPr>
          <p:cNvPr id="9" name="Espace réservé du contenu 2"/>
          <p:cNvSpPr txBox="1">
            <a:spLocks/>
          </p:cNvSpPr>
          <p:nvPr/>
        </p:nvSpPr>
        <p:spPr bwMode="auto">
          <a:xfrm>
            <a:off x="258017" y="840884"/>
            <a:ext cx="5447476" cy="18557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itchFamily="34" charset="0"/>
              </a:rPr>
              <a:t>Rechercher une demande de subvention</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La recherche s’effectue en renseignant un n° de dossier, un n° RNA ou n° SIREN/Siret et/ou en sélectionnant différents critères : l’état du dossier, le type/sous-type de financement, le service instructeur, l’exercice, etc.</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Des filtres sont positionnés par défaut selon le profil de l’utilisateur</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Le résultat de la recherche affiche une liste de dossier</a:t>
            </a:r>
          </a:p>
        </p:txBody>
      </p:sp>
      <p:sp>
        <p:nvSpPr>
          <p:cNvPr id="11" name="Espace réservé du contenu 2"/>
          <p:cNvSpPr txBox="1">
            <a:spLocks/>
          </p:cNvSpPr>
          <p:nvPr/>
        </p:nvSpPr>
        <p:spPr bwMode="auto">
          <a:xfrm>
            <a:off x="6744524" y="4674038"/>
            <a:ext cx="5141003" cy="14981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itchFamily="34" charset="0"/>
              </a:rPr>
              <a:t>Consulter/modifier un dossier</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Un dossier se présente sous la forme de </a:t>
            </a:r>
            <a:r>
              <a:rPr lang="fr-FR" sz="1300" kern="0" dirty="0">
                <a:solidFill>
                  <a:srgbClr val="000074"/>
                </a:solidFill>
                <a:latin typeface="Calibri" pitchFamily="34" charset="0"/>
              </a:rPr>
              <a:t>4 onglets</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En fonction des droits de l’utilisateur, celui-ci peut </a:t>
            </a:r>
            <a:r>
              <a:rPr lang="fr-FR" sz="1300" kern="0" dirty="0">
                <a:solidFill>
                  <a:srgbClr val="000074"/>
                </a:solidFill>
                <a:latin typeface="Calibri" pitchFamily="34" charset="0"/>
              </a:rPr>
              <a:t>consulter ou modifier</a:t>
            </a:r>
            <a:r>
              <a:rPr lang="fr-FR" sz="1300" b="0" kern="0" dirty="0">
                <a:solidFill>
                  <a:srgbClr val="000074"/>
                </a:solidFill>
                <a:latin typeface="Calibri" pitchFamily="34" charset="0"/>
              </a:rPr>
              <a:t> le dossier</a:t>
            </a:r>
          </a:p>
          <a:p>
            <a:pPr marL="177800" indent="-177800" algn="just" eaLnBrk="1" hangingPunct="1">
              <a:spcAft>
                <a:spcPts val="0"/>
              </a:spcAft>
              <a:buFont typeface="Wingdings" pitchFamily="2" charset="2"/>
              <a:buChar char="§"/>
            </a:pPr>
            <a:r>
              <a:rPr lang="fr-FR" sz="1300" b="0" kern="0" dirty="0">
                <a:solidFill>
                  <a:srgbClr val="000074"/>
                </a:solidFill>
                <a:latin typeface="Calibri" pitchFamily="34" charset="0"/>
              </a:rPr>
              <a:t>S’il dispose des droits de modification, et si les règles de gestion le permettent, il peut aussi </a:t>
            </a:r>
            <a:r>
              <a:rPr lang="fr-FR" sz="1300" kern="0" dirty="0">
                <a:solidFill>
                  <a:srgbClr val="000074"/>
                </a:solidFill>
                <a:latin typeface="Calibri" pitchFamily="34" charset="0"/>
              </a:rPr>
              <a:t>faire évoluer l’état du dossier </a:t>
            </a:r>
          </a:p>
        </p:txBody>
      </p:sp>
    </p:spTree>
    <p:extLst>
      <p:ext uri="{BB962C8B-B14F-4D97-AF65-F5344CB8AC3E}">
        <p14:creationId xmlns:p14="http://schemas.microsoft.com/office/powerpoint/2010/main" val="983683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31</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instruction unitaire des dossiers (2/2)</a:t>
            </a:r>
          </a:p>
        </p:txBody>
      </p:sp>
      <p:grpSp>
        <p:nvGrpSpPr>
          <p:cNvPr id="5" name="Groupe 4"/>
          <p:cNvGrpSpPr/>
          <p:nvPr/>
        </p:nvGrpSpPr>
        <p:grpSpPr>
          <a:xfrm>
            <a:off x="258018" y="2015526"/>
            <a:ext cx="4628309" cy="3524250"/>
            <a:chOff x="6756704" y="2315634"/>
            <a:chExt cx="5128825" cy="3805064"/>
          </a:xfrm>
        </p:grpSpPr>
        <p:pic>
          <p:nvPicPr>
            <p:cNvPr id="3" name="Image 2"/>
            <p:cNvPicPr>
              <a:picLocks noChangeAspect="1"/>
            </p:cNvPicPr>
            <p:nvPr/>
          </p:nvPicPr>
          <p:blipFill>
            <a:blip r:embed="rId2"/>
            <a:stretch>
              <a:fillRect/>
            </a:stretch>
          </p:blipFill>
          <p:spPr>
            <a:xfrm>
              <a:off x="6756704" y="2315634"/>
              <a:ext cx="5128824" cy="3058031"/>
            </a:xfrm>
            <a:prstGeom prst="rect">
              <a:avLst/>
            </a:prstGeom>
          </p:spPr>
        </p:pic>
        <p:pic>
          <p:nvPicPr>
            <p:cNvPr id="4" name="Image 3"/>
            <p:cNvPicPr>
              <a:picLocks noChangeAspect="1"/>
            </p:cNvPicPr>
            <p:nvPr/>
          </p:nvPicPr>
          <p:blipFill>
            <a:blip r:embed="rId3"/>
            <a:stretch>
              <a:fillRect/>
            </a:stretch>
          </p:blipFill>
          <p:spPr>
            <a:xfrm>
              <a:off x="6756704" y="5373665"/>
              <a:ext cx="5128825" cy="747033"/>
            </a:xfrm>
            <a:prstGeom prst="rect">
              <a:avLst/>
            </a:prstGeom>
          </p:spPr>
        </p:pic>
      </p:grpSp>
      <p:sp>
        <p:nvSpPr>
          <p:cNvPr id="9" name="Espace réservé du contenu 2"/>
          <p:cNvSpPr txBox="1">
            <a:spLocks/>
          </p:cNvSpPr>
          <p:nvPr/>
        </p:nvSpPr>
        <p:spPr bwMode="auto">
          <a:xfrm>
            <a:off x="258017" y="829653"/>
            <a:ext cx="5128824" cy="4181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itchFamily="34" charset="0"/>
              </a:rPr>
              <a:t>La demande de subvention : 4 onglets</a:t>
            </a:r>
          </a:p>
        </p:txBody>
      </p:sp>
      <p:pic>
        <p:nvPicPr>
          <p:cNvPr id="6" name="Image 5"/>
          <p:cNvPicPr>
            <a:picLocks noChangeAspect="1"/>
          </p:cNvPicPr>
          <p:nvPr/>
        </p:nvPicPr>
        <p:blipFill>
          <a:blip r:embed="rId4"/>
          <a:stretch>
            <a:fillRect/>
          </a:stretch>
        </p:blipFill>
        <p:spPr>
          <a:xfrm>
            <a:off x="5489816" y="829653"/>
            <a:ext cx="4262112" cy="2505747"/>
          </a:xfrm>
          <a:prstGeom prst="rect">
            <a:avLst/>
          </a:prstGeom>
        </p:spPr>
      </p:pic>
      <p:sp>
        <p:nvSpPr>
          <p:cNvPr id="14" name="Rectangle 13"/>
          <p:cNvSpPr/>
          <p:nvPr/>
        </p:nvSpPr>
        <p:spPr>
          <a:xfrm>
            <a:off x="1570774" y="1278721"/>
            <a:ext cx="2543571"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2060"/>
              </a:solidFill>
            </a:endParaRPr>
          </a:p>
        </p:txBody>
      </p:sp>
      <p:sp>
        <p:nvSpPr>
          <p:cNvPr id="15" name="ZoneTexte 14"/>
          <p:cNvSpPr txBox="1"/>
          <p:nvPr/>
        </p:nvSpPr>
        <p:spPr>
          <a:xfrm>
            <a:off x="1569351" y="1250365"/>
            <a:ext cx="2529841" cy="830997"/>
          </a:xfrm>
          <a:prstGeom prst="rect">
            <a:avLst/>
          </a:prstGeom>
          <a:noFill/>
        </p:spPr>
        <p:txBody>
          <a:bodyPr wrap="square" rtlCol="0">
            <a:spAutoFit/>
          </a:bodyPr>
          <a:lstStyle/>
          <a:p>
            <a:pPr marL="0" lvl="1"/>
            <a:r>
              <a:rPr lang="fr-FR" sz="1200" b="1" dirty="0">
                <a:solidFill>
                  <a:srgbClr val="002060"/>
                </a:solidFill>
              </a:rPr>
              <a:t>Accueil dossier :</a:t>
            </a:r>
          </a:p>
          <a:p>
            <a:pPr marL="171450" lvl="1" indent="-171450">
              <a:buFont typeface="Arial" panose="020B0604020202020204" pitchFamily="34" charset="0"/>
              <a:buChar char="•"/>
            </a:pPr>
            <a:r>
              <a:rPr lang="fr-FR" sz="1200" dirty="0">
                <a:solidFill>
                  <a:srgbClr val="002060"/>
                </a:solidFill>
              </a:rPr>
              <a:t>Présentation du dossier</a:t>
            </a:r>
          </a:p>
          <a:p>
            <a:pPr marL="171450" lvl="1" indent="-171450">
              <a:buFont typeface="Arial" panose="020B0604020202020204" pitchFamily="34" charset="0"/>
              <a:buChar char="•"/>
            </a:pPr>
            <a:r>
              <a:rPr lang="fr-FR" sz="1200" dirty="0">
                <a:solidFill>
                  <a:srgbClr val="002060"/>
                </a:solidFill>
              </a:rPr>
              <a:t>Accès aux actions</a:t>
            </a:r>
          </a:p>
          <a:p>
            <a:pPr marL="171450" lvl="1" indent="-171450">
              <a:buFont typeface="Arial" panose="020B0604020202020204" pitchFamily="34" charset="0"/>
              <a:buChar char="•"/>
            </a:pPr>
            <a:r>
              <a:rPr lang="fr-FR" sz="1200" dirty="0">
                <a:solidFill>
                  <a:srgbClr val="002060"/>
                </a:solidFill>
              </a:rPr>
              <a:t>Modification du service instructeur</a:t>
            </a:r>
          </a:p>
        </p:txBody>
      </p:sp>
      <p:sp>
        <p:nvSpPr>
          <p:cNvPr id="17" name="Rectangle 16"/>
          <p:cNvSpPr/>
          <p:nvPr/>
        </p:nvSpPr>
        <p:spPr>
          <a:xfrm>
            <a:off x="258017" y="2615601"/>
            <a:ext cx="2156573" cy="161524"/>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9949331" y="858009"/>
            <a:ext cx="2043455"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0" name="ZoneTexte 19"/>
          <p:cNvSpPr txBox="1"/>
          <p:nvPr/>
        </p:nvSpPr>
        <p:spPr>
          <a:xfrm>
            <a:off x="9947908" y="829653"/>
            <a:ext cx="2032425" cy="830997"/>
          </a:xfrm>
          <a:prstGeom prst="rect">
            <a:avLst/>
          </a:prstGeom>
          <a:noFill/>
        </p:spPr>
        <p:txBody>
          <a:bodyPr wrap="square" rtlCol="0">
            <a:spAutoFit/>
          </a:bodyPr>
          <a:lstStyle/>
          <a:p>
            <a:pPr marL="0" lvl="1"/>
            <a:r>
              <a:rPr lang="fr-FR" sz="1200" b="1" dirty="0">
                <a:solidFill>
                  <a:srgbClr val="002060"/>
                </a:solidFill>
              </a:rPr>
              <a:t>Financement :</a:t>
            </a:r>
          </a:p>
          <a:p>
            <a:pPr marL="171450" lvl="1" indent="-171450">
              <a:buFont typeface="Arial" panose="020B0604020202020204" pitchFamily="34" charset="0"/>
              <a:buChar char="•"/>
            </a:pPr>
            <a:r>
              <a:rPr lang="fr-FR" sz="1200" dirty="0">
                <a:solidFill>
                  <a:srgbClr val="002060"/>
                </a:solidFill>
              </a:rPr>
              <a:t>Saisie du montant proposé</a:t>
            </a:r>
          </a:p>
          <a:p>
            <a:pPr marL="171450" lvl="1" indent="-171450">
              <a:buFont typeface="Arial" panose="020B0604020202020204" pitchFamily="34" charset="0"/>
              <a:buChar char="•"/>
            </a:pPr>
            <a:r>
              <a:rPr lang="fr-FR" sz="1200" dirty="0">
                <a:solidFill>
                  <a:srgbClr val="002060"/>
                </a:solidFill>
              </a:rPr>
              <a:t>Saisie du montant accordé</a:t>
            </a:r>
          </a:p>
          <a:p>
            <a:pPr marL="171450" lvl="1" indent="-171450">
              <a:buFont typeface="Arial" panose="020B0604020202020204" pitchFamily="34" charset="0"/>
              <a:buChar char="•"/>
            </a:pPr>
            <a:r>
              <a:rPr lang="fr-FR" sz="1200" dirty="0">
                <a:solidFill>
                  <a:srgbClr val="002060"/>
                </a:solidFill>
              </a:rPr>
              <a:t>Modification du RIB</a:t>
            </a:r>
          </a:p>
        </p:txBody>
      </p:sp>
      <p:pic>
        <p:nvPicPr>
          <p:cNvPr id="7" name="Image 6"/>
          <p:cNvPicPr>
            <a:picLocks noChangeAspect="1"/>
          </p:cNvPicPr>
          <p:nvPr/>
        </p:nvPicPr>
        <p:blipFill>
          <a:blip r:embed="rId5"/>
          <a:stretch>
            <a:fillRect/>
          </a:stretch>
        </p:blipFill>
        <p:spPr>
          <a:xfrm>
            <a:off x="8432453" y="2240010"/>
            <a:ext cx="3560333" cy="2253198"/>
          </a:xfrm>
          <a:prstGeom prst="rect">
            <a:avLst/>
          </a:prstGeom>
        </p:spPr>
      </p:pic>
      <p:pic>
        <p:nvPicPr>
          <p:cNvPr id="8" name="Image 7"/>
          <p:cNvPicPr>
            <a:picLocks noChangeAspect="1"/>
          </p:cNvPicPr>
          <p:nvPr/>
        </p:nvPicPr>
        <p:blipFill>
          <a:blip r:embed="rId6"/>
          <a:stretch>
            <a:fillRect/>
          </a:stretch>
        </p:blipFill>
        <p:spPr>
          <a:xfrm>
            <a:off x="5551600" y="4080122"/>
            <a:ext cx="4396308" cy="2049770"/>
          </a:xfrm>
          <a:prstGeom prst="rect">
            <a:avLst/>
          </a:prstGeom>
        </p:spPr>
      </p:pic>
      <p:sp>
        <p:nvSpPr>
          <p:cNvPr id="21" name="Rectangle 20"/>
          <p:cNvSpPr/>
          <p:nvPr/>
        </p:nvSpPr>
        <p:spPr>
          <a:xfrm>
            <a:off x="6497508" y="3147600"/>
            <a:ext cx="2043455" cy="93252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2" name="ZoneTexte 21"/>
          <p:cNvSpPr txBox="1"/>
          <p:nvPr/>
        </p:nvSpPr>
        <p:spPr>
          <a:xfrm>
            <a:off x="6496085" y="3119244"/>
            <a:ext cx="2032425" cy="1015663"/>
          </a:xfrm>
          <a:prstGeom prst="rect">
            <a:avLst/>
          </a:prstGeom>
          <a:noFill/>
        </p:spPr>
        <p:txBody>
          <a:bodyPr wrap="square" rtlCol="0">
            <a:spAutoFit/>
          </a:bodyPr>
          <a:lstStyle/>
          <a:p>
            <a:pPr marL="0" lvl="1"/>
            <a:r>
              <a:rPr lang="fr-FR" sz="1200" b="1" dirty="0">
                <a:solidFill>
                  <a:srgbClr val="002060"/>
                </a:solidFill>
              </a:rPr>
              <a:t>Document et publipostage :</a:t>
            </a:r>
          </a:p>
          <a:p>
            <a:pPr marL="85725" lvl="1" indent="-85725">
              <a:buFont typeface="Arial" pitchFamily="34" charset="0"/>
              <a:buChar char="•"/>
            </a:pPr>
            <a:r>
              <a:rPr lang="fr-FR" sz="1200" dirty="0">
                <a:solidFill>
                  <a:srgbClr val="002060"/>
                </a:solidFill>
              </a:rPr>
              <a:t>Prise de connaissance des documents du dossier</a:t>
            </a:r>
          </a:p>
          <a:p>
            <a:pPr marL="85725" lvl="1" indent="-85725">
              <a:buFont typeface="Arial" pitchFamily="34" charset="0"/>
              <a:buChar char="•"/>
            </a:pPr>
            <a:r>
              <a:rPr lang="fr-FR" sz="1200" dirty="0">
                <a:solidFill>
                  <a:srgbClr val="002060"/>
                </a:solidFill>
              </a:rPr>
              <a:t>Porte-document</a:t>
            </a:r>
          </a:p>
          <a:p>
            <a:pPr marL="85725" lvl="1" indent="-85725">
              <a:buFont typeface="Arial" pitchFamily="34" charset="0"/>
              <a:buChar char="•"/>
            </a:pPr>
            <a:r>
              <a:rPr lang="fr-FR" sz="1200" dirty="0">
                <a:solidFill>
                  <a:srgbClr val="002060"/>
                </a:solidFill>
              </a:rPr>
              <a:t>Publipostage</a:t>
            </a:r>
          </a:p>
        </p:txBody>
      </p:sp>
      <p:sp>
        <p:nvSpPr>
          <p:cNvPr id="23" name="Rectangle 22"/>
          <p:cNvSpPr/>
          <p:nvPr/>
        </p:nvSpPr>
        <p:spPr>
          <a:xfrm>
            <a:off x="9764379" y="4744898"/>
            <a:ext cx="2228407" cy="1384994"/>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24" name="ZoneTexte 23"/>
          <p:cNvSpPr txBox="1"/>
          <p:nvPr/>
        </p:nvSpPr>
        <p:spPr>
          <a:xfrm>
            <a:off x="9764380" y="4744897"/>
            <a:ext cx="2215953" cy="1384995"/>
          </a:xfrm>
          <a:prstGeom prst="rect">
            <a:avLst/>
          </a:prstGeom>
          <a:noFill/>
        </p:spPr>
        <p:txBody>
          <a:bodyPr wrap="square" rtlCol="0">
            <a:spAutoFit/>
          </a:bodyPr>
          <a:lstStyle/>
          <a:p>
            <a:pPr marL="0" lvl="1"/>
            <a:r>
              <a:rPr lang="fr-FR" sz="1200" b="1" dirty="0">
                <a:solidFill>
                  <a:srgbClr val="002060"/>
                </a:solidFill>
              </a:rPr>
              <a:t>Fil d’activité et historique :</a:t>
            </a:r>
          </a:p>
          <a:p>
            <a:pPr marL="85725" lvl="1" indent="-85725">
              <a:buFont typeface="Arial" pitchFamily="34" charset="0"/>
              <a:buChar char="•"/>
            </a:pPr>
            <a:r>
              <a:rPr lang="fr-FR" sz="1200" dirty="0">
                <a:solidFill>
                  <a:srgbClr val="002060"/>
                </a:solidFill>
              </a:rPr>
              <a:t>Messagerie avec le bénéficiaire (via son compte </a:t>
            </a:r>
            <a:r>
              <a:rPr lang="fr-FR" sz="1200" dirty="0" err="1">
                <a:solidFill>
                  <a:srgbClr val="002060"/>
                </a:solidFill>
              </a:rPr>
              <a:t>asso</a:t>
            </a:r>
            <a:r>
              <a:rPr lang="fr-FR" sz="1200" dirty="0">
                <a:solidFill>
                  <a:srgbClr val="002060"/>
                </a:solidFill>
              </a:rPr>
              <a:t>)</a:t>
            </a:r>
          </a:p>
          <a:p>
            <a:pPr marL="85725" lvl="1" indent="-85725">
              <a:buFont typeface="Arial" pitchFamily="34" charset="0"/>
              <a:buChar char="•"/>
            </a:pPr>
            <a:r>
              <a:rPr lang="fr-FR" sz="1200" dirty="0">
                <a:solidFill>
                  <a:srgbClr val="002060"/>
                </a:solidFill>
              </a:rPr>
              <a:t>Notifications échangées avec le compte </a:t>
            </a:r>
            <a:r>
              <a:rPr lang="fr-FR" sz="1200" dirty="0" err="1">
                <a:solidFill>
                  <a:srgbClr val="002060"/>
                </a:solidFill>
              </a:rPr>
              <a:t>asso</a:t>
            </a:r>
            <a:endParaRPr lang="fr-FR" sz="1200" dirty="0">
              <a:solidFill>
                <a:srgbClr val="002060"/>
              </a:solidFill>
            </a:endParaRPr>
          </a:p>
          <a:p>
            <a:pPr marL="85725" lvl="1" indent="-85725">
              <a:buFont typeface="Arial" pitchFamily="34" charset="0"/>
              <a:buChar char="•"/>
            </a:pPr>
            <a:r>
              <a:rPr lang="fr-FR" sz="1200" dirty="0">
                <a:solidFill>
                  <a:srgbClr val="002060"/>
                </a:solidFill>
              </a:rPr>
              <a:t>Historique des modifications du dossier</a:t>
            </a:r>
          </a:p>
        </p:txBody>
      </p:sp>
    </p:spTree>
    <p:extLst>
      <p:ext uri="{BB962C8B-B14F-4D97-AF65-F5344CB8AC3E}">
        <p14:creationId xmlns:p14="http://schemas.microsoft.com/office/powerpoint/2010/main" val="3377030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32</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mj-lt"/>
                <a:cs typeface="Calibri" panose="020F0502020204030204" pitchFamily="34" charset="0"/>
              </a:rPr>
              <a:t>Osiris : traitements de masse</a:t>
            </a:r>
          </a:p>
        </p:txBody>
      </p:sp>
      <p:pic>
        <p:nvPicPr>
          <p:cNvPr id="3" name="Image 2"/>
          <p:cNvPicPr>
            <a:picLocks noChangeAspect="1"/>
          </p:cNvPicPr>
          <p:nvPr/>
        </p:nvPicPr>
        <p:blipFill>
          <a:blip r:embed="rId2"/>
          <a:stretch>
            <a:fillRect/>
          </a:stretch>
        </p:blipFill>
        <p:spPr>
          <a:xfrm>
            <a:off x="4648200" y="868521"/>
            <a:ext cx="7305062" cy="5208133"/>
          </a:xfrm>
          <a:prstGeom prst="rect">
            <a:avLst/>
          </a:prstGeom>
        </p:spPr>
      </p:pic>
      <p:sp>
        <p:nvSpPr>
          <p:cNvPr id="13" name="Espace réservé du contenu 2"/>
          <p:cNvSpPr txBox="1">
            <a:spLocks/>
          </p:cNvSpPr>
          <p:nvPr/>
        </p:nvSpPr>
        <p:spPr bwMode="auto">
          <a:xfrm>
            <a:off x="258016" y="840884"/>
            <a:ext cx="4186983" cy="1066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anose="020F0502020204030204" pitchFamily="34" charset="0"/>
                <a:cs typeface="Calibri" panose="020F0502020204030204" pitchFamily="34" charset="0"/>
              </a:rPr>
              <a:t>4 modules de traitement de dossiers en masse</a:t>
            </a:r>
          </a:p>
          <a:p>
            <a:pPr marL="177800" indent="-177800" algn="just" eaLnBrk="1" hangingPunct="1">
              <a:spcAft>
                <a:spcPts val="0"/>
              </a:spcAft>
              <a:buFont typeface="Wingdings" pitchFamily="2" charset="2"/>
              <a:buChar char="§"/>
            </a:pPr>
            <a:r>
              <a:rPr lang="fr-FR" sz="1300" b="0" kern="0" dirty="0">
                <a:solidFill>
                  <a:srgbClr val="000074"/>
                </a:solidFill>
                <a:latin typeface="Calibri" panose="020F0502020204030204" pitchFamily="34" charset="0"/>
                <a:cs typeface="Calibri" panose="020F0502020204030204" pitchFamily="34" charset="0"/>
              </a:rPr>
              <a:t>Permet d’exécuter la même action pour un ensemble de dossiers d’un même type/sous-type de financement, d’un même service et pour un même état :</a:t>
            </a:r>
          </a:p>
        </p:txBody>
      </p:sp>
      <p:sp>
        <p:nvSpPr>
          <p:cNvPr id="14" name="Rectangle 13"/>
          <p:cNvSpPr/>
          <p:nvPr/>
        </p:nvSpPr>
        <p:spPr>
          <a:xfrm>
            <a:off x="326174" y="1964521"/>
            <a:ext cx="4118825" cy="646331"/>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15" name="ZoneTexte 14"/>
          <p:cNvSpPr txBox="1"/>
          <p:nvPr/>
        </p:nvSpPr>
        <p:spPr>
          <a:xfrm>
            <a:off x="324751" y="1936165"/>
            <a:ext cx="4120248" cy="646331"/>
          </a:xfrm>
          <a:prstGeom prst="rect">
            <a:avLst/>
          </a:prstGeom>
          <a:noFill/>
        </p:spPr>
        <p:txBody>
          <a:bodyPr wrap="square" rtlCol="0">
            <a:spAutoFit/>
          </a:bodyPr>
          <a:lstStyle/>
          <a:p>
            <a:pPr marL="0" lvl="1"/>
            <a:r>
              <a:rPr lang="fr-FR" sz="1200" b="1" dirty="0">
                <a:solidFill>
                  <a:srgbClr val="000074"/>
                </a:solidFill>
              </a:rPr>
              <a:t>Changement d’état en masse :</a:t>
            </a:r>
          </a:p>
          <a:p>
            <a:pPr marL="171450" lvl="1" indent="-171450">
              <a:buFont typeface="Arial" panose="020B0604020202020204" pitchFamily="34" charset="0"/>
              <a:buChar char="•"/>
            </a:pPr>
            <a:r>
              <a:rPr lang="fr-FR" sz="1200" dirty="0">
                <a:solidFill>
                  <a:srgbClr val="000074"/>
                </a:solidFill>
              </a:rPr>
              <a:t>Saisie de montant proposé et accordé</a:t>
            </a:r>
          </a:p>
          <a:p>
            <a:pPr marL="171450" lvl="1" indent="-171450">
              <a:buFont typeface="Arial" panose="020B0604020202020204" pitchFamily="34" charset="0"/>
              <a:buChar char="•"/>
            </a:pPr>
            <a:r>
              <a:rPr lang="fr-FR" sz="1200" dirty="0">
                <a:solidFill>
                  <a:srgbClr val="000074"/>
                </a:solidFill>
              </a:rPr>
              <a:t>Passage à l’état suivant ou précédent</a:t>
            </a:r>
          </a:p>
        </p:txBody>
      </p:sp>
      <p:sp>
        <p:nvSpPr>
          <p:cNvPr id="16" name="Rectangle 15"/>
          <p:cNvSpPr/>
          <p:nvPr/>
        </p:nvSpPr>
        <p:spPr>
          <a:xfrm>
            <a:off x="324751" y="2933954"/>
            <a:ext cx="4118825"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17" name="ZoneTexte 16"/>
          <p:cNvSpPr txBox="1"/>
          <p:nvPr/>
        </p:nvSpPr>
        <p:spPr>
          <a:xfrm>
            <a:off x="323328" y="2905598"/>
            <a:ext cx="4120248" cy="830997"/>
          </a:xfrm>
          <a:prstGeom prst="rect">
            <a:avLst/>
          </a:prstGeom>
          <a:noFill/>
        </p:spPr>
        <p:txBody>
          <a:bodyPr wrap="square" rtlCol="0">
            <a:spAutoFit/>
          </a:bodyPr>
          <a:lstStyle/>
          <a:p>
            <a:pPr marL="0" lvl="1"/>
            <a:r>
              <a:rPr lang="fr-FR" sz="1200" b="1" dirty="0">
                <a:solidFill>
                  <a:srgbClr val="000074"/>
                </a:solidFill>
              </a:rPr>
              <a:t>Publipostage de masse :</a:t>
            </a:r>
          </a:p>
          <a:p>
            <a:pPr marL="171450" lvl="1" indent="-171450">
              <a:buFont typeface="Arial" panose="020B0604020202020204" pitchFamily="34" charset="0"/>
              <a:buChar char="•"/>
            </a:pPr>
            <a:r>
              <a:rPr lang="fr-FR" sz="1200" dirty="0">
                <a:solidFill>
                  <a:srgbClr val="000074"/>
                </a:solidFill>
              </a:rPr>
              <a:t>Permet de produire un type d’acte juridique pour chacun des dossiers</a:t>
            </a:r>
          </a:p>
          <a:p>
            <a:pPr marL="171450" lvl="1" indent="-171450">
              <a:buFont typeface="Arial" panose="020B0604020202020204" pitchFamily="34" charset="0"/>
              <a:buChar char="•"/>
            </a:pPr>
            <a:r>
              <a:rPr lang="fr-FR" sz="1200" dirty="0">
                <a:solidFill>
                  <a:srgbClr val="000074"/>
                </a:solidFill>
              </a:rPr>
              <a:t>Un document est aussi produit pour l’ensemble des dossiers</a:t>
            </a:r>
          </a:p>
        </p:txBody>
      </p:sp>
      <p:sp>
        <p:nvSpPr>
          <p:cNvPr id="18" name="Rectangle 17"/>
          <p:cNvSpPr/>
          <p:nvPr/>
        </p:nvSpPr>
        <p:spPr>
          <a:xfrm>
            <a:off x="324751" y="4122463"/>
            <a:ext cx="4118825"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19" name="ZoneTexte 18"/>
          <p:cNvSpPr txBox="1"/>
          <p:nvPr/>
        </p:nvSpPr>
        <p:spPr>
          <a:xfrm>
            <a:off x="323328" y="4094107"/>
            <a:ext cx="4120248" cy="830997"/>
          </a:xfrm>
          <a:prstGeom prst="rect">
            <a:avLst/>
          </a:prstGeom>
          <a:noFill/>
        </p:spPr>
        <p:txBody>
          <a:bodyPr wrap="square" rtlCol="0">
            <a:spAutoFit/>
          </a:bodyPr>
          <a:lstStyle/>
          <a:p>
            <a:pPr marL="0" lvl="1"/>
            <a:r>
              <a:rPr lang="fr-FR" sz="1200" b="1" dirty="0">
                <a:solidFill>
                  <a:srgbClr val="000074"/>
                </a:solidFill>
              </a:rPr>
              <a:t>Envoi de message en masse :</a:t>
            </a:r>
          </a:p>
          <a:p>
            <a:pPr marL="171450" lvl="1" indent="-171450">
              <a:buFont typeface="Arial" panose="020B0604020202020204" pitchFamily="34" charset="0"/>
              <a:buChar char="•"/>
            </a:pPr>
            <a:r>
              <a:rPr lang="fr-FR" sz="1200" dirty="0">
                <a:solidFill>
                  <a:srgbClr val="000074"/>
                </a:solidFill>
              </a:rPr>
              <a:t>Permet de sélectionner un ensemble de dossier et d’envoyer un message dans le compte </a:t>
            </a:r>
            <a:r>
              <a:rPr lang="fr-FR" sz="1200" dirty="0" err="1">
                <a:solidFill>
                  <a:srgbClr val="000074"/>
                </a:solidFill>
              </a:rPr>
              <a:t>asso</a:t>
            </a:r>
            <a:r>
              <a:rPr lang="fr-FR" sz="1200" dirty="0">
                <a:solidFill>
                  <a:srgbClr val="000074"/>
                </a:solidFill>
              </a:rPr>
              <a:t> à l’utilisateur, celui-ci étant informé par courriel de l’envoi d’un message</a:t>
            </a:r>
          </a:p>
        </p:txBody>
      </p:sp>
      <p:sp>
        <p:nvSpPr>
          <p:cNvPr id="20" name="Rectangle 19"/>
          <p:cNvSpPr/>
          <p:nvPr/>
        </p:nvSpPr>
        <p:spPr>
          <a:xfrm>
            <a:off x="324751" y="5274013"/>
            <a:ext cx="4118825" cy="802642"/>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endParaRPr>
          </a:p>
        </p:txBody>
      </p:sp>
      <p:sp>
        <p:nvSpPr>
          <p:cNvPr id="21" name="ZoneTexte 20"/>
          <p:cNvSpPr txBox="1"/>
          <p:nvPr/>
        </p:nvSpPr>
        <p:spPr>
          <a:xfrm>
            <a:off x="323328" y="5245657"/>
            <a:ext cx="4120248" cy="830997"/>
          </a:xfrm>
          <a:prstGeom prst="rect">
            <a:avLst/>
          </a:prstGeom>
          <a:noFill/>
        </p:spPr>
        <p:txBody>
          <a:bodyPr wrap="square" rtlCol="0">
            <a:spAutoFit/>
          </a:bodyPr>
          <a:lstStyle/>
          <a:p>
            <a:pPr marL="0" lvl="1"/>
            <a:r>
              <a:rPr lang="fr-FR" sz="1200" b="1" dirty="0">
                <a:solidFill>
                  <a:srgbClr val="000074"/>
                </a:solidFill>
              </a:rPr>
              <a:t>Simulateur :</a:t>
            </a:r>
          </a:p>
          <a:p>
            <a:pPr marL="171450" lvl="1" indent="-171450">
              <a:buFont typeface="Arial" panose="020B0604020202020204" pitchFamily="34" charset="0"/>
              <a:buChar char="•"/>
            </a:pPr>
            <a:r>
              <a:rPr lang="fr-FR" sz="1200" dirty="0">
                <a:solidFill>
                  <a:srgbClr val="000074"/>
                </a:solidFill>
              </a:rPr>
              <a:t>Permet de réduire le montant accordé d’un ensemble d’action en fonction de l’enveloppe disponible, et de règles de gestion spécifiques</a:t>
            </a:r>
          </a:p>
        </p:txBody>
      </p:sp>
    </p:spTree>
    <p:extLst>
      <p:ext uri="{BB962C8B-B14F-4D97-AF65-F5344CB8AC3E}">
        <p14:creationId xmlns:p14="http://schemas.microsoft.com/office/powerpoint/2010/main" val="40396360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78543"/>
            <a:ext cx="12192000" cy="45719"/>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33</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le connecteur-Chorus</a:t>
            </a:r>
          </a:p>
        </p:txBody>
      </p:sp>
      <p:pic>
        <p:nvPicPr>
          <p:cNvPr id="2" name="Image 1"/>
          <p:cNvPicPr>
            <a:picLocks noChangeAspect="1"/>
          </p:cNvPicPr>
          <p:nvPr/>
        </p:nvPicPr>
        <p:blipFill>
          <a:blip r:embed="rId2"/>
          <a:stretch>
            <a:fillRect/>
          </a:stretch>
        </p:blipFill>
        <p:spPr>
          <a:xfrm>
            <a:off x="4679074" y="809362"/>
            <a:ext cx="4336616" cy="2808026"/>
          </a:xfrm>
          <a:prstGeom prst="rect">
            <a:avLst/>
          </a:prstGeom>
        </p:spPr>
      </p:pic>
      <p:pic>
        <p:nvPicPr>
          <p:cNvPr id="3" name="Image 2"/>
          <p:cNvPicPr>
            <a:picLocks noChangeAspect="1"/>
          </p:cNvPicPr>
          <p:nvPr/>
        </p:nvPicPr>
        <p:blipFill>
          <a:blip r:embed="rId3"/>
          <a:stretch>
            <a:fillRect/>
          </a:stretch>
        </p:blipFill>
        <p:spPr>
          <a:xfrm>
            <a:off x="7635261" y="3191683"/>
            <a:ext cx="4250267" cy="3086860"/>
          </a:xfrm>
          <a:prstGeom prst="rect">
            <a:avLst/>
          </a:prstGeom>
        </p:spPr>
      </p:pic>
      <p:sp>
        <p:nvSpPr>
          <p:cNvPr id="13" name="Espace réservé du contenu 2"/>
          <p:cNvSpPr txBox="1">
            <a:spLocks/>
          </p:cNvSpPr>
          <p:nvPr/>
        </p:nvSpPr>
        <p:spPr bwMode="auto">
          <a:xfrm>
            <a:off x="258016" y="771927"/>
            <a:ext cx="4186983" cy="3846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algn="just" eaLnBrk="1" hangingPunct="1">
              <a:spcAft>
                <a:spcPts val="0"/>
              </a:spcAft>
              <a:buNone/>
            </a:pPr>
            <a:r>
              <a:rPr lang="fr-FR" sz="1600" kern="0" dirty="0">
                <a:solidFill>
                  <a:srgbClr val="000074"/>
                </a:solidFill>
                <a:latin typeface="Calibri" pitchFamily="34" charset="0"/>
              </a:rPr>
              <a:t>5 onglets :</a:t>
            </a:r>
          </a:p>
          <a:p>
            <a:pPr marL="0" indent="0" algn="just" eaLnBrk="1" hangingPunct="1">
              <a:spcAft>
                <a:spcPts val="0"/>
              </a:spcAft>
              <a:buNone/>
            </a:pPr>
            <a:endParaRPr lang="fr-FR" sz="1300" b="0" kern="0" dirty="0">
              <a:solidFill>
                <a:srgbClr val="000074"/>
              </a:solidFill>
              <a:latin typeface="Calibri" pitchFamily="34" charset="0"/>
            </a:endParaRPr>
          </a:p>
        </p:txBody>
      </p:sp>
      <p:sp>
        <p:nvSpPr>
          <p:cNvPr id="14" name="Rectangle 13"/>
          <p:cNvSpPr/>
          <p:nvPr/>
        </p:nvSpPr>
        <p:spPr>
          <a:xfrm>
            <a:off x="326174" y="1170771"/>
            <a:ext cx="4118825" cy="1541304"/>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latin typeface="Calibri" panose="020F0502020204030204" pitchFamily="34" charset="0"/>
              <a:cs typeface="Calibri" panose="020F0502020204030204" pitchFamily="34" charset="0"/>
            </a:endParaRPr>
          </a:p>
        </p:txBody>
      </p:sp>
      <p:sp>
        <p:nvSpPr>
          <p:cNvPr id="15" name="ZoneTexte 14"/>
          <p:cNvSpPr txBox="1"/>
          <p:nvPr/>
        </p:nvSpPr>
        <p:spPr>
          <a:xfrm>
            <a:off x="324751" y="1142415"/>
            <a:ext cx="4120248" cy="1569660"/>
          </a:xfrm>
          <a:prstGeom prst="rect">
            <a:avLst/>
          </a:prstGeom>
          <a:noFill/>
        </p:spPr>
        <p:txBody>
          <a:bodyPr wrap="square" rtlCol="0">
            <a:spAutoFit/>
          </a:bodyPr>
          <a:lstStyle/>
          <a:p>
            <a:pPr marL="0" lvl="1"/>
            <a:r>
              <a:rPr lang="fr-FR" sz="1200" b="1" dirty="0">
                <a:solidFill>
                  <a:srgbClr val="000074"/>
                </a:solidFill>
                <a:cs typeface="Calibri" panose="020F0502020204030204" pitchFamily="34" charset="0"/>
              </a:rPr>
              <a:t>Vérification des tiers :</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Ce module effectue automatiquement la vérification de l’état des tiers dans la base des tiers Chorus</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Si le tiers n’existe pas dans la base des tiers de Chorus, celui-ci est automatiquement créé</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S’agissant des </a:t>
            </a:r>
            <a:r>
              <a:rPr lang="fr-FR" sz="1200" dirty="0" err="1">
                <a:solidFill>
                  <a:srgbClr val="000074"/>
                </a:solidFill>
                <a:cs typeface="Calibri" panose="020F0502020204030204" pitchFamily="34" charset="0"/>
              </a:rPr>
              <a:t>RIBs</a:t>
            </a:r>
            <a:r>
              <a:rPr lang="fr-FR" sz="1200" dirty="0">
                <a:solidFill>
                  <a:srgbClr val="000074"/>
                </a:solidFill>
                <a:cs typeface="Calibri" panose="020F0502020204030204" pitchFamily="34" charset="0"/>
              </a:rPr>
              <a:t>, l’utilisateur peut en demander la création depuis Osiris et d’en faire son suivi</a:t>
            </a:r>
          </a:p>
          <a:p>
            <a:pPr marL="171450" lvl="1" indent="-171450">
              <a:buFont typeface="Arial" panose="020B0604020202020204" pitchFamily="34" charset="0"/>
              <a:buChar char="•"/>
            </a:pPr>
            <a:endParaRPr lang="fr-FR" sz="1200" dirty="0">
              <a:solidFill>
                <a:srgbClr val="000074"/>
              </a:solidFill>
              <a:cs typeface="Calibri" panose="020F0502020204030204" pitchFamily="34" charset="0"/>
            </a:endParaRPr>
          </a:p>
        </p:txBody>
      </p:sp>
      <p:sp>
        <p:nvSpPr>
          <p:cNvPr id="16" name="Espace réservé du contenu 2"/>
          <p:cNvSpPr txBox="1">
            <a:spLocks/>
          </p:cNvSpPr>
          <p:nvPr/>
        </p:nvSpPr>
        <p:spPr bwMode="auto">
          <a:xfrm>
            <a:off x="9169400" y="809362"/>
            <a:ext cx="2785534" cy="21793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0"/>
              </a:spcAft>
              <a:buNone/>
            </a:pPr>
            <a:r>
              <a:rPr lang="fr-FR" sz="1600" kern="0" dirty="0">
                <a:solidFill>
                  <a:srgbClr val="000074"/>
                </a:solidFill>
                <a:latin typeface="Calibri" pitchFamily="34" charset="0"/>
              </a:rPr>
              <a:t>2 rôles d’utilisateur :</a:t>
            </a:r>
          </a:p>
          <a:p>
            <a:pPr marL="177800" indent="-177800" eaLnBrk="1" hangingPunct="1">
              <a:spcAft>
                <a:spcPts val="0"/>
              </a:spcAft>
              <a:buFont typeface="Wingdings" panose="05000000000000000000" pitchFamily="2" charset="2"/>
              <a:buChar char="§"/>
            </a:pPr>
            <a:r>
              <a:rPr lang="fr-FR" sz="1300" kern="0" dirty="0">
                <a:solidFill>
                  <a:srgbClr val="000074"/>
                </a:solidFill>
                <a:latin typeface="Calibri" pitchFamily="34" charset="0"/>
              </a:rPr>
              <a:t>Saisisseur-Chorus : </a:t>
            </a:r>
            <a:r>
              <a:rPr lang="fr-FR" sz="1300" b="0" kern="0" dirty="0">
                <a:solidFill>
                  <a:srgbClr val="000074"/>
                </a:solidFill>
                <a:latin typeface="Calibri" pitchFamily="34" charset="0"/>
              </a:rPr>
              <a:t>permet de vérifier les tiers, demander la création de </a:t>
            </a:r>
            <a:r>
              <a:rPr lang="fr-FR" sz="1300" b="0" kern="0" dirty="0" err="1">
                <a:solidFill>
                  <a:srgbClr val="000074"/>
                </a:solidFill>
                <a:latin typeface="Calibri" pitchFamily="34" charset="0"/>
              </a:rPr>
              <a:t>RIBs</a:t>
            </a:r>
            <a:r>
              <a:rPr lang="fr-FR" sz="1300" b="0" kern="0" dirty="0">
                <a:solidFill>
                  <a:srgbClr val="000074"/>
                </a:solidFill>
                <a:latin typeface="Calibri" pitchFamily="34" charset="0"/>
              </a:rPr>
              <a:t>, d’enregistrer les demandes de création d’EJ, mais ne peut pas les envoyer</a:t>
            </a:r>
          </a:p>
          <a:p>
            <a:pPr marL="177800" indent="-177800" eaLnBrk="1" hangingPunct="1">
              <a:spcAft>
                <a:spcPts val="0"/>
              </a:spcAft>
              <a:buFont typeface="Wingdings" panose="05000000000000000000" pitchFamily="2" charset="2"/>
              <a:buChar char="§"/>
            </a:pPr>
            <a:r>
              <a:rPr lang="fr-FR" sz="1300" kern="0" dirty="0" err="1">
                <a:solidFill>
                  <a:srgbClr val="000074"/>
                </a:solidFill>
                <a:latin typeface="Calibri" pitchFamily="34" charset="0"/>
              </a:rPr>
              <a:t>Valideur</a:t>
            </a:r>
            <a:r>
              <a:rPr lang="fr-FR" sz="1300" kern="0" dirty="0">
                <a:solidFill>
                  <a:srgbClr val="000074"/>
                </a:solidFill>
                <a:latin typeface="Calibri" pitchFamily="34" charset="0"/>
              </a:rPr>
              <a:t>-Chorus : </a:t>
            </a:r>
            <a:r>
              <a:rPr lang="fr-FR" sz="1300" b="0" kern="0" dirty="0">
                <a:solidFill>
                  <a:srgbClr val="000074"/>
                </a:solidFill>
                <a:latin typeface="Calibri" pitchFamily="34" charset="0"/>
              </a:rPr>
              <a:t>permet en plus de valider et transmettre les demandes de création d’EJ </a:t>
            </a:r>
          </a:p>
          <a:p>
            <a:pPr marL="0" indent="0" eaLnBrk="1" hangingPunct="1">
              <a:spcAft>
                <a:spcPts val="0"/>
              </a:spcAft>
              <a:buNone/>
            </a:pPr>
            <a:r>
              <a:rPr lang="fr-FR" sz="1300" b="0" kern="0" dirty="0">
                <a:solidFill>
                  <a:srgbClr val="000074"/>
                </a:solidFill>
                <a:latin typeface="Calibri" pitchFamily="34" charset="0"/>
                <a:sym typeface="Wingdings" panose="05000000000000000000" pitchFamily="2" charset="2"/>
              </a:rPr>
              <a:t> Les mêmes rôles que dans Chorus</a:t>
            </a:r>
            <a:endParaRPr lang="fr-FR" sz="1300" b="0" kern="0" dirty="0">
              <a:solidFill>
                <a:srgbClr val="000074"/>
              </a:solidFill>
              <a:latin typeface="Calibri" pitchFamily="34" charset="0"/>
            </a:endParaRPr>
          </a:p>
          <a:p>
            <a:pPr marL="0" indent="0" eaLnBrk="1" hangingPunct="1">
              <a:spcAft>
                <a:spcPts val="0"/>
              </a:spcAft>
              <a:buNone/>
            </a:pPr>
            <a:endParaRPr lang="fr-FR" sz="1300" b="0" kern="0" dirty="0">
              <a:solidFill>
                <a:srgbClr val="000074"/>
              </a:solidFill>
              <a:latin typeface="Calibri" pitchFamily="34" charset="0"/>
            </a:endParaRPr>
          </a:p>
        </p:txBody>
      </p:sp>
      <p:sp>
        <p:nvSpPr>
          <p:cNvPr id="17" name="Rectangle 16"/>
          <p:cNvSpPr/>
          <p:nvPr/>
        </p:nvSpPr>
        <p:spPr>
          <a:xfrm>
            <a:off x="326174" y="2826923"/>
            <a:ext cx="4118825" cy="1171973"/>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latin typeface="Calibri" panose="020F0502020204030204" pitchFamily="34" charset="0"/>
              <a:cs typeface="Calibri" panose="020F0502020204030204" pitchFamily="34" charset="0"/>
            </a:endParaRPr>
          </a:p>
        </p:txBody>
      </p:sp>
      <p:sp>
        <p:nvSpPr>
          <p:cNvPr id="18" name="ZoneTexte 17"/>
          <p:cNvSpPr txBox="1"/>
          <p:nvPr/>
        </p:nvSpPr>
        <p:spPr>
          <a:xfrm>
            <a:off x="324751" y="2798567"/>
            <a:ext cx="4120248" cy="1200329"/>
          </a:xfrm>
          <a:prstGeom prst="rect">
            <a:avLst/>
          </a:prstGeom>
          <a:noFill/>
        </p:spPr>
        <p:txBody>
          <a:bodyPr wrap="square" rtlCol="0">
            <a:spAutoFit/>
          </a:bodyPr>
          <a:lstStyle/>
          <a:p>
            <a:pPr marL="0" lvl="1"/>
            <a:r>
              <a:rPr lang="fr-FR" sz="1200" b="1" dirty="0">
                <a:solidFill>
                  <a:srgbClr val="000074"/>
                </a:solidFill>
                <a:cs typeface="Calibri" panose="020F0502020204030204" pitchFamily="34" charset="0"/>
              </a:rPr>
              <a:t>Dossiers à émettre :</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Une fois que le dossier dispose de son acte juridique et que l’état du tiers est « Tiers OK », le demande de création d’engagement juridique est automatiquement produite</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Seul un utilisateur dont le rôle est « </a:t>
            </a:r>
            <a:r>
              <a:rPr lang="fr-FR" sz="1200" dirty="0" err="1">
                <a:solidFill>
                  <a:srgbClr val="000074"/>
                </a:solidFill>
                <a:cs typeface="Calibri" panose="020F0502020204030204" pitchFamily="34" charset="0"/>
              </a:rPr>
              <a:t>valideur</a:t>
            </a:r>
            <a:r>
              <a:rPr lang="fr-FR" sz="1200" dirty="0">
                <a:solidFill>
                  <a:srgbClr val="000074"/>
                </a:solidFill>
                <a:cs typeface="Calibri" panose="020F0502020204030204" pitchFamily="34" charset="0"/>
              </a:rPr>
              <a:t>-Chorus » dispose du droit d’émettre ces demandes vers Chorus</a:t>
            </a:r>
          </a:p>
        </p:txBody>
      </p:sp>
      <p:sp>
        <p:nvSpPr>
          <p:cNvPr id="19" name="Rectangle 18"/>
          <p:cNvSpPr/>
          <p:nvPr/>
        </p:nvSpPr>
        <p:spPr>
          <a:xfrm>
            <a:off x="326174" y="4117138"/>
            <a:ext cx="4118825" cy="617975"/>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latin typeface="Calibri" panose="020F0502020204030204" pitchFamily="34" charset="0"/>
              <a:cs typeface="Calibri" panose="020F0502020204030204" pitchFamily="34" charset="0"/>
            </a:endParaRPr>
          </a:p>
        </p:txBody>
      </p:sp>
      <p:sp>
        <p:nvSpPr>
          <p:cNvPr id="20" name="ZoneTexte 19"/>
          <p:cNvSpPr txBox="1"/>
          <p:nvPr/>
        </p:nvSpPr>
        <p:spPr>
          <a:xfrm>
            <a:off x="324751" y="4088782"/>
            <a:ext cx="4120248" cy="646331"/>
          </a:xfrm>
          <a:prstGeom prst="rect">
            <a:avLst/>
          </a:prstGeom>
          <a:noFill/>
        </p:spPr>
        <p:txBody>
          <a:bodyPr wrap="square" rtlCol="0">
            <a:spAutoFit/>
          </a:bodyPr>
          <a:lstStyle/>
          <a:p>
            <a:pPr marL="0" lvl="1"/>
            <a:r>
              <a:rPr lang="fr-FR" sz="1200" b="1" dirty="0">
                <a:solidFill>
                  <a:srgbClr val="000074"/>
                </a:solidFill>
                <a:cs typeface="Calibri" panose="020F0502020204030204" pitchFamily="34" charset="0"/>
              </a:rPr>
              <a:t>Dossiers en cours de traitement par Chorus :</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Liste des dossiers dont l’engagement juridique a été créé dans Chorus, suite à la transmission de la demande</a:t>
            </a:r>
          </a:p>
        </p:txBody>
      </p:sp>
      <p:sp>
        <p:nvSpPr>
          <p:cNvPr id="21" name="Rectangle 20"/>
          <p:cNvSpPr/>
          <p:nvPr/>
        </p:nvSpPr>
        <p:spPr>
          <a:xfrm>
            <a:off x="326174" y="4853355"/>
            <a:ext cx="4118825" cy="617975"/>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latin typeface="Calibri" panose="020F0502020204030204" pitchFamily="34" charset="0"/>
              <a:cs typeface="Calibri" panose="020F0502020204030204" pitchFamily="34" charset="0"/>
            </a:endParaRPr>
          </a:p>
        </p:txBody>
      </p:sp>
      <p:sp>
        <p:nvSpPr>
          <p:cNvPr id="22" name="ZoneTexte 21"/>
          <p:cNvSpPr txBox="1"/>
          <p:nvPr/>
        </p:nvSpPr>
        <p:spPr>
          <a:xfrm>
            <a:off x="324751" y="4824999"/>
            <a:ext cx="4120248" cy="646331"/>
          </a:xfrm>
          <a:prstGeom prst="rect">
            <a:avLst/>
          </a:prstGeom>
          <a:noFill/>
        </p:spPr>
        <p:txBody>
          <a:bodyPr wrap="square" rtlCol="0">
            <a:spAutoFit/>
          </a:bodyPr>
          <a:lstStyle/>
          <a:p>
            <a:pPr marL="0" lvl="1"/>
            <a:r>
              <a:rPr lang="fr-FR" sz="1200" b="1" dirty="0">
                <a:solidFill>
                  <a:srgbClr val="000074"/>
                </a:solidFill>
                <a:cs typeface="Calibri" panose="020F0502020204030204" pitchFamily="34" charset="0"/>
              </a:rPr>
              <a:t>Dossiers traités :</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Liste des dossiers dont l’engagement juridique a été validé ou clôturé dans Chorus</a:t>
            </a:r>
          </a:p>
        </p:txBody>
      </p:sp>
      <p:sp>
        <p:nvSpPr>
          <p:cNvPr id="23" name="Rectangle 22"/>
          <p:cNvSpPr/>
          <p:nvPr/>
        </p:nvSpPr>
        <p:spPr>
          <a:xfrm>
            <a:off x="326174" y="5589572"/>
            <a:ext cx="4118825" cy="987307"/>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solidFill>
                <a:srgbClr val="000074"/>
              </a:solidFill>
              <a:latin typeface="Calibri" panose="020F0502020204030204" pitchFamily="34" charset="0"/>
              <a:cs typeface="Calibri" panose="020F0502020204030204" pitchFamily="34" charset="0"/>
            </a:endParaRPr>
          </a:p>
        </p:txBody>
      </p:sp>
      <p:sp>
        <p:nvSpPr>
          <p:cNvPr id="24" name="ZoneTexte 23"/>
          <p:cNvSpPr txBox="1"/>
          <p:nvPr/>
        </p:nvSpPr>
        <p:spPr>
          <a:xfrm>
            <a:off x="324751" y="5561216"/>
            <a:ext cx="4120248" cy="1015663"/>
          </a:xfrm>
          <a:prstGeom prst="rect">
            <a:avLst/>
          </a:prstGeom>
          <a:noFill/>
        </p:spPr>
        <p:txBody>
          <a:bodyPr wrap="square" rtlCol="0">
            <a:spAutoFit/>
          </a:bodyPr>
          <a:lstStyle/>
          <a:p>
            <a:pPr marL="0" lvl="1"/>
            <a:r>
              <a:rPr lang="fr-FR" sz="1200" b="1" dirty="0">
                <a:solidFill>
                  <a:srgbClr val="000074"/>
                </a:solidFill>
                <a:cs typeface="Calibri" panose="020F0502020204030204" pitchFamily="34" charset="0"/>
              </a:rPr>
              <a:t>EJ supprimés :</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Liste des dossiers dont l’engagement juridique a été supprimé dans Chorus</a:t>
            </a:r>
          </a:p>
          <a:p>
            <a:pPr marL="171450" lvl="1" indent="-171450">
              <a:buFont typeface="Arial" panose="020B0604020202020204" pitchFamily="34" charset="0"/>
              <a:buChar char="•"/>
            </a:pPr>
            <a:r>
              <a:rPr lang="fr-FR" sz="1200" dirty="0">
                <a:solidFill>
                  <a:srgbClr val="000074"/>
                </a:solidFill>
                <a:cs typeface="Calibri" panose="020F0502020204030204" pitchFamily="34" charset="0"/>
              </a:rPr>
              <a:t>Ces dossiers sont alors à nouveau modifiables dans Osiris et une nouvelle demande de création d’EJ peut être effectuée</a:t>
            </a:r>
          </a:p>
        </p:txBody>
      </p:sp>
      <p:sp>
        <p:nvSpPr>
          <p:cNvPr id="25" name="Rectangle 24"/>
          <p:cNvSpPr/>
          <p:nvPr/>
        </p:nvSpPr>
        <p:spPr>
          <a:xfrm>
            <a:off x="4693363" y="2357640"/>
            <a:ext cx="3256305" cy="161524"/>
          </a:xfrm>
          <a:prstGeom prst="rect">
            <a:avLst/>
          </a:prstGeom>
          <a:noFill/>
          <a:ln w="31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contenu 2"/>
          <p:cNvSpPr txBox="1">
            <a:spLocks/>
          </p:cNvSpPr>
          <p:nvPr/>
        </p:nvSpPr>
        <p:spPr bwMode="auto">
          <a:xfrm>
            <a:off x="4679074" y="4208293"/>
            <a:ext cx="2817101" cy="2125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0"/>
              </a:spcAft>
              <a:buNone/>
            </a:pPr>
            <a:r>
              <a:rPr lang="fr-FR" sz="1400" kern="0" dirty="0">
                <a:solidFill>
                  <a:srgbClr val="000074"/>
                </a:solidFill>
                <a:latin typeface="Calibri" pitchFamily="34" charset="0"/>
              </a:rPr>
              <a:t>Coté Centre de services partagés :</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Les engagements juridiques créés sont consultables et traitables de la mêmes manière que s’il provenaient de Chorus-Formulaires</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La seule différence est le nom de l’application émettrice des EJ</a:t>
            </a:r>
          </a:p>
          <a:p>
            <a:pPr marL="0" indent="0" eaLnBrk="1" hangingPunct="1">
              <a:spcAft>
                <a:spcPts val="0"/>
              </a:spcAft>
              <a:buNone/>
            </a:pPr>
            <a:endParaRPr lang="fr-FR" sz="1300" b="0" kern="0" dirty="0">
              <a:solidFill>
                <a:srgbClr val="000074"/>
              </a:solidFill>
              <a:latin typeface="Calibri" pitchFamily="34" charset="0"/>
            </a:endParaRPr>
          </a:p>
        </p:txBody>
      </p:sp>
    </p:spTree>
    <p:extLst>
      <p:ext uri="{BB962C8B-B14F-4D97-AF65-F5344CB8AC3E}">
        <p14:creationId xmlns:p14="http://schemas.microsoft.com/office/powerpoint/2010/main" val="2932011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34</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les rapports</a:t>
            </a:r>
          </a:p>
        </p:txBody>
      </p:sp>
      <p:grpSp>
        <p:nvGrpSpPr>
          <p:cNvPr id="3" name="Groupe 2"/>
          <p:cNvGrpSpPr/>
          <p:nvPr/>
        </p:nvGrpSpPr>
        <p:grpSpPr>
          <a:xfrm>
            <a:off x="8520849" y="4255512"/>
            <a:ext cx="3219899" cy="1481514"/>
            <a:chOff x="409428" y="928562"/>
            <a:chExt cx="3219899" cy="1481514"/>
          </a:xfrm>
        </p:grpSpPr>
        <p:pic>
          <p:nvPicPr>
            <p:cNvPr id="2" name="Image 1"/>
            <p:cNvPicPr>
              <a:picLocks noChangeAspect="1"/>
            </p:cNvPicPr>
            <p:nvPr/>
          </p:nvPicPr>
          <p:blipFill rotWithShape="1">
            <a:blip r:embed="rId2"/>
            <a:srcRect b="83329"/>
            <a:stretch/>
          </p:blipFill>
          <p:spPr>
            <a:xfrm>
              <a:off x="409428" y="928562"/>
              <a:ext cx="3219899" cy="300163"/>
            </a:xfrm>
            <a:prstGeom prst="rect">
              <a:avLst/>
            </a:prstGeom>
          </p:spPr>
        </p:pic>
        <p:pic>
          <p:nvPicPr>
            <p:cNvPr id="7" name="Image 6"/>
            <p:cNvPicPr>
              <a:picLocks noChangeAspect="1"/>
            </p:cNvPicPr>
            <p:nvPr/>
          </p:nvPicPr>
          <p:blipFill rotWithShape="1">
            <a:blip r:embed="rId2"/>
            <a:srcRect t="34387"/>
            <a:stretch/>
          </p:blipFill>
          <p:spPr>
            <a:xfrm>
              <a:off x="409428" y="1228725"/>
              <a:ext cx="3219899" cy="1181351"/>
            </a:xfrm>
            <a:prstGeom prst="rect">
              <a:avLst/>
            </a:prstGeom>
          </p:spPr>
        </p:pic>
      </p:grpSp>
      <p:pic>
        <p:nvPicPr>
          <p:cNvPr id="4" name="Image 3"/>
          <p:cNvPicPr>
            <a:picLocks noChangeAspect="1"/>
          </p:cNvPicPr>
          <p:nvPr/>
        </p:nvPicPr>
        <p:blipFill rotWithShape="1">
          <a:blip r:embed="rId3"/>
          <a:srcRect r="1772"/>
          <a:stretch/>
        </p:blipFill>
        <p:spPr>
          <a:xfrm>
            <a:off x="273961" y="3284646"/>
            <a:ext cx="7879028" cy="2726414"/>
          </a:xfrm>
          <a:prstGeom prst="rect">
            <a:avLst/>
          </a:prstGeom>
        </p:spPr>
      </p:pic>
      <p:pic>
        <p:nvPicPr>
          <p:cNvPr id="5" name="Image 4"/>
          <p:cNvPicPr>
            <a:picLocks noChangeAspect="1"/>
          </p:cNvPicPr>
          <p:nvPr/>
        </p:nvPicPr>
        <p:blipFill>
          <a:blip r:embed="rId4"/>
          <a:stretch>
            <a:fillRect/>
          </a:stretch>
        </p:blipFill>
        <p:spPr>
          <a:xfrm>
            <a:off x="7233052" y="869296"/>
            <a:ext cx="4721056" cy="3112182"/>
          </a:xfrm>
          <a:prstGeom prst="rect">
            <a:avLst/>
          </a:prstGeom>
        </p:spPr>
      </p:pic>
      <p:sp>
        <p:nvSpPr>
          <p:cNvPr id="13" name="Espace réservé du contenu 2"/>
          <p:cNvSpPr txBox="1">
            <a:spLocks/>
          </p:cNvSpPr>
          <p:nvPr/>
        </p:nvSpPr>
        <p:spPr bwMode="auto">
          <a:xfrm>
            <a:off x="273961" y="869296"/>
            <a:ext cx="2240639" cy="22428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0"/>
              </a:spcAft>
              <a:buNone/>
            </a:pPr>
            <a:r>
              <a:rPr lang="fr-FR" sz="1600" kern="0" dirty="0">
                <a:solidFill>
                  <a:srgbClr val="000074"/>
                </a:solidFill>
                <a:latin typeface="Calibri" pitchFamily="34" charset="0"/>
              </a:rPr>
              <a:t>2 types de rapports :</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Rapports de liste (dossiers, actions, bénéficiaires…)</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Rapports consolidés</a:t>
            </a:r>
          </a:p>
          <a:p>
            <a:pPr marL="0" indent="0" eaLnBrk="1" hangingPunct="1">
              <a:spcAft>
                <a:spcPts val="0"/>
              </a:spcAft>
              <a:buNone/>
            </a:pPr>
            <a:r>
              <a:rPr lang="fr-FR" sz="1300" b="0" kern="0" dirty="0">
                <a:solidFill>
                  <a:srgbClr val="000074"/>
                </a:solidFill>
                <a:latin typeface="Calibri" pitchFamily="34" charset="0"/>
              </a:rPr>
              <a:t>Ils sont lancés depuis Osiris, à partir d’une recherche multicritères</a:t>
            </a:r>
          </a:p>
          <a:p>
            <a:pPr marL="0" indent="0" eaLnBrk="1" hangingPunct="1">
              <a:spcAft>
                <a:spcPts val="0"/>
              </a:spcAft>
              <a:buNone/>
            </a:pPr>
            <a:r>
              <a:rPr lang="fr-FR" sz="1300" b="0" kern="0" dirty="0">
                <a:solidFill>
                  <a:srgbClr val="000074"/>
                </a:solidFill>
                <a:latin typeface="Calibri" pitchFamily="34" charset="0"/>
              </a:rPr>
              <a:t>Cela produit un fichier .</a:t>
            </a:r>
            <a:r>
              <a:rPr lang="fr-FR" sz="1300" b="0" kern="0" dirty="0" err="1">
                <a:solidFill>
                  <a:srgbClr val="000074"/>
                </a:solidFill>
                <a:latin typeface="Calibri" pitchFamily="34" charset="0"/>
              </a:rPr>
              <a:t>xls</a:t>
            </a:r>
            <a:r>
              <a:rPr lang="fr-FR" sz="1300" b="0" kern="0" dirty="0">
                <a:solidFill>
                  <a:srgbClr val="000074"/>
                </a:solidFill>
                <a:latin typeface="Calibri" pitchFamily="34" charset="0"/>
              </a:rPr>
              <a:t> directement téléchargé sur le poste de l’utilisateur.</a:t>
            </a:r>
          </a:p>
        </p:txBody>
      </p:sp>
      <p:pic>
        <p:nvPicPr>
          <p:cNvPr id="6" name="Image 5"/>
          <p:cNvPicPr>
            <a:picLocks noChangeAspect="1"/>
          </p:cNvPicPr>
          <p:nvPr/>
        </p:nvPicPr>
        <p:blipFill>
          <a:blip r:embed="rId5"/>
          <a:stretch>
            <a:fillRect/>
          </a:stretch>
        </p:blipFill>
        <p:spPr>
          <a:xfrm>
            <a:off x="2440332" y="869296"/>
            <a:ext cx="4646268" cy="2179371"/>
          </a:xfrm>
          <a:prstGeom prst="rect">
            <a:avLst/>
          </a:prstGeom>
        </p:spPr>
      </p:pic>
    </p:spTree>
    <p:extLst>
      <p:ext uri="{BB962C8B-B14F-4D97-AF65-F5344CB8AC3E}">
        <p14:creationId xmlns:p14="http://schemas.microsoft.com/office/powerpoint/2010/main" val="2429816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35</a:t>
            </a:fld>
            <a:endParaRPr lang="fr-FR" dirty="0">
              <a:solidFill>
                <a:schemeClr val="accent5">
                  <a:lumMod val="50000"/>
                </a:schemeClr>
              </a:solidFill>
            </a:endParaRPr>
          </a:p>
        </p:txBody>
      </p:sp>
      <p:sp>
        <p:nvSpPr>
          <p:cNvPr id="12" name="Rectangle 9"/>
          <p:cNvSpPr>
            <a:spLocks noChangeArrowheads="1"/>
          </p:cNvSpPr>
          <p:nvPr/>
        </p:nvSpPr>
        <p:spPr bwMode="auto">
          <a:xfrm>
            <a:off x="94183" y="3663"/>
            <a:ext cx="7070289" cy="693149"/>
          </a:xfrm>
          <a:prstGeom prst="rect">
            <a:avLst/>
          </a:prstGeom>
          <a:noFill/>
          <a:ln w="25400" algn="ctr">
            <a:noFill/>
            <a:miter lim="800000"/>
            <a:headEnd/>
            <a:tailEnd/>
          </a:ln>
          <a:effectLst/>
        </p:spPr>
        <p:txBody>
          <a:bodyPr anchor="ctr"/>
          <a:lstStyle/>
          <a:p>
            <a:pPr eaLnBrk="0" hangingPunct="0"/>
            <a:r>
              <a:rPr lang="fr-FR" sz="2000" b="1" dirty="0">
                <a:solidFill>
                  <a:srgbClr val="000074"/>
                </a:solidFill>
                <a:latin typeface="Arial" pitchFamily="34" charset="0"/>
                <a:cs typeface="Arial" pitchFamily="34" charset="0"/>
              </a:rPr>
              <a:t>Osiris : administration des utilisateurs et des </a:t>
            </a:r>
            <a:r>
              <a:rPr lang="fr-FR" sz="2000" b="1" dirty="0" err="1">
                <a:solidFill>
                  <a:srgbClr val="000074"/>
                </a:solidFill>
                <a:latin typeface="Arial" pitchFamily="34" charset="0"/>
                <a:cs typeface="Arial" pitchFamily="34" charset="0"/>
              </a:rPr>
              <a:t>templates</a:t>
            </a:r>
            <a:endParaRPr lang="fr-FR" sz="2000" b="1" dirty="0">
              <a:solidFill>
                <a:srgbClr val="000074"/>
              </a:solidFill>
              <a:latin typeface="Arial" pitchFamily="34" charset="0"/>
              <a:cs typeface="Arial" pitchFamily="34" charset="0"/>
            </a:endParaRPr>
          </a:p>
        </p:txBody>
      </p:sp>
      <p:pic>
        <p:nvPicPr>
          <p:cNvPr id="4" name="Image 3"/>
          <p:cNvPicPr>
            <a:picLocks noChangeAspect="1"/>
          </p:cNvPicPr>
          <p:nvPr/>
        </p:nvPicPr>
        <p:blipFill>
          <a:blip r:embed="rId2"/>
          <a:stretch>
            <a:fillRect/>
          </a:stretch>
        </p:blipFill>
        <p:spPr>
          <a:xfrm>
            <a:off x="5800724" y="829104"/>
            <a:ext cx="6220487" cy="4084536"/>
          </a:xfrm>
          <a:prstGeom prst="rect">
            <a:avLst/>
          </a:prstGeom>
        </p:spPr>
      </p:pic>
      <p:grpSp>
        <p:nvGrpSpPr>
          <p:cNvPr id="5" name="Groupe 4"/>
          <p:cNvGrpSpPr/>
          <p:nvPr/>
        </p:nvGrpSpPr>
        <p:grpSpPr>
          <a:xfrm>
            <a:off x="3314700" y="1585731"/>
            <a:ext cx="2336091" cy="1281293"/>
            <a:chOff x="176040" y="858655"/>
            <a:chExt cx="2467319" cy="1268060"/>
          </a:xfrm>
        </p:grpSpPr>
        <p:pic>
          <p:nvPicPr>
            <p:cNvPr id="2" name="Image 1"/>
            <p:cNvPicPr>
              <a:picLocks noChangeAspect="1"/>
            </p:cNvPicPr>
            <p:nvPr/>
          </p:nvPicPr>
          <p:blipFill rotWithShape="1">
            <a:blip r:embed="rId3"/>
            <a:srcRect t="86450"/>
            <a:stretch/>
          </p:blipFill>
          <p:spPr>
            <a:xfrm>
              <a:off x="176040" y="1782055"/>
              <a:ext cx="2467319" cy="344660"/>
            </a:xfrm>
            <a:prstGeom prst="rect">
              <a:avLst/>
            </a:prstGeom>
          </p:spPr>
        </p:pic>
        <p:pic>
          <p:nvPicPr>
            <p:cNvPr id="9" name="Image 8"/>
            <p:cNvPicPr>
              <a:picLocks noChangeAspect="1"/>
            </p:cNvPicPr>
            <p:nvPr/>
          </p:nvPicPr>
          <p:blipFill rotWithShape="1">
            <a:blip r:embed="rId3"/>
            <a:srcRect b="62607"/>
            <a:stretch/>
          </p:blipFill>
          <p:spPr>
            <a:xfrm>
              <a:off x="176040" y="858655"/>
              <a:ext cx="2467319" cy="951095"/>
            </a:xfrm>
            <a:prstGeom prst="rect">
              <a:avLst/>
            </a:prstGeom>
          </p:spPr>
        </p:pic>
      </p:grpSp>
      <p:pic>
        <p:nvPicPr>
          <p:cNvPr id="3" name="Image 2"/>
          <p:cNvPicPr>
            <a:picLocks noChangeAspect="1"/>
          </p:cNvPicPr>
          <p:nvPr/>
        </p:nvPicPr>
        <p:blipFill>
          <a:blip r:embed="rId4"/>
          <a:stretch>
            <a:fillRect/>
          </a:stretch>
        </p:blipFill>
        <p:spPr>
          <a:xfrm>
            <a:off x="273961" y="3600282"/>
            <a:ext cx="6203039" cy="3019821"/>
          </a:xfrm>
          <a:prstGeom prst="rect">
            <a:avLst/>
          </a:prstGeom>
        </p:spPr>
      </p:pic>
      <p:sp>
        <p:nvSpPr>
          <p:cNvPr id="13" name="Espace réservé du contenu 2"/>
          <p:cNvSpPr txBox="1">
            <a:spLocks/>
          </p:cNvSpPr>
          <p:nvPr/>
        </p:nvSpPr>
        <p:spPr bwMode="auto">
          <a:xfrm>
            <a:off x="273961" y="869296"/>
            <a:ext cx="2919036" cy="25986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chemeClr val="tx2"/>
              </a:buClr>
              <a:buFont typeface="Wingdings" pitchFamily="2" charset="2"/>
              <a:buChar char="q"/>
              <a:defRPr sz="12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1100">
                <a:solidFill>
                  <a:schemeClr val="tx1"/>
                </a:solidFill>
                <a:latin typeface="+mn-lt"/>
                <a:cs typeface="+mn-cs"/>
              </a:defRPr>
            </a:lvl2pPr>
            <a:lvl3pPr marL="1143000" indent="-228600" algn="l" rtl="0" eaLnBrk="0" fontAlgn="base" hangingPunct="0">
              <a:spcBef>
                <a:spcPct val="20000"/>
              </a:spcBef>
              <a:spcAft>
                <a:spcPct val="0"/>
              </a:spcAft>
              <a:buClr>
                <a:schemeClr val="tx2"/>
              </a:buClr>
              <a:buFont typeface="Wingdings" pitchFamily="2" charset="2"/>
              <a:buChar char="Ø"/>
              <a:defRPr sz="10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1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Calibri" pitchFamily="34" charset="0"/>
                <a:cs typeface="+mn-cs"/>
              </a:defRPr>
            </a:lvl9pPr>
          </a:lstStyle>
          <a:p>
            <a:pPr marL="0" indent="0" eaLnBrk="1" hangingPunct="1">
              <a:spcAft>
                <a:spcPts val="0"/>
              </a:spcAft>
              <a:buNone/>
            </a:pPr>
            <a:r>
              <a:rPr lang="fr-FR" sz="1300" b="0" kern="0" dirty="0">
                <a:solidFill>
                  <a:srgbClr val="000074"/>
                </a:solidFill>
                <a:latin typeface="Calibri" pitchFamily="34" charset="0"/>
              </a:rPr>
              <a:t>Un utilisateur de rôle « </a:t>
            </a:r>
            <a:r>
              <a:rPr lang="fr-FR" sz="1300" kern="0" dirty="0">
                <a:solidFill>
                  <a:srgbClr val="000074"/>
                </a:solidFill>
                <a:latin typeface="Calibri" pitchFamily="34" charset="0"/>
              </a:rPr>
              <a:t>administrateur</a:t>
            </a:r>
            <a:r>
              <a:rPr lang="fr-FR" sz="1300" b="0" kern="0" dirty="0">
                <a:solidFill>
                  <a:srgbClr val="000074"/>
                </a:solidFill>
                <a:latin typeface="Calibri" pitchFamily="34" charset="0"/>
              </a:rPr>
              <a:t> » dispose de droits lui permettant :</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D’administrer (créer, modifier, désactiver) des utilisateurs de son service ou de ses services territoriaux</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De paramétrer les </a:t>
            </a:r>
            <a:r>
              <a:rPr lang="fr-FR" sz="1300" b="0" kern="0" dirty="0" err="1">
                <a:solidFill>
                  <a:srgbClr val="000074"/>
                </a:solidFill>
                <a:latin typeface="Calibri" pitchFamily="34" charset="0"/>
              </a:rPr>
              <a:t>templates</a:t>
            </a:r>
            <a:r>
              <a:rPr lang="fr-FR" sz="1300" b="0" kern="0" dirty="0">
                <a:solidFill>
                  <a:srgbClr val="000074"/>
                </a:solidFill>
                <a:latin typeface="Calibri" pitchFamily="34" charset="0"/>
              </a:rPr>
              <a:t> de documents utilisés pour le publipostage</a:t>
            </a:r>
          </a:p>
          <a:p>
            <a:pPr marL="177800" indent="-177800" eaLnBrk="1" hangingPunct="1">
              <a:spcAft>
                <a:spcPts val="0"/>
              </a:spcAft>
              <a:buFont typeface="Wingdings" panose="05000000000000000000" pitchFamily="2" charset="2"/>
              <a:buChar char="§"/>
            </a:pPr>
            <a:r>
              <a:rPr lang="fr-FR" sz="1300" b="0" kern="0" dirty="0">
                <a:solidFill>
                  <a:srgbClr val="000074"/>
                </a:solidFill>
                <a:latin typeface="Calibri" pitchFamily="34" charset="0"/>
              </a:rPr>
              <a:t>De publier un message qui apparait dans l’accueil d’Osiris pour les utilisateurs de son périmètre.</a:t>
            </a:r>
          </a:p>
        </p:txBody>
      </p:sp>
    </p:spTree>
    <p:extLst>
      <p:ext uri="{BB962C8B-B14F-4D97-AF65-F5344CB8AC3E}">
        <p14:creationId xmlns:p14="http://schemas.microsoft.com/office/powerpoint/2010/main" val="243226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54050" y="4229100"/>
            <a:ext cx="8439150" cy="1963738"/>
          </a:xfrm>
          <a:noFill/>
        </p:spPr>
        <p:txBody>
          <a:bodyPr vert="horz" wrap="square" lIns="91440" tIns="45720" rIns="91440" bIns="45720" numCol="1" rtlCol="0" anchor="ctr" anchorCtr="0" compatLnSpc="1">
            <a:prstTxWarp prst="textNoShape">
              <a:avLst/>
            </a:prstTxWarp>
          </a:bodyPr>
          <a:lstStyle/>
          <a:p>
            <a:r>
              <a:rPr lang="fr-FR" sz="4000" b="1" dirty="0">
                <a:solidFill>
                  <a:srgbClr val="000074"/>
                </a:solidFill>
              </a:rPr>
              <a:t>Modalités opérationnelles</a:t>
            </a:r>
            <a:endParaRPr lang="fr-FR" b="1" dirty="0">
              <a:solidFill>
                <a:srgbClr val="000074"/>
              </a:solidFill>
            </a:endParaRPr>
          </a:p>
        </p:txBody>
      </p:sp>
      <p:sp>
        <p:nvSpPr>
          <p:cNvPr id="4" name="Espace réservé du numéro de diapositive 3"/>
          <p:cNvSpPr txBox="1">
            <a:spLocks/>
          </p:cNvSpPr>
          <p:nvPr/>
        </p:nvSpPr>
        <p:spPr>
          <a:xfrm>
            <a:off x="9751928" y="6347248"/>
            <a:ext cx="2133600" cy="365125"/>
          </a:xfrm>
          <a:prstGeom prst="rect">
            <a:avLst/>
          </a:prstGeom>
        </p:spPr>
        <p:txBody>
          <a:bodyPr vert="horz" wrap="square" lIns="91440" tIns="45720" rIns="91440" bIns="45720" numCol="1" anchor="ctr" anchorCtr="0" compatLnSpc="1">
            <a:prstTxWarp prst="textNoShape">
              <a:avLst/>
            </a:prstTxWarp>
          </a:bodyPr>
          <a:lstStyle>
            <a:defPPr>
              <a:defRPr lang="fr-FR"/>
            </a:defPPr>
            <a:lvl1pPr algn="r" rtl="0" fontAlgn="base">
              <a:spcBef>
                <a:spcPct val="0"/>
              </a:spcBef>
              <a:spcAft>
                <a:spcPct val="0"/>
              </a:spcAft>
              <a:defRPr sz="11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078D431-4ED6-4BBF-AFED-DF275C4EF376}" type="slidenum">
              <a:rPr lang="fr-FR" smtClean="0">
                <a:solidFill>
                  <a:schemeClr val="accent5">
                    <a:lumMod val="50000"/>
                  </a:schemeClr>
                </a:solidFill>
              </a:rPr>
              <a:pPr>
                <a:defRPr/>
              </a:pPr>
              <a:t>36</a:t>
            </a:fld>
            <a:endParaRPr lang="fr-FR" dirty="0">
              <a:solidFill>
                <a:schemeClr val="accent5">
                  <a:lumMod val="50000"/>
                </a:schemeClr>
              </a:solidFill>
            </a:endParaRPr>
          </a:p>
        </p:txBody>
      </p:sp>
    </p:spTree>
    <p:extLst>
      <p:ext uri="{BB962C8B-B14F-4D97-AF65-F5344CB8AC3E}">
        <p14:creationId xmlns:p14="http://schemas.microsoft.com/office/powerpoint/2010/main" val="12320390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190500" y="-12700"/>
            <a:ext cx="9144000"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Conditions pour bénéficier de l’offre de service (1/2)</a:t>
            </a:r>
          </a:p>
        </p:txBody>
      </p:sp>
      <p:sp>
        <p:nvSpPr>
          <p:cNvPr id="6" name="Espace réservé du contenu 2"/>
          <p:cNvSpPr>
            <a:spLocks/>
          </p:cNvSpPr>
          <p:nvPr/>
        </p:nvSpPr>
        <p:spPr bwMode="auto">
          <a:xfrm>
            <a:off x="6795136" y="3759200"/>
            <a:ext cx="4970578" cy="2438400"/>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Assistance des utilisateurs</a:t>
            </a:r>
          </a:p>
          <a:p>
            <a:pPr marL="171450" indent="-171450" algn="just">
              <a:spcBef>
                <a:spcPts val="600"/>
              </a:spcBef>
              <a:buFont typeface="Arial" panose="020B0604020202020204" pitchFamily="34" charset="0"/>
              <a:buChar char="•"/>
            </a:pPr>
            <a:r>
              <a:rPr lang="fr-FR" sz="1300" dirty="0">
                <a:solidFill>
                  <a:srgbClr val="000074"/>
                </a:solidFill>
              </a:rPr>
              <a:t>L’assistance technique est assurée par la DJEPVA, aussi bien pour les utilisateurs finaux que pour les services instructeurs. La DJEPVA s’appuie notamment sur les ressources de la DNUM des ministères sociaux, qui héberge les applications de l’offre de service.</a:t>
            </a:r>
          </a:p>
          <a:p>
            <a:pPr marL="171450" indent="-171450" algn="just">
              <a:spcBef>
                <a:spcPts val="600"/>
              </a:spcBef>
              <a:buFont typeface="Arial" panose="020B0604020202020204" pitchFamily="34" charset="0"/>
              <a:buChar char="•"/>
            </a:pPr>
            <a:r>
              <a:rPr lang="fr-FR" sz="1300" dirty="0">
                <a:solidFill>
                  <a:srgbClr val="000074"/>
                </a:solidFill>
              </a:rPr>
              <a:t>L’assistance sur des sujets purement métier relève en revanche de la responsabilité du service instructeur en administration centrale, qui doit s’engager à consacrer suffisamment de moyens (en temps) à ce sujet.</a:t>
            </a:r>
          </a:p>
        </p:txBody>
      </p:sp>
      <p:sp>
        <p:nvSpPr>
          <p:cNvPr id="7" name="Espace réservé du numéro de diapositive 3"/>
          <p:cNvSpPr txBox="1">
            <a:spLocks/>
          </p:cNvSpPr>
          <p:nvPr/>
        </p:nvSpPr>
        <p:spPr>
          <a:xfrm>
            <a:off x="9751928" y="6347248"/>
            <a:ext cx="2133600" cy="365125"/>
          </a:xfrm>
          <a:prstGeom prst="rect">
            <a:avLst/>
          </a:prstGeom>
        </p:spPr>
        <p:txBody>
          <a:bodyPr vert="horz" wrap="square" lIns="91440" tIns="45720" rIns="91440" bIns="45720" numCol="1" anchor="ctr" anchorCtr="0" compatLnSpc="1">
            <a:prstTxWarp prst="textNoShape">
              <a:avLst/>
            </a:prstTxWarp>
          </a:bodyPr>
          <a:lstStyle>
            <a:defPPr>
              <a:defRPr lang="fr-FR"/>
            </a:defPPr>
            <a:lvl1pPr algn="r" rtl="0" fontAlgn="base">
              <a:spcBef>
                <a:spcPct val="0"/>
              </a:spcBef>
              <a:spcAft>
                <a:spcPct val="0"/>
              </a:spcAft>
              <a:defRPr sz="11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078D431-4ED6-4BBF-AFED-DF275C4EF376}" type="slidenum">
              <a:rPr lang="fr-FR" smtClean="0">
                <a:solidFill>
                  <a:schemeClr val="accent5">
                    <a:lumMod val="50000"/>
                  </a:schemeClr>
                </a:solidFill>
              </a:rPr>
              <a:pPr>
                <a:defRPr/>
              </a:pPr>
              <a:t>37</a:t>
            </a:fld>
            <a:endParaRPr lang="fr-FR" dirty="0">
              <a:solidFill>
                <a:schemeClr val="accent5">
                  <a:lumMod val="50000"/>
                </a:schemeClr>
              </a:solidFill>
            </a:endParaRPr>
          </a:p>
        </p:txBody>
      </p:sp>
      <p:sp>
        <p:nvSpPr>
          <p:cNvPr id="5" name="Espace réservé du contenu 2"/>
          <p:cNvSpPr>
            <a:spLocks/>
          </p:cNvSpPr>
          <p:nvPr/>
        </p:nvSpPr>
        <p:spPr bwMode="auto">
          <a:xfrm>
            <a:off x="327025" y="815552"/>
            <a:ext cx="5578475" cy="5178848"/>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Des outils partagés</a:t>
            </a:r>
          </a:p>
          <a:p>
            <a:pPr marL="180975" indent="-180975" algn="just">
              <a:spcBef>
                <a:spcPts val="600"/>
              </a:spcBef>
              <a:buClr>
                <a:srgbClr val="3333FF"/>
              </a:buClr>
              <a:buFont typeface="Arial" panose="020B0604020202020204" pitchFamily="34" charset="0"/>
              <a:buChar char="•"/>
            </a:pPr>
            <a:r>
              <a:rPr lang="fr-FR" sz="1300" dirty="0">
                <a:solidFill>
                  <a:srgbClr val="000074"/>
                </a:solidFill>
              </a:rPr>
              <a:t>Les outils proposés (Le Compte Asso, Osiris, le connecteur-Chorus) sont utilisés par plusieurs partenaires, qui partagent en grande partie un mode de fonctionnement commun (workflow, règles de gestion…).</a:t>
            </a:r>
          </a:p>
          <a:p>
            <a:pPr marL="180975" indent="-180975" algn="just">
              <a:spcBef>
                <a:spcPts val="600"/>
              </a:spcBef>
              <a:buClr>
                <a:srgbClr val="3333FF"/>
              </a:buClr>
              <a:buFont typeface="Arial" panose="020B0604020202020204" pitchFamily="34" charset="0"/>
              <a:buChar char="•"/>
            </a:pPr>
            <a:r>
              <a:rPr lang="fr-FR" sz="1300" dirty="0">
                <a:solidFill>
                  <a:srgbClr val="000074"/>
                </a:solidFill>
              </a:rPr>
              <a:t>Cependant, le cadre est suffisamment souple pour permettre à chaque partenaire de bénéficier de spécificités dans la mesure de ce qui est raisonnable de faire.</a:t>
            </a:r>
            <a:endParaRPr lang="fr-FR" sz="1200" dirty="0">
              <a:solidFill>
                <a:srgbClr val="000074"/>
              </a:solidFill>
            </a:endParaRPr>
          </a:p>
          <a:p>
            <a:pPr algn="just">
              <a:spcBef>
                <a:spcPct val="20000"/>
              </a:spcBef>
              <a:buClr>
                <a:schemeClr val="tx2"/>
              </a:buClr>
            </a:pPr>
            <a:endParaRPr lang="fr-FR" sz="1600" b="1" dirty="0">
              <a:solidFill>
                <a:srgbClr val="000074"/>
              </a:solidFill>
            </a:endParaRPr>
          </a:p>
          <a:p>
            <a:pPr algn="just">
              <a:spcBef>
                <a:spcPct val="20000"/>
              </a:spcBef>
              <a:buClr>
                <a:schemeClr val="tx2"/>
              </a:buClr>
            </a:pPr>
            <a:r>
              <a:rPr lang="fr-FR" sz="1600" b="1" dirty="0">
                <a:solidFill>
                  <a:srgbClr val="000074"/>
                </a:solidFill>
              </a:rPr>
              <a:t>Accompagnement</a:t>
            </a:r>
          </a:p>
          <a:p>
            <a:pPr marL="171450" indent="-171450" algn="just">
              <a:spcBef>
                <a:spcPts val="600"/>
              </a:spcBef>
              <a:buFont typeface="Arial" panose="020B0604020202020204" pitchFamily="34" charset="0"/>
              <a:buChar char="•"/>
            </a:pPr>
            <a:r>
              <a:rPr lang="fr-FR" sz="1300" dirty="0">
                <a:solidFill>
                  <a:srgbClr val="000074"/>
                </a:solidFill>
              </a:rPr>
              <a:t>La DJEPVA s’engage à accompagner les services instructeurs pour les aider à dématérialiser leur processus métier et les former à l’utilisation des outils. Elle assure l’intégralité du paramétrage des référentiels métier au démarrage et donne progressivement plus d’autonomie aux services instructeurs.</a:t>
            </a:r>
          </a:p>
          <a:p>
            <a:pPr marL="171450" indent="-171450" algn="just">
              <a:spcBef>
                <a:spcPts val="600"/>
              </a:spcBef>
              <a:buFont typeface="Arial" panose="020B0604020202020204" pitchFamily="34" charset="0"/>
              <a:buChar char="•"/>
            </a:pPr>
            <a:r>
              <a:rPr lang="fr-FR" sz="1300" dirty="0">
                <a:solidFill>
                  <a:srgbClr val="000074"/>
                </a:solidFill>
              </a:rPr>
              <a:t>Dans le cas de dispositifs déconcentrés, la DJEPVA assure l’interface avec le pilote du dispositif en administration centrale mais laisse à ce dernier la responsabilité de l’animation, l’accompagnement et l’assistance des services instructeurs déconcentrés. Des formations et aides à la conduite de changement pourront cependant être organisées de manière conjointe.</a:t>
            </a:r>
          </a:p>
          <a:p>
            <a:pPr marL="171450" indent="-171450" algn="just">
              <a:spcBef>
                <a:spcPts val="600"/>
              </a:spcBef>
              <a:buFont typeface="Arial" panose="020B0604020202020204" pitchFamily="34" charset="0"/>
              <a:buChar char="•"/>
            </a:pPr>
            <a:r>
              <a:rPr lang="fr-FR" sz="1300" dirty="0">
                <a:solidFill>
                  <a:srgbClr val="000074"/>
                </a:solidFill>
              </a:rPr>
              <a:t>Lorsqu’un nouveau partenaire est décidé à bénéficier de l’offre de service, le paramétrage du/des services instructeurs, programmes/type de financement, référentiels Chorus, etc. s’effectue très rapidement.</a:t>
            </a:r>
          </a:p>
        </p:txBody>
      </p:sp>
      <p:pic>
        <p:nvPicPr>
          <p:cNvPr id="1026" name="Picture 2" descr="Projets Partagés » : un outil de partage d'expériences en promotion de la  santé - Éducation Sant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2600" y="911224"/>
            <a:ext cx="32956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6033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15900" y="0"/>
            <a:ext cx="9144000"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Conditions pour bénéficier de l’offre de service (2/2)</a:t>
            </a:r>
          </a:p>
        </p:txBody>
      </p:sp>
      <p:sp>
        <p:nvSpPr>
          <p:cNvPr id="6" name="Espace réservé du contenu 2"/>
          <p:cNvSpPr>
            <a:spLocks/>
          </p:cNvSpPr>
          <p:nvPr/>
        </p:nvSpPr>
        <p:spPr bwMode="auto">
          <a:xfrm>
            <a:off x="6489700" y="889000"/>
            <a:ext cx="5305426" cy="4629150"/>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Une gouvernance partagée</a:t>
            </a:r>
          </a:p>
          <a:p>
            <a:pPr marL="180975" indent="-180975" algn="just">
              <a:spcBef>
                <a:spcPts val="600"/>
              </a:spcBef>
              <a:buFont typeface="Arial" panose="020B0604020202020204" pitchFamily="34" charset="0"/>
              <a:buChar char="•"/>
            </a:pPr>
            <a:r>
              <a:rPr lang="fr-FR" sz="1300" dirty="0">
                <a:solidFill>
                  <a:srgbClr val="000074"/>
                </a:solidFill>
              </a:rPr>
              <a:t>Une fois le service opérationnel, les modalités et la fréquence des échanges DJEPVA-partenaire sont à définir en fonction des besoins. Au-delà de ces échanges, la gouvernance partagée prévoit des points de situation réguliers (fréquence et modalités à définir).</a:t>
            </a:r>
          </a:p>
          <a:p>
            <a:pPr marL="180975" indent="-180975" algn="just">
              <a:spcBef>
                <a:spcPts val="600"/>
              </a:spcBef>
              <a:buFont typeface="Arial" panose="020B0604020202020204" pitchFamily="34" charset="0"/>
              <a:buChar char="•"/>
            </a:pPr>
            <a:r>
              <a:rPr lang="fr-FR" sz="1300" dirty="0">
                <a:solidFill>
                  <a:srgbClr val="000074"/>
                </a:solidFill>
              </a:rPr>
              <a:t>La gouvernance prévoit aussi chaque année, entre les mois de septembre et de novembre, des travaux de conception afin d’identifier de nouveaux besoins et la manière de les intégrer dans les services numériques, afin qu’ils y soit développés et opérationnels pour les campagnes de subvention de l’année suivante. La DNUM des ministères sociaux est associée à ces travaux autant que de besoin.</a:t>
            </a:r>
          </a:p>
          <a:p>
            <a:pPr marL="180975" indent="-180975" algn="just">
              <a:spcBef>
                <a:spcPts val="600"/>
              </a:spcBef>
              <a:buFont typeface="Arial" panose="020B0604020202020204" pitchFamily="34" charset="0"/>
              <a:buChar char="•"/>
            </a:pPr>
            <a:r>
              <a:rPr lang="fr-FR" sz="1300" dirty="0">
                <a:solidFill>
                  <a:srgbClr val="000074"/>
                </a:solidFill>
              </a:rPr>
              <a:t>Ces travaux se concrétisent par l’organisation d’un COPIL en fin d’année, afin de valider le plan d’activité des systèmes d’information de l’année suivante.</a:t>
            </a:r>
          </a:p>
          <a:p>
            <a:pPr marL="180975" indent="-180975" algn="just">
              <a:spcBef>
                <a:spcPts val="600"/>
              </a:spcBef>
              <a:buFont typeface="Arial" panose="020B0604020202020204" pitchFamily="34" charset="0"/>
              <a:buChar char="•"/>
            </a:pPr>
            <a:r>
              <a:rPr lang="fr-FR" sz="1300" dirty="0">
                <a:solidFill>
                  <a:srgbClr val="000074"/>
                </a:solidFill>
              </a:rPr>
              <a:t>De nouveaux besoins urgents peuvent être exprimés en cours d’année et peuvent être réalisés dans la mesure de ce qui est raisonnable de faire.</a:t>
            </a:r>
          </a:p>
          <a:p>
            <a:pPr marL="180975" indent="-180975" algn="just">
              <a:spcBef>
                <a:spcPts val="600"/>
              </a:spcBef>
              <a:buFont typeface="Arial" panose="020B0604020202020204" pitchFamily="34" charset="0"/>
              <a:buChar char="•"/>
            </a:pPr>
            <a:r>
              <a:rPr lang="fr-FR" sz="1300" dirty="0">
                <a:solidFill>
                  <a:srgbClr val="000074"/>
                </a:solidFill>
              </a:rPr>
              <a:t>Un COPIL complémentaire peut être organisé durant l’année, afin de porter une demande particulière non prévue, et de valider sa réalisation dans les outils de l’offre de service.</a:t>
            </a:r>
          </a:p>
        </p:txBody>
      </p:sp>
      <p:sp>
        <p:nvSpPr>
          <p:cNvPr id="7"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38</a:t>
            </a:fld>
            <a:endParaRPr lang="fr-FR" dirty="0">
              <a:solidFill>
                <a:schemeClr val="accent5">
                  <a:lumMod val="50000"/>
                </a:schemeClr>
              </a:solidFill>
            </a:endParaRPr>
          </a:p>
        </p:txBody>
      </p:sp>
      <p:sp>
        <p:nvSpPr>
          <p:cNvPr id="5" name="Espace réservé du contenu 2"/>
          <p:cNvSpPr>
            <a:spLocks/>
          </p:cNvSpPr>
          <p:nvPr/>
        </p:nvSpPr>
        <p:spPr bwMode="auto">
          <a:xfrm>
            <a:off x="304801" y="889000"/>
            <a:ext cx="5346700" cy="4629150"/>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Coûts de l’utilisation de l’offre de service</a:t>
            </a:r>
          </a:p>
          <a:p>
            <a:pPr marL="171450" indent="-171450" algn="just">
              <a:spcBef>
                <a:spcPts val="600"/>
              </a:spcBef>
              <a:buFont typeface="Arial" panose="020B0604020202020204" pitchFamily="34" charset="0"/>
              <a:buChar char="•"/>
            </a:pPr>
            <a:r>
              <a:rPr lang="fr-FR" sz="1300" dirty="0">
                <a:solidFill>
                  <a:srgbClr val="000074"/>
                </a:solidFill>
              </a:rPr>
              <a:t>L’accès aux outils est gratuit mais pour des partenaires dont le nombre de dossiers dépasse 5000 unités par an, une participation est demandée pour la prise en charge de la MCO globale (maintien en conditions opérationnelles), qui devrait être de l’ordre de 10 000 € par an par partenaire, à laquelle peut s’ajouter d’éventuels coûts de MCO pour les outils spécifiques du partenaire.</a:t>
            </a:r>
          </a:p>
          <a:p>
            <a:pPr marL="171450" indent="-171450" algn="just">
              <a:spcBef>
                <a:spcPts val="600"/>
              </a:spcBef>
              <a:buFont typeface="Arial" panose="020B0604020202020204" pitchFamily="34" charset="0"/>
              <a:buChar char="•"/>
            </a:pPr>
            <a:r>
              <a:rPr lang="fr-FR" sz="1300" dirty="0">
                <a:solidFill>
                  <a:srgbClr val="000074"/>
                </a:solidFill>
              </a:rPr>
              <a:t>Les demandes d’évolution spécifiques sont à la charge du partenaire (voir gouvernance partagée ci-contre).</a:t>
            </a:r>
          </a:p>
          <a:p>
            <a:pPr marL="171450" indent="-171450" algn="just">
              <a:spcBef>
                <a:spcPts val="600"/>
              </a:spcBef>
              <a:buFont typeface="Arial" panose="020B0604020202020204" pitchFamily="34" charset="0"/>
              <a:buChar char="•"/>
            </a:pPr>
            <a:r>
              <a:rPr lang="fr-FR" sz="1300" dirty="0">
                <a:solidFill>
                  <a:srgbClr val="000074"/>
                </a:solidFill>
              </a:rPr>
              <a:t>En revanche, les évolutions communes (qui bénéficient à l’ensemble des partenaires bénéficiaires de l’offre de service) seront prises en charge par la DJEPVA.</a:t>
            </a:r>
          </a:p>
        </p:txBody>
      </p:sp>
      <p:pic>
        <p:nvPicPr>
          <p:cNvPr id="1026" name="Picture 2" descr="Quels outils pour assurer une bonne gouvernance ? - iBab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75" y="3775074"/>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0626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15900" y="0"/>
            <a:ext cx="10706100"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Modalités de déploiement d’un service instructeur ou d’un dispositif de subvention</a:t>
            </a:r>
          </a:p>
        </p:txBody>
      </p:sp>
      <p:sp>
        <p:nvSpPr>
          <p:cNvPr id="7"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39</a:t>
            </a:fld>
            <a:endParaRPr lang="fr-FR" dirty="0">
              <a:solidFill>
                <a:schemeClr val="accent5">
                  <a:lumMod val="50000"/>
                </a:schemeClr>
              </a:solidFill>
            </a:endParaRPr>
          </a:p>
        </p:txBody>
      </p:sp>
      <p:sp>
        <p:nvSpPr>
          <p:cNvPr id="5" name="Espace réservé du contenu 2"/>
          <p:cNvSpPr>
            <a:spLocks/>
          </p:cNvSpPr>
          <p:nvPr/>
        </p:nvSpPr>
        <p:spPr bwMode="auto">
          <a:xfrm>
            <a:off x="304801" y="889000"/>
            <a:ext cx="5270499" cy="4629150"/>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Les étapes</a:t>
            </a:r>
          </a:p>
          <a:p>
            <a:pPr marL="177800" indent="-177800" algn="just">
              <a:spcBef>
                <a:spcPts val="600"/>
              </a:spcBef>
              <a:buFont typeface="+mj-lt"/>
              <a:buAutoNum type="arabicPeriod"/>
            </a:pPr>
            <a:r>
              <a:rPr lang="fr-FR" sz="1300" dirty="0">
                <a:solidFill>
                  <a:srgbClr val="000074"/>
                </a:solidFill>
              </a:rPr>
              <a:t>Etude du processus métier existant (modalité de gestion des appels à projet, modalités d’instruction et de mise en paiement…)</a:t>
            </a:r>
          </a:p>
          <a:p>
            <a:pPr marL="177800" indent="-177800" algn="just">
              <a:spcBef>
                <a:spcPts val="600"/>
              </a:spcBef>
              <a:buFont typeface="+mj-lt"/>
              <a:buAutoNum type="arabicPeriod"/>
            </a:pPr>
            <a:r>
              <a:rPr lang="fr-FR" sz="1300" dirty="0">
                <a:solidFill>
                  <a:srgbClr val="000074"/>
                </a:solidFill>
              </a:rPr>
              <a:t>Etude des appels à projet, des différents actes juridiques (arrêtés, conventions) et des référentiels Chorus</a:t>
            </a:r>
          </a:p>
          <a:p>
            <a:pPr marL="177800" indent="-177800" algn="just">
              <a:spcBef>
                <a:spcPts val="600"/>
              </a:spcBef>
              <a:buFont typeface="+mj-lt"/>
              <a:buAutoNum type="arabicPeriod"/>
            </a:pPr>
            <a:r>
              <a:rPr lang="fr-FR" sz="1300" dirty="0">
                <a:solidFill>
                  <a:srgbClr val="000074"/>
                </a:solidFill>
                <a:sym typeface="Wingdings" panose="05000000000000000000" pitchFamily="2" charset="2"/>
              </a:rPr>
              <a:t>Etude des besoins spécifiques pour l’instruction des demandes de subventions (champs et/ou documents demandés spécifiques)</a:t>
            </a:r>
          </a:p>
          <a:p>
            <a:pPr marL="177800" indent="-177800" algn="just">
              <a:spcBef>
                <a:spcPts val="600"/>
              </a:spcBef>
              <a:buFont typeface="+mj-lt"/>
              <a:buAutoNum type="arabicPeriod"/>
            </a:pPr>
            <a:r>
              <a:rPr lang="fr-FR" sz="1300" dirty="0">
                <a:solidFill>
                  <a:srgbClr val="000074"/>
                </a:solidFill>
                <a:sym typeface="Wingdings" panose="05000000000000000000" pitchFamily="2" charset="2"/>
              </a:rPr>
              <a:t>Paramétrage dans Le Compte Asso et Osiris, création des comptes de service instructeur</a:t>
            </a:r>
          </a:p>
          <a:p>
            <a:pPr marL="177800" indent="-177800" algn="just">
              <a:spcBef>
                <a:spcPts val="600"/>
              </a:spcBef>
              <a:buFont typeface="+mj-lt"/>
              <a:buAutoNum type="arabicPeriod"/>
            </a:pPr>
            <a:r>
              <a:rPr lang="fr-FR" sz="1300" dirty="0">
                <a:solidFill>
                  <a:srgbClr val="000074"/>
                </a:solidFill>
                <a:sym typeface="Wingdings" panose="05000000000000000000" pitchFamily="2" charset="2"/>
              </a:rPr>
              <a:t>Formation des utilisateurs du service instructeur</a:t>
            </a:r>
          </a:p>
          <a:p>
            <a:pPr marL="177800" indent="-177800" algn="just">
              <a:spcBef>
                <a:spcPts val="600"/>
              </a:spcBef>
              <a:buFont typeface="+mj-lt"/>
              <a:buAutoNum type="arabicPeriod"/>
            </a:pPr>
            <a:r>
              <a:rPr lang="fr-FR" sz="1300" dirty="0">
                <a:solidFill>
                  <a:srgbClr val="000074"/>
                </a:solidFill>
                <a:sym typeface="Wingdings" panose="05000000000000000000" pitchFamily="2" charset="2"/>
              </a:rPr>
              <a:t>Paramétrage de la subvention par le service instructeur</a:t>
            </a:r>
          </a:p>
          <a:p>
            <a:pPr marL="177800" indent="-177800" algn="just">
              <a:spcBef>
                <a:spcPts val="600"/>
              </a:spcBef>
              <a:buFont typeface="+mj-lt"/>
              <a:buAutoNum type="arabicPeriod"/>
            </a:pPr>
            <a:r>
              <a:rPr lang="fr-FR" sz="1300" dirty="0">
                <a:solidFill>
                  <a:srgbClr val="000074"/>
                </a:solidFill>
                <a:sym typeface="Wingdings" panose="05000000000000000000" pitchFamily="2" charset="2"/>
              </a:rPr>
              <a:t>Lancement de la campagne de subvention</a:t>
            </a:r>
          </a:p>
          <a:p>
            <a:pPr marL="171450" indent="-171450" algn="just">
              <a:spcBef>
                <a:spcPts val="600"/>
              </a:spcBef>
              <a:buFont typeface="Arial" panose="020B0604020202020204" pitchFamily="34" charset="0"/>
              <a:buChar char="•"/>
            </a:pPr>
            <a:endParaRPr lang="fr-FR" sz="1300" dirty="0">
              <a:solidFill>
                <a:srgbClr val="000074"/>
              </a:solidFill>
            </a:endParaRPr>
          </a:p>
        </p:txBody>
      </p:sp>
      <p:sp>
        <p:nvSpPr>
          <p:cNvPr id="8" name="Espace réservé du contenu 2"/>
          <p:cNvSpPr>
            <a:spLocks/>
          </p:cNvSpPr>
          <p:nvPr/>
        </p:nvSpPr>
        <p:spPr bwMode="auto">
          <a:xfrm>
            <a:off x="6070601" y="889000"/>
            <a:ext cx="5346700" cy="4629150"/>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Processus valable pour :</a:t>
            </a:r>
          </a:p>
          <a:p>
            <a:pPr marL="171450" indent="-171450" algn="just">
              <a:spcBef>
                <a:spcPts val="600"/>
              </a:spcBef>
              <a:buFont typeface="Arial" panose="020B0604020202020204" pitchFamily="34" charset="0"/>
              <a:buChar char="•"/>
            </a:pPr>
            <a:r>
              <a:rPr lang="fr-FR" sz="1300" dirty="0">
                <a:solidFill>
                  <a:srgbClr val="000074"/>
                </a:solidFill>
              </a:rPr>
              <a:t>Un service d’administration centrale ou déconcentrée</a:t>
            </a:r>
          </a:p>
          <a:p>
            <a:pPr marL="171450" indent="-171450" algn="just">
              <a:spcBef>
                <a:spcPts val="600"/>
              </a:spcBef>
              <a:buFont typeface="Arial" panose="020B0604020202020204" pitchFamily="34" charset="0"/>
              <a:buChar char="•"/>
            </a:pPr>
            <a:r>
              <a:rPr lang="fr-FR" sz="1300" dirty="0">
                <a:solidFill>
                  <a:srgbClr val="000074"/>
                </a:solidFill>
              </a:rPr>
              <a:t>Un ou plusieurs dispositifs instruits en administration centrale et/ou dans des services déconcentrés</a:t>
            </a:r>
          </a:p>
          <a:p>
            <a:pPr algn="just">
              <a:spcBef>
                <a:spcPts val="600"/>
              </a:spcBef>
            </a:pPr>
            <a:endParaRPr lang="fr-FR" sz="1300" dirty="0">
              <a:solidFill>
                <a:srgbClr val="000074"/>
              </a:solidFill>
            </a:endParaRPr>
          </a:p>
          <a:p>
            <a:pPr algn="just">
              <a:spcBef>
                <a:spcPts val="600"/>
              </a:spcBef>
            </a:pPr>
            <a:endParaRPr lang="fr-FR" sz="1300" dirty="0">
              <a:solidFill>
                <a:srgbClr val="000074"/>
              </a:solidFill>
            </a:endParaRPr>
          </a:p>
          <a:p>
            <a:pPr marL="171450" indent="-171450" algn="just">
              <a:spcBef>
                <a:spcPts val="600"/>
              </a:spcBef>
              <a:buFont typeface="Arial" panose="020B0604020202020204" pitchFamily="34" charset="0"/>
              <a:buChar char="•"/>
            </a:pPr>
            <a:endParaRPr lang="fr-FR" sz="1300" dirty="0">
              <a:solidFill>
                <a:srgbClr val="000074"/>
              </a:solidFill>
            </a:endParaRPr>
          </a:p>
          <a:p>
            <a:pPr algn="just">
              <a:spcBef>
                <a:spcPts val="600"/>
              </a:spcBef>
            </a:pPr>
            <a:endParaRPr lang="fr-FR" sz="1300" dirty="0">
              <a:solidFill>
                <a:srgbClr val="000074"/>
              </a:solidFill>
            </a:endParaRPr>
          </a:p>
          <a:p>
            <a:pPr algn="just">
              <a:spcBef>
                <a:spcPct val="20000"/>
              </a:spcBef>
              <a:buClr>
                <a:schemeClr val="tx2"/>
              </a:buClr>
            </a:pPr>
            <a:endParaRPr lang="fr-FR" sz="1300" dirty="0">
              <a:solidFill>
                <a:srgbClr val="000074"/>
              </a:solidFill>
            </a:endParaRPr>
          </a:p>
        </p:txBody>
      </p:sp>
      <p:pic>
        <p:nvPicPr>
          <p:cNvPr id="2" name="Image 1"/>
          <p:cNvPicPr>
            <a:picLocks noChangeAspect="1"/>
          </p:cNvPicPr>
          <p:nvPr/>
        </p:nvPicPr>
        <p:blipFill>
          <a:blip r:embed="rId2"/>
          <a:stretch>
            <a:fillRect/>
          </a:stretch>
        </p:blipFill>
        <p:spPr>
          <a:xfrm>
            <a:off x="7477125" y="3319462"/>
            <a:ext cx="2971800" cy="1533525"/>
          </a:xfrm>
          <a:prstGeom prst="rect">
            <a:avLst/>
          </a:prstGeom>
        </p:spPr>
      </p:pic>
    </p:spTree>
    <p:extLst>
      <p:ext uri="{BB962C8B-B14F-4D97-AF65-F5344CB8AC3E}">
        <p14:creationId xmlns:p14="http://schemas.microsoft.com/office/powerpoint/2010/main" val="332203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à coins arrondis 16"/>
          <p:cNvSpPr/>
          <p:nvPr/>
        </p:nvSpPr>
        <p:spPr>
          <a:xfrm>
            <a:off x="2240236" y="2367143"/>
            <a:ext cx="2013989" cy="281809"/>
          </a:xfrm>
          <a:prstGeom prst="roundRect">
            <a:avLst/>
          </a:prstGeom>
          <a:solidFill>
            <a:srgbClr val="000074"/>
          </a:solidFill>
          <a:ln>
            <a:solidFill>
              <a:srgbClr val="0000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2169208" y="1885677"/>
            <a:ext cx="2184622" cy="281809"/>
          </a:xfrm>
          <a:prstGeom prst="roundRect">
            <a:avLst/>
          </a:prstGeom>
          <a:solidFill>
            <a:srgbClr val="000074"/>
          </a:solidFill>
          <a:ln>
            <a:solidFill>
              <a:srgbClr val="0000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2169207" y="1442724"/>
            <a:ext cx="2156048" cy="281809"/>
          </a:xfrm>
          <a:prstGeom prst="roundRect">
            <a:avLst/>
          </a:prstGeom>
          <a:solidFill>
            <a:srgbClr val="000074"/>
          </a:solidFill>
          <a:ln>
            <a:solidFill>
              <a:srgbClr val="0000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Les besoins majeurs pour les associations</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4</a:t>
            </a:fld>
            <a:endParaRPr lang="fr-FR" dirty="0">
              <a:solidFill>
                <a:schemeClr val="accent5">
                  <a:lumMod val="50000"/>
                </a:schemeClr>
              </a:solidFill>
            </a:endParaRPr>
          </a:p>
        </p:txBody>
      </p:sp>
      <p:sp>
        <p:nvSpPr>
          <p:cNvPr id="122" name="Espace réservé du contenu 2"/>
          <p:cNvSpPr>
            <a:spLocks noGrp="1"/>
          </p:cNvSpPr>
          <p:nvPr>
            <p:ph idx="4294967295"/>
          </p:nvPr>
        </p:nvSpPr>
        <p:spPr>
          <a:xfrm>
            <a:off x="1930400" y="1422462"/>
            <a:ext cx="2654300" cy="1447737"/>
          </a:xfrm>
          <a:noFill/>
        </p:spPr>
        <p:txBody>
          <a:bodyPr>
            <a:noAutofit/>
          </a:bodyPr>
          <a:lstStyle/>
          <a:p>
            <a:pPr marL="0" indent="0" algn="ctr" eaLnBrk="1" hangingPunct="1">
              <a:spcAft>
                <a:spcPts val="600"/>
              </a:spcAft>
              <a:buNone/>
            </a:pPr>
            <a:r>
              <a:rPr lang="fr-FR" sz="1400" dirty="0">
                <a:solidFill>
                  <a:schemeClr val="bg1"/>
                </a:solidFill>
                <a:latin typeface="Calibri" pitchFamily="34" charset="0"/>
              </a:rPr>
              <a:t>Plus de 15 000 contributions </a:t>
            </a:r>
          </a:p>
          <a:p>
            <a:pPr marL="0" indent="0" algn="ctr" eaLnBrk="1" hangingPunct="1">
              <a:spcBef>
                <a:spcPts val="1200"/>
              </a:spcBef>
              <a:spcAft>
                <a:spcPts val="1800"/>
              </a:spcAft>
              <a:buNone/>
            </a:pPr>
            <a:r>
              <a:rPr lang="fr-FR" sz="1400" dirty="0">
                <a:solidFill>
                  <a:schemeClr val="bg1"/>
                </a:solidFill>
                <a:latin typeface="Calibri" pitchFamily="34" charset="0"/>
              </a:rPr>
              <a:t>15 questions dont 2 ouvertes </a:t>
            </a:r>
          </a:p>
          <a:p>
            <a:pPr marL="0" indent="0" algn="ctr" eaLnBrk="1" hangingPunct="1">
              <a:spcAft>
                <a:spcPts val="1800"/>
              </a:spcAft>
              <a:buNone/>
            </a:pPr>
            <a:r>
              <a:rPr lang="fr-FR" sz="1400" dirty="0">
                <a:solidFill>
                  <a:schemeClr val="bg1"/>
                </a:solidFill>
                <a:latin typeface="Calibri" pitchFamily="34" charset="0"/>
              </a:rPr>
              <a:t>Plus de 5 000 propositions</a:t>
            </a:r>
            <a:endParaRPr lang="fr-FR" sz="1400" dirty="0">
              <a:solidFill>
                <a:srgbClr val="000074"/>
              </a:solidFill>
              <a:latin typeface="Calibri" pitchFamily="34" charset="0"/>
            </a:endParaRPr>
          </a:p>
        </p:txBody>
      </p:sp>
      <p:sp>
        <p:nvSpPr>
          <p:cNvPr id="15" name="Espace réservé du contenu 2"/>
          <p:cNvSpPr>
            <a:spLocks noGrp="1"/>
          </p:cNvSpPr>
          <p:nvPr>
            <p:ph idx="4294967295"/>
          </p:nvPr>
        </p:nvSpPr>
        <p:spPr>
          <a:xfrm>
            <a:off x="221265" y="856702"/>
            <a:ext cx="6076951" cy="356992"/>
          </a:xfrm>
          <a:solidFill>
            <a:srgbClr val="000074"/>
          </a:solidFill>
          <a:ln>
            <a:solidFill>
              <a:srgbClr val="000074"/>
            </a:solidFill>
          </a:ln>
        </p:spPr>
        <p:txBody>
          <a:bodyPr>
            <a:noAutofit/>
          </a:bodyPr>
          <a:lstStyle/>
          <a:p>
            <a:pPr marL="0" indent="0" algn="ctr" eaLnBrk="1" hangingPunct="1">
              <a:spcAft>
                <a:spcPts val="0"/>
              </a:spcAft>
              <a:buNone/>
            </a:pPr>
            <a:r>
              <a:rPr lang="fr-FR" sz="1600" dirty="0">
                <a:solidFill>
                  <a:schemeClr val="bg1"/>
                </a:solidFill>
                <a:latin typeface="Calibri" pitchFamily="34" charset="0"/>
              </a:rPr>
              <a:t>La grande consultation des associations (début 2023)</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2706" y="881267"/>
            <a:ext cx="3985648" cy="1507650"/>
          </a:xfrm>
          <a:prstGeom prst="rect">
            <a:avLst/>
          </a:prstGeom>
        </p:spPr>
      </p:pic>
      <p:pic>
        <p:nvPicPr>
          <p:cNvPr id="3" name="Image 2"/>
          <p:cNvPicPr>
            <a:picLocks noChangeAspect="1"/>
          </p:cNvPicPr>
          <p:nvPr/>
        </p:nvPicPr>
        <p:blipFill>
          <a:blip r:embed="rId4"/>
          <a:stretch>
            <a:fillRect/>
          </a:stretch>
        </p:blipFill>
        <p:spPr>
          <a:xfrm>
            <a:off x="745022" y="4028982"/>
            <a:ext cx="1734932" cy="7204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Espace réservé du contenu 2"/>
          <p:cNvSpPr>
            <a:spLocks noGrp="1"/>
          </p:cNvSpPr>
          <p:nvPr>
            <p:ph idx="4294967295"/>
          </p:nvPr>
        </p:nvSpPr>
        <p:spPr>
          <a:xfrm>
            <a:off x="123192" y="4873633"/>
            <a:ext cx="3028085" cy="796448"/>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Besoin de mutualisation</a:t>
            </a:r>
          </a:p>
          <a:p>
            <a:pPr marL="0" indent="0" algn="ctr" eaLnBrk="1" hangingPunct="1">
              <a:spcAft>
                <a:spcPts val="600"/>
              </a:spcAft>
              <a:buNone/>
            </a:pPr>
            <a:r>
              <a:rPr lang="fr-FR" sz="1400" b="0" dirty="0">
                <a:solidFill>
                  <a:srgbClr val="000074"/>
                </a:solidFill>
                <a:latin typeface="Calibri" pitchFamily="34" charset="0"/>
              </a:rPr>
              <a:t>Formulaire unique, identifiant unique, guichet unique, fin des double-saisies</a:t>
            </a:r>
            <a:endParaRPr lang="fr-FR" sz="1100" b="0" dirty="0">
              <a:solidFill>
                <a:srgbClr val="000074"/>
              </a:solidFill>
              <a:latin typeface="Calibri" pitchFamily="34" charset="0"/>
            </a:endParaRPr>
          </a:p>
        </p:txBody>
      </p:sp>
      <p:sp>
        <p:nvSpPr>
          <p:cNvPr id="19" name="Espace réservé du contenu 2"/>
          <p:cNvSpPr>
            <a:spLocks noGrp="1"/>
          </p:cNvSpPr>
          <p:nvPr>
            <p:ph idx="4294967295"/>
          </p:nvPr>
        </p:nvSpPr>
        <p:spPr>
          <a:xfrm>
            <a:off x="3151277" y="3296506"/>
            <a:ext cx="6076951" cy="374937"/>
          </a:xfrm>
          <a:noFill/>
        </p:spPr>
        <p:txBody>
          <a:bodyPr>
            <a:noAutofit/>
          </a:bodyPr>
          <a:lstStyle/>
          <a:p>
            <a:pPr marL="0" indent="0" algn="ctr" eaLnBrk="1" hangingPunct="1">
              <a:spcAft>
                <a:spcPts val="0"/>
              </a:spcAft>
              <a:buNone/>
            </a:pPr>
            <a:r>
              <a:rPr lang="fr-FR" sz="2000" dirty="0">
                <a:solidFill>
                  <a:srgbClr val="000074"/>
                </a:solidFill>
                <a:latin typeface="Calibri" pitchFamily="34" charset="0"/>
              </a:rPr>
              <a:t>Les besoins/propositions de simplification</a:t>
            </a:r>
          </a:p>
        </p:txBody>
      </p:sp>
      <p:pic>
        <p:nvPicPr>
          <p:cNvPr id="4" name="Image 3"/>
          <p:cNvPicPr>
            <a:picLocks noChangeAspect="1"/>
          </p:cNvPicPr>
          <p:nvPr/>
        </p:nvPicPr>
        <p:blipFill>
          <a:blip r:embed="rId5"/>
          <a:stretch>
            <a:fillRect/>
          </a:stretch>
        </p:blipFill>
        <p:spPr>
          <a:xfrm>
            <a:off x="4152500" y="4026931"/>
            <a:ext cx="1400723" cy="783664"/>
          </a:xfrm>
          <a:prstGeom prst="rect">
            <a:avLst/>
          </a:prstGeom>
        </p:spPr>
      </p:pic>
      <p:sp>
        <p:nvSpPr>
          <p:cNvPr id="20" name="Espace réservé du contenu 2"/>
          <p:cNvSpPr>
            <a:spLocks noGrp="1"/>
          </p:cNvSpPr>
          <p:nvPr>
            <p:ph idx="4294967295"/>
          </p:nvPr>
        </p:nvSpPr>
        <p:spPr>
          <a:xfrm>
            <a:off x="3335983" y="4874358"/>
            <a:ext cx="3033759" cy="796448"/>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Guichet centralisateur de services</a:t>
            </a:r>
          </a:p>
          <a:p>
            <a:pPr marL="0" indent="0" algn="ctr" eaLnBrk="1" hangingPunct="1">
              <a:spcAft>
                <a:spcPts val="600"/>
              </a:spcAft>
              <a:buNone/>
            </a:pPr>
            <a:r>
              <a:rPr lang="fr-FR" sz="1400" b="0" dirty="0">
                <a:solidFill>
                  <a:srgbClr val="000074"/>
                </a:solidFill>
                <a:latin typeface="Calibri" pitchFamily="34" charset="0"/>
              </a:rPr>
              <a:t>Regroupement des démarches administratives simplifiées</a:t>
            </a:r>
            <a:endParaRPr lang="fr-FR" sz="1100" b="0" dirty="0">
              <a:solidFill>
                <a:srgbClr val="000074"/>
              </a:solidFill>
              <a:latin typeface="Calibri" pitchFamily="34" charset="0"/>
            </a:endParaRPr>
          </a:p>
        </p:txBody>
      </p:sp>
      <p:sp>
        <p:nvSpPr>
          <p:cNvPr id="21" name="Espace réservé du contenu 2"/>
          <p:cNvSpPr>
            <a:spLocks noGrp="1"/>
          </p:cNvSpPr>
          <p:nvPr>
            <p:ph idx="4294967295"/>
          </p:nvPr>
        </p:nvSpPr>
        <p:spPr>
          <a:xfrm>
            <a:off x="6313991" y="4874358"/>
            <a:ext cx="2610625" cy="796448"/>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Orienter et informer</a:t>
            </a:r>
          </a:p>
          <a:p>
            <a:pPr marL="0" indent="0" algn="ctr" eaLnBrk="1" hangingPunct="1">
              <a:spcAft>
                <a:spcPts val="600"/>
              </a:spcAft>
              <a:buNone/>
            </a:pPr>
            <a:r>
              <a:rPr lang="fr-FR" sz="1400" b="0" dirty="0">
                <a:solidFill>
                  <a:srgbClr val="000074"/>
                </a:solidFill>
                <a:latin typeface="Calibri" pitchFamily="34" charset="0"/>
              </a:rPr>
              <a:t>une plate-forme capable d’orienter et d’informer</a:t>
            </a:r>
            <a:endParaRPr lang="fr-FR" sz="1100" b="0" dirty="0">
              <a:solidFill>
                <a:srgbClr val="000074"/>
              </a:solidFill>
              <a:latin typeface="Calibri" pitchFamily="34" charset="0"/>
            </a:endParaRPr>
          </a:p>
        </p:txBody>
      </p:sp>
      <p:sp>
        <p:nvSpPr>
          <p:cNvPr id="22" name="Espace réservé du contenu 2"/>
          <p:cNvSpPr>
            <a:spLocks noGrp="1"/>
          </p:cNvSpPr>
          <p:nvPr>
            <p:ph idx="4294967295"/>
          </p:nvPr>
        </p:nvSpPr>
        <p:spPr>
          <a:xfrm>
            <a:off x="8842779" y="4873333"/>
            <a:ext cx="3144341" cy="796448"/>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Maintien des services de proximité</a:t>
            </a:r>
          </a:p>
          <a:p>
            <a:pPr marL="0" indent="0" algn="ctr" eaLnBrk="1" hangingPunct="1">
              <a:spcAft>
                <a:spcPts val="600"/>
              </a:spcAft>
              <a:buNone/>
            </a:pPr>
            <a:r>
              <a:rPr lang="fr-FR" sz="1400" b="0" dirty="0">
                <a:solidFill>
                  <a:srgbClr val="000074"/>
                </a:solidFill>
                <a:latin typeface="Calibri" pitchFamily="34" charset="0"/>
              </a:rPr>
              <a:t>Accompagnement, expertise, conseils… sur tous les sujets</a:t>
            </a:r>
            <a:endParaRPr lang="fr-FR" sz="1100" b="0" dirty="0">
              <a:solidFill>
                <a:srgbClr val="000074"/>
              </a:solidFill>
              <a:latin typeface="Calibri" pitchFamily="34" charset="0"/>
            </a:endParaRPr>
          </a:p>
        </p:txBody>
      </p:sp>
      <p:pic>
        <p:nvPicPr>
          <p:cNvPr id="5" name="Image 4"/>
          <p:cNvPicPr>
            <a:picLocks noChangeAspect="1"/>
          </p:cNvPicPr>
          <p:nvPr/>
        </p:nvPicPr>
        <p:blipFill>
          <a:blip r:embed="rId6"/>
          <a:stretch>
            <a:fillRect/>
          </a:stretch>
        </p:blipFill>
        <p:spPr>
          <a:xfrm>
            <a:off x="6774167" y="3996873"/>
            <a:ext cx="1670751" cy="876460"/>
          </a:xfrm>
          <a:prstGeom prst="rect">
            <a:avLst/>
          </a:prstGeom>
        </p:spPr>
      </p:pic>
      <p:pic>
        <p:nvPicPr>
          <p:cNvPr id="6" name="Image 5"/>
          <p:cNvPicPr>
            <a:picLocks noChangeAspect="1"/>
          </p:cNvPicPr>
          <p:nvPr/>
        </p:nvPicPr>
        <p:blipFill>
          <a:blip r:embed="rId7"/>
          <a:stretch>
            <a:fillRect/>
          </a:stretch>
        </p:blipFill>
        <p:spPr>
          <a:xfrm>
            <a:off x="9879823" y="4031445"/>
            <a:ext cx="1070255" cy="8073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Espace réservé du contenu 2"/>
          <p:cNvSpPr>
            <a:spLocks noGrp="1"/>
          </p:cNvSpPr>
          <p:nvPr>
            <p:ph idx="4294967295"/>
          </p:nvPr>
        </p:nvSpPr>
        <p:spPr>
          <a:xfrm>
            <a:off x="123192" y="1848769"/>
            <a:ext cx="2046015" cy="370626"/>
          </a:xfrm>
          <a:noFill/>
        </p:spPr>
        <p:txBody>
          <a:bodyPr>
            <a:noAutofit/>
          </a:bodyPr>
          <a:lstStyle/>
          <a:p>
            <a:pPr marL="0" indent="0" algn="ctr" eaLnBrk="1" hangingPunct="1">
              <a:spcAft>
                <a:spcPts val="1200"/>
              </a:spcAft>
              <a:buNone/>
            </a:pPr>
            <a:r>
              <a:rPr lang="fr-FR" sz="2000" dirty="0">
                <a:solidFill>
                  <a:srgbClr val="000074"/>
                </a:solidFill>
                <a:latin typeface="Calibri" pitchFamily="34" charset="0"/>
              </a:rPr>
              <a:t>Chiffres-clés</a:t>
            </a:r>
            <a:endParaRPr lang="fr-FR" sz="1400" b="0" dirty="0">
              <a:solidFill>
                <a:srgbClr val="000074"/>
              </a:solidFill>
              <a:latin typeface="Calibri" pitchFamily="34" charset="0"/>
            </a:endParaRPr>
          </a:p>
        </p:txBody>
      </p:sp>
    </p:spTree>
    <p:extLst>
      <p:ext uri="{BB962C8B-B14F-4D97-AF65-F5344CB8AC3E}">
        <p14:creationId xmlns:p14="http://schemas.microsoft.com/office/powerpoint/2010/main" val="904369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15900" y="0"/>
            <a:ext cx="10706100"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Hébergement et gestion des incidents</a:t>
            </a:r>
          </a:p>
        </p:txBody>
      </p:sp>
      <p:sp>
        <p:nvSpPr>
          <p:cNvPr id="7" name="Espace réservé du numéro de diapositive 3"/>
          <p:cNvSpPr>
            <a:spLocks noGrp="1"/>
          </p:cNvSpPr>
          <p:nvPr>
            <p:ph type="sldNum" sz="quarter" idx="11"/>
          </p:nvPr>
        </p:nvSpPr>
        <p:spPr>
          <a:xfrm>
            <a:off x="9751928" y="6347248"/>
            <a:ext cx="2133600" cy="365125"/>
          </a:xfrm>
        </p:spPr>
        <p:txBody>
          <a:bodyPr/>
          <a:lstStyle/>
          <a:p>
            <a:pPr algn="r">
              <a:defRPr/>
            </a:pPr>
            <a:fld id="{2078D431-4ED6-4BBF-AFED-DF275C4EF376}" type="slidenum">
              <a:rPr lang="fr-FR" smtClean="0">
                <a:solidFill>
                  <a:schemeClr val="accent5">
                    <a:lumMod val="50000"/>
                  </a:schemeClr>
                </a:solidFill>
              </a:rPr>
              <a:pPr algn="r">
                <a:defRPr/>
              </a:pPr>
              <a:t>40</a:t>
            </a:fld>
            <a:endParaRPr lang="fr-FR" dirty="0">
              <a:solidFill>
                <a:schemeClr val="accent5">
                  <a:lumMod val="50000"/>
                </a:schemeClr>
              </a:solidFill>
            </a:endParaRPr>
          </a:p>
        </p:txBody>
      </p:sp>
      <p:sp>
        <p:nvSpPr>
          <p:cNvPr id="5" name="Espace réservé du contenu 2"/>
          <p:cNvSpPr>
            <a:spLocks/>
          </p:cNvSpPr>
          <p:nvPr/>
        </p:nvSpPr>
        <p:spPr bwMode="auto">
          <a:xfrm>
            <a:off x="304801" y="888999"/>
            <a:ext cx="5270499" cy="5083175"/>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Hébergement et supervision</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Tous les services numériques de l’offre de service sont hébergés par la </a:t>
            </a:r>
            <a:r>
              <a:rPr lang="fr-FR" sz="1300" b="1" dirty="0">
                <a:solidFill>
                  <a:srgbClr val="000074"/>
                </a:solidFill>
                <a:cs typeface="Calibri" panose="020F0502020204030204" pitchFamily="34" charset="0"/>
              </a:rPr>
              <a:t>Direction du numérique pour l’Education</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Les services numériques sont supervisés et une intervention est prévue en cas d’incident :</a:t>
            </a:r>
          </a:p>
          <a:p>
            <a:pPr marL="742950" lvl="1"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Le Compte Asso : 7j/7 08h00-23h00</a:t>
            </a:r>
          </a:p>
          <a:p>
            <a:pPr marL="742950" lvl="1"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Osiris : heures ouvrées (5j/7 10h00-18h00)</a:t>
            </a:r>
          </a:p>
          <a:p>
            <a:pPr>
              <a:spcBef>
                <a:spcPct val="20000"/>
              </a:spcBef>
              <a:buClr>
                <a:schemeClr val="tx2"/>
              </a:buClr>
            </a:pPr>
            <a:endParaRPr lang="fr-FR" sz="1300" dirty="0">
              <a:solidFill>
                <a:srgbClr val="000074"/>
              </a:solidFill>
              <a:cs typeface="Calibri" panose="020F0502020204030204" pitchFamily="34" charset="0"/>
            </a:endParaRPr>
          </a:p>
        </p:txBody>
      </p:sp>
      <p:pic>
        <p:nvPicPr>
          <p:cNvPr id="3074" name="Picture 2" descr="Maintenance et support informatique à distance | MON TECH INFORMAT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5987" y="888999"/>
            <a:ext cx="3286125" cy="165735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ébergement web en Algérie : quand la bêtise bureaucratique contrecarre la  politique de l&amp;amp;#39;Etat Algér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8669" y="3089275"/>
            <a:ext cx="3740702" cy="2620299"/>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contenu 2"/>
          <p:cNvSpPr>
            <a:spLocks/>
          </p:cNvSpPr>
          <p:nvPr/>
        </p:nvSpPr>
        <p:spPr bwMode="auto">
          <a:xfrm>
            <a:off x="6273801" y="3089275"/>
            <a:ext cx="5270499" cy="2992212"/>
          </a:xfrm>
          <a:prstGeom prst="rect">
            <a:avLst/>
          </a:prstGeom>
          <a:noFill/>
          <a:ln w="9525">
            <a:noFill/>
            <a:miter lim="800000"/>
            <a:headEnd/>
            <a:tailEnd/>
          </a:ln>
        </p:spPr>
        <p:txBody>
          <a:bodyPr/>
          <a:lstStyle/>
          <a:p>
            <a:pPr algn="just">
              <a:spcBef>
                <a:spcPct val="20000"/>
              </a:spcBef>
              <a:buClr>
                <a:schemeClr val="tx2"/>
              </a:buClr>
            </a:pPr>
            <a:r>
              <a:rPr lang="fr-FR" sz="1600" b="1" dirty="0">
                <a:solidFill>
                  <a:srgbClr val="000074"/>
                </a:solidFill>
              </a:rPr>
              <a:t>Gestion des incidents</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Les incidents mineurs (anomalie au niveau d’un dossier, problème de connexion d’un utilisateurs…) doivent être signalés par courriel à l’adresse de messagerie </a:t>
            </a:r>
            <a:r>
              <a:rPr lang="fr-FR" sz="1300" dirty="0">
                <a:solidFill>
                  <a:srgbClr val="000074"/>
                </a:solidFill>
                <a:cs typeface="Calibri" panose="020F0502020204030204" pitchFamily="34" charset="0"/>
                <a:hlinkClick r:id="rId4"/>
              </a:rPr>
              <a:t>djepva.disi@jeunesse-sports.gouv.fr</a:t>
            </a:r>
            <a:r>
              <a:rPr lang="fr-FR" sz="1300" dirty="0">
                <a:solidFill>
                  <a:srgbClr val="000074"/>
                </a:solidFill>
                <a:cs typeface="Calibri" panose="020F0502020204030204" pitchFamily="34" charset="0"/>
              </a:rPr>
              <a:t> </a:t>
            </a:r>
            <a:endParaRPr lang="fr-FR" sz="1300" b="1" dirty="0">
              <a:solidFill>
                <a:srgbClr val="000074"/>
              </a:solidFill>
              <a:cs typeface="Calibri" panose="020F0502020204030204" pitchFamily="34" charset="0"/>
            </a:endParaRP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En cas d’indisponibilité majeure ou totale d’un des services numériques, la DNUM des ministères sociaux s’engage à intervenir et les rétablir dans les 4 heures qui suivent l’identification de l’incident</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En cas d’incident majeur, l’assistance utilisateur informe, autant que possible :</a:t>
            </a:r>
          </a:p>
          <a:p>
            <a:pPr marL="742950" lvl="1"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Les utilisateurs du compte </a:t>
            </a:r>
            <a:r>
              <a:rPr lang="fr-FR" sz="1300" dirty="0" err="1">
                <a:solidFill>
                  <a:srgbClr val="000074"/>
                </a:solidFill>
                <a:cs typeface="Calibri" panose="020F0502020204030204" pitchFamily="34" charset="0"/>
              </a:rPr>
              <a:t>asso</a:t>
            </a:r>
            <a:r>
              <a:rPr lang="fr-FR" sz="1300" dirty="0">
                <a:solidFill>
                  <a:srgbClr val="000074"/>
                </a:solidFill>
                <a:cs typeface="Calibri" panose="020F0502020204030204" pitchFamily="34" charset="0"/>
              </a:rPr>
              <a:t> par des messages apparaissant sur fond rouge</a:t>
            </a:r>
          </a:p>
          <a:p>
            <a:pPr marL="742950" lvl="1"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Les utilisateurs des services instructeurs par courriel envoyé par </a:t>
            </a:r>
            <a:r>
              <a:rPr lang="fr-FR" sz="1300" dirty="0">
                <a:solidFill>
                  <a:srgbClr val="000074"/>
                </a:solidFill>
                <a:cs typeface="Calibri" panose="020F0502020204030204" pitchFamily="34" charset="0"/>
                <a:hlinkClick r:id="rId4"/>
              </a:rPr>
              <a:t>djepva.disi@jeunesse-sports.gouv.fr</a:t>
            </a:r>
            <a:r>
              <a:rPr lang="fr-FR" sz="1300" dirty="0">
                <a:solidFill>
                  <a:srgbClr val="000074"/>
                </a:solidFill>
                <a:cs typeface="Calibri" panose="020F0502020204030204" pitchFamily="34" charset="0"/>
              </a:rPr>
              <a:t> </a:t>
            </a:r>
          </a:p>
          <a:p>
            <a:pPr>
              <a:spcBef>
                <a:spcPct val="20000"/>
              </a:spcBef>
              <a:buClr>
                <a:schemeClr val="tx2"/>
              </a:buClr>
            </a:pPr>
            <a:endParaRPr lang="fr-FR" sz="1300" dirty="0">
              <a:solidFill>
                <a:srgbClr val="000074"/>
              </a:solidFill>
              <a:cs typeface="Calibri" panose="020F0502020204030204" pitchFamily="34" charset="0"/>
            </a:endParaRPr>
          </a:p>
          <a:p>
            <a:pPr algn="just">
              <a:spcBef>
                <a:spcPts val="600"/>
              </a:spcBef>
            </a:pPr>
            <a:endParaRPr lang="fr-FR" sz="1300" dirty="0">
              <a:solidFill>
                <a:srgbClr val="000074"/>
              </a:solidFill>
            </a:endParaRPr>
          </a:p>
        </p:txBody>
      </p:sp>
    </p:spTree>
    <p:extLst>
      <p:ext uri="{BB962C8B-B14F-4D97-AF65-F5344CB8AC3E}">
        <p14:creationId xmlns:p14="http://schemas.microsoft.com/office/powerpoint/2010/main" val="2208540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232398" y="-10835"/>
            <a:ext cx="9144000" cy="714375"/>
          </a:xfrm>
          <a:noFill/>
        </p:spPr>
        <p:txBody>
          <a:bodyPr vert="horz" wrap="square" lIns="91440" tIns="45720" rIns="91440" bIns="45720" numCol="1" rtlCol="0" anchor="ctr" anchorCtr="0" compatLnSpc="1">
            <a:prstTxWarp prst="textNoShape">
              <a:avLst/>
            </a:prstTxWarp>
          </a:bodyPr>
          <a:lstStyle/>
          <a:p>
            <a:r>
              <a:rPr lang="fr-FR" b="1" dirty="0">
                <a:solidFill>
                  <a:srgbClr val="000074"/>
                </a:solidFill>
              </a:rPr>
              <a:t>Démarche qualité : assistance des utilisateurs</a:t>
            </a:r>
          </a:p>
        </p:txBody>
      </p:sp>
      <p:sp>
        <p:nvSpPr>
          <p:cNvPr id="27" name="ZoneTexte 26"/>
          <p:cNvSpPr txBox="1"/>
          <p:nvPr/>
        </p:nvSpPr>
        <p:spPr>
          <a:xfrm>
            <a:off x="1188879" y="4999910"/>
            <a:ext cx="2127410" cy="707886"/>
          </a:xfrm>
          <a:prstGeom prst="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p>
            <a:r>
              <a:rPr lang="fr-FR" sz="1400" b="1" dirty="0">
                <a:solidFill>
                  <a:srgbClr val="000074"/>
                </a:solidFill>
                <a:latin typeface="Calibri" panose="020F0502020204030204" pitchFamily="34" charset="0"/>
                <a:cs typeface="Calibri" panose="020F0502020204030204" pitchFamily="34" charset="0"/>
              </a:rPr>
              <a:t>Coûts Djepva :</a:t>
            </a:r>
          </a:p>
          <a:p>
            <a:pPr marL="177800" indent="-177800">
              <a:buFont typeface="Arial" panose="020B0604020202020204" pitchFamily="34" charset="0"/>
              <a:buChar char="•"/>
            </a:pPr>
            <a:r>
              <a:rPr lang="fr-FR" sz="1300" dirty="0">
                <a:solidFill>
                  <a:srgbClr val="000074"/>
                </a:solidFill>
                <a:latin typeface="Calibri" panose="020F0502020204030204" pitchFamily="34" charset="0"/>
                <a:cs typeface="Calibri" panose="020F0502020204030204" pitchFamily="34" charset="0"/>
              </a:rPr>
              <a:t>1 ETPT (2022)</a:t>
            </a:r>
          </a:p>
          <a:p>
            <a:pPr marL="177800" indent="-177800">
              <a:buFont typeface="Arial" panose="020B0604020202020204" pitchFamily="34" charset="0"/>
              <a:buChar char="•"/>
            </a:pPr>
            <a:r>
              <a:rPr lang="fr-FR" sz="1300" dirty="0">
                <a:solidFill>
                  <a:srgbClr val="000074"/>
                </a:solidFill>
                <a:latin typeface="Calibri" panose="020F0502020204030204" pitchFamily="34" charset="0"/>
                <a:cs typeface="Calibri" panose="020F0502020204030204" pitchFamily="34" charset="0"/>
              </a:rPr>
              <a:t>30 k€/an (licence chatbot)</a:t>
            </a:r>
          </a:p>
        </p:txBody>
      </p:sp>
      <p:sp>
        <p:nvSpPr>
          <p:cNvPr id="28" name="ZoneTexte 27"/>
          <p:cNvSpPr txBox="1"/>
          <p:nvPr/>
        </p:nvSpPr>
        <p:spPr>
          <a:xfrm>
            <a:off x="232397" y="854688"/>
            <a:ext cx="3710907" cy="1618905"/>
          </a:xfrm>
          <a:prstGeom prst="rect">
            <a:avLst/>
          </a:prstGeom>
          <a:noFill/>
        </p:spPr>
        <p:txBody>
          <a:bodyPr wrap="square" rtlCol="0">
            <a:spAutoFit/>
          </a:bodyPr>
          <a:lstStyle/>
          <a:p>
            <a:r>
              <a:rPr lang="fr-FR" sz="1600" b="1" dirty="0">
                <a:solidFill>
                  <a:srgbClr val="000074"/>
                </a:solidFill>
              </a:rPr>
              <a:t>Objectifs :</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Faire en sorte que les demandes d’assistance des utilisateurs LCA et Osiris soient les moins nombreuses possibles</a:t>
            </a:r>
          </a:p>
          <a:p>
            <a:pPr marL="285750" indent="-28575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Assurer un service de qualité, notamment un traitement des demandes des utilisateurs sous 24H à 48H</a:t>
            </a:r>
          </a:p>
        </p:txBody>
      </p:sp>
      <p:sp>
        <p:nvSpPr>
          <p:cNvPr id="30" name="ZoneTexte 29"/>
          <p:cNvSpPr txBox="1"/>
          <p:nvPr/>
        </p:nvSpPr>
        <p:spPr>
          <a:xfrm>
            <a:off x="146110" y="2757826"/>
            <a:ext cx="3797194" cy="1418850"/>
          </a:xfrm>
          <a:prstGeom prst="rect">
            <a:avLst/>
          </a:prstGeom>
          <a:noFill/>
        </p:spPr>
        <p:txBody>
          <a:bodyPr wrap="square" rtlCol="0">
            <a:spAutoFit/>
          </a:bodyPr>
          <a:lstStyle/>
          <a:p>
            <a:pPr>
              <a:spcBef>
                <a:spcPct val="20000"/>
              </a:spcBef>
              <a:buClr>
                <a:schemeClr val="tx2"/>
              </a:buClr>
            </a:pPr>
            <a:r>
              <a:rPr lang="fr-FR" sz="1600" b="1" dirty="0">
                <a:solidFill>
                  <a:srgbClr val="000074"/>
                </a:solidFill>
                <a:cs typeface="Calibri" panose="020F0502020204030204" pitchFamily="34" charset="0"/>
              </a:rPr>
              <a:t>Réalisations :</a:t>
            </a:r>
          </a:p>
          <a:p>
            <a:pPr marL="342900" indent="-34290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2018 : mise en place par la </a:t>
            </a:r>
            <a:r>
              <a:rPr lang="fr-FR" sz="1300" dirty="0" err="1">
                <a:solidFill>
                  <a:srgbClr val="000074"/>
                </a:solidFill>
                <a:cs typeface="Calibri" panose="020F0502020204030204" pitchFamily="34" charset="0"/>
              </a:rPr>
              <a:t>Djepva</a:t>
            </a:r>
            <a:r>
              <a:rPr lang="fr-FR" sz="1300" dirty="0">
                <a:solidFill>
                  <a:srgbClr val="000074"/>
                </a:solidFill>
                <a:cs typeface="Calibri" panose="020F0502020204030204" pitchFamily="34" charset="0"/>
              </a:rPr>
              <a:t> d’une boite de messagerie réceptionnant l’ensemble des demandes d’assistance des utilisateurs</a:t>
            </a:r>
          </a:p>
          <a:p>
            <a:pPr marL="342900" indent="-342900">
              <a:spcBef>
                <a:spcPct val="20000"/>
              </a:spcBef>
              <a:buClr>
                <a:schemeClr val="tx2"/>
              </a:buClr>
              <a:buFont typeface="Arial" panose="020B0604020202020204" pitchFamily="34" charset="0"/>
              <a:buChar char="•"/>
            </a:pPr>
            <a:r>
              <a:rPr lang="fr-FR" sz="1300" dirty="0">
                <a:solidFill>
                  <a:srgbClr val="000074"/>
                </a:solidFill>
                <a:cs typeface="Calibri" panose="020F0502020204030204" pitchFamily="34" charset="0"/>
              </a:rPr>
              <a:t>2019 : mise en place d’un </a:t>
            </a:r>
            <a:r>
              <a:rPr lang="fr-FR" sz="1300" dirty="0" err="1">
                <a:solidFill>
                  <a:srgbClr val="000074"/>
                </a:solidFill>
                <a:cs typeface="Calibri" panose="020F0502020204030204" pitchFamily="34" charset="0"/>
              </a:rPr>
              <a:t>chatbot</a:t>
            </a:r>
            <a:r>
              <a:rPr lang="fr-FR" sz="1300" dirty="0">
                <a:solidFill>
                  <a:srgbClr val="000074"/>
                </a:solidFill>
                <a:cs typeface="Calibri" panose="020F0502020204030204" pitchFamily="34" charset="0"/>
              </a:rPr>
              <a:t> dans Le compte asso</a:t>
            </a:r>
          </a:p>
        </p:txBody>
      </p:sp>
      <p:sp>
        <p:nvSpPr>
          <p:cNvPr id="31" name="Espace réservé du numéro de diapositive 3"/>
          <p:cNvSpPr txBox="1">
            <a:spLocks/>
          </p:cNvSpPr>
          <p:nvPr/>
        </p:nvSpPr>
        <p:spPr>
          <a:xfrm>
            <a:off x="9751928" y="6347248"/>
            <a:ext cx="2133600" cy="365125"/>
          </a:xfrm>
          <a:prstGeom prst="rect">
            <a:avLst/>
          </a:prstGeom>
        </p:spPr>
        <p:txBody>
          <a:bodyPr vert="horz" wrap="square" lIns="91440" tIns="45720" rIns="91440" bIns="45720" numCol="1" anchor="ctr" anchorCtr="0" compatLnSpc="1">
            <a:prstTxWarp prst="textNoShape">
              <a:avLst/>
            </a:prstTxWarp>
          </a:bodyPr>
          <a:lstStyle>
            <a:defPPr>
              <a:defRPr lang="fr-FR"/>
            </a:defPPr>
            <a:lvl1pPr algn="r" rtl="0" fontAlgn="base">
              <a:spcBef>
                <a:spcPct val="0"/>
              </a:spcBef>
              <a:spcAft>
                <a:spcPct val="0"/>
              </a:spcAft>
              <a:defRPr sz="11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078D431-4ED6-4BBF-AFED-DF275C4EF376}" type="slidenum">
              <a:rPr lang="fr-FR" smtClean="0">
                <a:solidFill>
                  <a:schemeClr val="accent5">
                    <a:lumMod val="50000"/>
                  </a:schemeClr>
                </a:solidFill>
              </a:rPr>
              <a:pPr>
                <a:defRPr/>
              </a:pPr>
              <a:t>41</a:t>
            </a:fld>
            <a:endParaRPr lang="fr-FR" dirty="0">
              <a:solidFill>
                <a:schemeClr val="accent5">
                  <a:lumMod val="50000"/>
                </a:schemeClr>
              </a:solidFill>
            </a:endParaRPr>
          </a:p>
        </p:txBody>
      </p:sp>
      <p:sp>
        <p:nvSpPr>
          <p:cNvPr id="32" name="Rectangle à coins arrondis 31"/>
          <p:cNvSpPr/>
          <p:nvPr/>
        </p:nvSpPr>
        <p:spPr>
          <a:xfrm>
            <a:off x="6927094" y="1216736"/>
            <a:ext cx="2834373" cy="1134343"/>
          </a:xfrm>
          <a:prstGeom prst="roundRect">
            <a:avLst/>
          </a:prstGeom>
          <a:ln>
            <a:solidFill>
              <a:srgbClr val="F34558"/>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dirty="0"/>
          </a:p>
        </p:txBody>
      </p:sp>
      <p:pic>
        <p:nvPicPr>
          <p:cNvPr id="33" name="Image 32"/>
          <p:cNvPicPr>
            <a:picLocks noChangeAspect="1"/>
          </p:cNvPicPr>
          <p:nvPr/>
        </p:nvPicPr>
        <p:blipFill rotWithShape="1">
          <a:blip r:embed="rId2"/>
          <a:srcRect l="33201"/>
          <a:stretch/>
        </p:blipFill>
        <p:spPr>
          <a:xfrm>
            <a:off x="7037215" y="1263156"/>
            <a:ext cx="1792912" cy="574625"/>
          </a:xfrm>
          <a:prstGeom prst="rect">
            <a:avLst/>
          </a:prstGeom>
        </p:spPr>
      </p:pic>
      <p:sp>
        <p:nvSpPr>
          <p:cNvPr id="34" name="Rectangle à coins arrondis 33"/>
          <p:cNvSpPr/>
          <p:nvPr/>
        </p:nvSpPr>
        <p:spPr>
          <a:xfrm>
            <a:off x="8587321" y="3662234"/>
            <a:ext cx="1746117" cy="830997"/>
          </a:xfrm>
          <a:prstGeom prst="roundRect">
            <a:avLst/>
          </a:prstGeom>
          <a:solidFill>
            <a:srgbClr val="2B97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pic>
        <p:nvPicPr>
          <p:cNvPr id="35" name="Image 34"/>
          <p:cNvPicPr>
            <a:picLocks noChangeAspect="1"/>
          </p:cNvPicPr>
          <p:nvPr/>
        </p:nvPicPr>
        <p:blipFill>
          <a:blip r:embed="rId3"/>
          <a:stretch>
            <a:fillRect/>
          </a:stretch>
        </p:blipFill>
        <p:spPr>
          <a:xfrm>
            <a:off x="8682556" y="1573215"/>
            <a:ext cx="970799" cy="420285"/>
          </a:xfrm>
          <a:prstGeom prst="rect">
            <a:avLst/>
          </a:prstGeom>
        </p:spPr>
      </p:pic>
      <p:pic>
        <p:nvPicPr>
          <p:cNvPr id="36" name="Image 35"/>
          <p:cNvPicPr>
            <a:picLocks noChangeAspect="1"/>
          </p:cNvPicPr>
          <p:nvPr/>
        </p:nvPicPr>
        <p:blipFill>
          <a:blip r:embed="rId4"/>
          <a:stretch>
            <a:fillRect/>
          </a:stretch>
        </p:blipFill>
        <p:spPr>
          <a:xfrm>
            <a:off x="7038888" y="1767886"/>
            <a:ext cx="1213485" cy="255276"/>
          </a:xfrm>
          <a:prstGeom prst="rect">
            <a:avLst/>
          </a:prstGeom>
        </p:spPr>
      </p:pic>
      <p:pic>
        <p:nvPicPr>
          <p:cNvPr id="37" name="Image 36"/>
          <p:cNvPicPr>
            <a:picLocks noChangeAspect="1"/>
          </p:cNvPicPr>
          <p:nvPr/>
        </p:nvPicPr>
        <p:blipFill>
          <a:blip r:embed="rId5"/>
          <a:stretch>
            <a:fillRect/>
          </a:stretch>
        </p:blipFill>
        <p:spPr>
          <a:xfrm>
            <a:off x="7038887" y="2012022"/>
            <a:ext cx="1684020" cy="281906"/>
          </a:xfrm>
          <a:prstGeom prst="rect">
            <a:avLst/>
          </a:prstGeom>
        </p:spPr>
      </p:pic>
      <p:sp>
        <p:nvSpPr>
          <p:cNvPr id="38" name="ZoneTexte 37"/>
          <p:cNvSpPr txBox="1"/>
          <p:nvPr/>
        </p:nvSpPr>
        <p:spPr>
          <a:xfrm>
            <a:off x="7514902" y="2728332"/>
            <a:ext cx="1571625" cy="584775"/>
          </a:xfrm>
          <a:prstGeom prst="rect">
            <a:avLst/>
          </a:prstGeom>
          <a:noFill/>
        </p:spPr>
        <p:txBody>
          <a:bodyPr wrap="square" rtlCol="0">
            <a:spAutoFit/>
          </a:bodyPr>
          <a:lstStyle/>
          <a:p>
            <a:pPr algn="ctr"/>
            <a:r>
              <a:rPr lang="fr-FR" sz="1600" dirty="0">
                <a:solidFill>
                  <a:srgbClr val="F34558"/>
                </a:solidFill>
              </a:rPr>
              <a:t>Expérience utilisateurs</a:t>
            </a:r>
          </a:p>
        </p:txBody>
      </p:sp>
      <p:pic>
        <p:nvPicPr>
          <p:cNvPr id="39" name="Image 38"/>
          <p:cNvPicPr>
            <a:picLocks noChangeAspect="1"/>
          </p:cNvPicPr>
          <p:nvPr/>
        </p:nvPicPr>
        <p:blipFill>
          <a:blip r:embed="rId6"/>
          <a:stretch>
            <a:fillRect/>
          </a:stretch>
        </p:blipFill>
        <p:spPr>
          <a:xfrm>
            <a:off x="8587321" y="3665160"/>
            <a:ext cx="897921" cy="849323"/>
          </a:xfrm>
          <a:prstGeom prst="rect">
            <a:avLst/>
          </a:prstGeom>
          <a:ln>
            <a:noFill/>
          </a:ln>
          <a:effectLst>
            <a:softEdge rad="112500"/>
          </a:effectLst>
        </p:spPr>
      </p:pic>
      <p:sp>
        <p:nvSpPr>
          <p:cNvPr id="40" name="Flèche vers le bas 39"/>
          <p:cNvSpPr/>
          <p:nvPr/>
        </p:nvSpPr>
        <p:spPr>
          <a:xfrm rot="2427143">
            <a:off x="7512412" y="3283292"/>
            <a:ext cx="266700" cy="322459"/>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sz="1600" dirty="0"/>
          </a:p>
        </p:txBody>
      </p:sp>
      <p:sp>
        <p:nvSpPr>
          <p:cNvPr id="41" name="Flèche vers le bas 40"/>
          <p:cNvSpPr/>
          <p:nvPr/>
        </p:nvSpPr>
        <p:spPr>
          <a:xfrm rot="19165985">
            <a:off x="8902930" y="3266648"/>
            <a:ext cx="266700" cy="322459"/>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sz="1600" dirty="0"/>
          </a:p>
        </p:txBody>
      </p:sp>
      <p:sp>
        <p:nvSpPr>
          <p:cNvPr id="42" name="ZoneTexte 41"/>
          <p:cNvSpPr txBox="1"/>
          <p:nvPr/>
        </p:nvSpPr>
        <p:spPr>
          <a:xfrm>
            <a:off x="9332350" y="3917526"/>
            <a:ext cx="1059356" cy="292388"/>
          </a:xfrm>
          <a:prstGeom prst="rect">
            <a:avLst/>
          </a:prstGeom>
          <a:noFill/>
        </p:spPr>
        <p:txBody>
          <a:bodyPr wrap="square" rtlCol="0">
            <a:spAutoFit/>
          </a:bodyPr>
          <a:lstStyle/>
          <a:p>
            <a:pPr algn="ctr"/>
            <a:r>
              <a:rPr lang="fr-FR" sz="1300" dirty="0">
                <a:solidFill>
                  <a:schemeClr val="bg1"/>
                </a:solidFill>
              </a:rPr>
              <a:t>Chatbot</a:t>
            </a:r>
          </a:p>
        </p:txBody>
      </p:sp>
      <p:sp>
        <p:nvSpPr>
          <p:cNvPr id="43" name="ZoneTexte 42"/>
          <p:cNvSpPr txBox="1"/>
          <p:nvPr/>
        </p:nvSpPr>
        <p:spPr>
          <a:xfrm>
            <a:off x="6892071" y="4947315"/>
            <a:ext cx="3085076" cy="584775"/>
          </a:xfrm>
          <a:prstGeom prst="rect">
            <a:avLst/>
          </a:prstGeom>
          <a:noFill/>
        </p:spPr>
        <p:txBody>
          <a:bodyPr wrap="square" rtlCol="0">
            <a:spAutoFit/>
          </a:bodyPr>
          <a:lstStyle/>
          <a:p>
            <a:pPr algn="ctr"/>
            <a:r>
              <a:rPr lang="fr-FR" sz="1600" b="1" dirty="0">
                <a:solidFill>
                  <a:srgbClr val="000074"/>
                </a:solidFill>
              </a:rPr>
              <a:t>Analyse des axes d’amélioration du chatbot et des applications</a:t>
            </a:r>
          </a:p>
        </p:txBody>
      </p:sp>
      <p:sp>
        <p:nvSpPr>
          <p:cNvPr id="44" name="Flèche vers le bas 43"/>
          <p:cNvSpPr/>
          <p:nvPr/>
        </p:nvSpPr>
        <p:spPr>
          <a:xfrm>
            <a:off x="7211574" y="4597755"/>
            <a:ext cx="266700" cy="322459"/>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sz="1600" dirty="0"/>
          </a:p>
        </p:txBody>
      </p:sp>
      <p:sp>
        <p:nvSpPr>
          <p:cNvPr id="45" name="Flèche vers le bas 44"/>
          <p:cNvSpPr/>
          <p:nvPr/>
        </p:nvSpPr>
        <p:spPr>
          <a:xfrm>
            <a:off x="9386655" y="4590006"/>
            <a:ext cx="266700" cy="322459"/>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fr-FR" sz="1600" dirty="0"/>
          </a:p>
        </p:txBody>
      </p:sp>
      <p:sp>
        <p:nvSpPr>
          <p:cNvPr id="46" name="Flèche courbée vers le haut 45"/>
          <p:cNvSpPr/>
          <p:nvPr/>
        </p:nvSpPr>
        <p:spPr>
          <a:xfrm rot="17418316">
            <a:off x="9695737" y="4496153"/>
            <a:ext cx="1492234" cy="438851"/>
          </a:xfrm>
          <a:prstGeom prst="curved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600" dirty="0">
              <a:solidFill>
                <a:schemeClr val="tx1"/>
              </a:solidFill>
            </a:endParaRPr>
          </a:p>
        </p:txBody>
      </p:sp>
      <p:sp>
        <p:nvSpPr>
          <p:cNvPr id="47" name="Flèche courbée vers le haut 46"/>
          <p:cNvSpPr/>
          <p:nvPr/>
        </p:nvSpPr>
        <p:spPr>
          <a:xfrm rot="16200000" flipV="1">
            <a:off x="4104405" y="2656113"/>
            <a:ext cx="3872570" cy="1522909"/>
          </a:xfrm>
          <a:prstGeom prst="curved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600" dirty="0">
              <a:solidFill>
                <a:schemeClr val="tx1"/>
              </a:solidFill>
            </a:endParaRPr>
          </a:p>
        </p:txBody>
      </p:sp>
      <p:sp>
        <p:nvSpPr>
          <p:cNvPr id="48" name="ZoneTexte 47"/>
          <p:cNvSpPr txBox="1"/>
          <p:nvPr/>
        </p:nvSpPr>
        <p:spPr>
          <a:xfrm>
            <a:off x="10647013" y="4679048"/>
            <a:ext cx="1238515" cy="584775"/>
          </a:xfrm>
          <a:prstGeom prst="rect">
            <a:avLst/>
          </a:prstGeom>
          <a:noFill/>
        </p:spPr>
        <p:txBody>
          <a:bodyPr wrap="square" rtlCol="0">
            <a:spAutoFit/>
          </a:bodyPr>
          <a:lstStyle/>
          <a:p>
            <a:pPr algn="ctr"/>
            <a:r>
              <a:rPr lang="fr-FR" sz="1600" dirty="0">
                <a:solidFill>
                  <a:srgbClr val="000074"/>
                </a:solidFill>
              </a:rPr>
              <a:t>Evolution du chatbot</a:t>
            </a:r>
          </a:p>
        </p:txBody>
      </p:sp>
      <p:sp>
        <p:nvSpPr>
          <p:cNvPr id="49" name="ZoneTexte 48"/>
          <p:cNvSpPr txBox="1"/>
          <p:nvPr/>
        </p:nvSpPr>
        <p:spPr>
          <a:xfrm>
            <a:off x="5428775" y="2680705"/>
            <a:ext cx="1274814" cy="830997"/>
          </a:xfrm>
          <a:prstGeom prst="rect">
            <a:avLst/>
          </a:prstGeom>
          <a:noFill/>
        </p:spPr>
        <p:txBody>
          <a:bodyPr wrap="square" rtlCol="0">
            <a:spAutoFit/>
          </a:bodyPr>
          <a:lstStyle/>
          <a:p>
            <a:pPr algn="ctr"/>
            <a:r>
              <a:rPr lang="fr-FR" sz="1600" dirty="0">
                <a:solidFill>
                  <a:srgbClr val="000074"/>
                </a:solidFill>
              </a:rPr>
              <a:t>Evolution des applications</a:t>
            </a:r>
          </a:p>
        </p:txBody>
      </p:sp>
      <p:sp>
        <p:nvSpPr>
          <p:cNvPr id="50" name="Double flèche horizontale 49"/>
          <p:cNvSpPr/>
          <p:nvPr/>
        </p:nvSpPr>
        <p:spPr>
          <a:xfrm rot="5400000">
            <a:off x="8085365" y="2318042"/>
            <a:ext cx="410215" cy="315111"/>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Rectangle à coins arrondis 50"/>
          <p:cNvSpPr/>
          <p:nvPr/>
        </p:nvSpPr>
        <p:spPr>
          <a:xfrm>
            <a:off x="6391958" y="3652844"/>
            <a:ext cx="1746117" cy="830997"/>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dirty="0"/>
          </a:p>
        </p:txBody>
      </p:sp>
      <p:sp>
        <p:nvSpPr>
          <p:cNvPr id="52" name="ZoneTexte 51"/>
          <p:cNvSpPr txBox="1"/>
          <p:nvPr/>
        </p:nvSpPr>
        <p:spPr>
          <a:xfrm>
            <a:off x="6404344" y="3671061"/>
            <a:ext cx="1728573" cy="830997"/>
          </a:xfrm>
          <a:prstGeom prst="rect">
            <a:avLst/>
          </a:prstGeom>
          <a:noFill/>
          <a:ln>
            <a:noFill/>
          </a:ln>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1600" dirty="0">
                <a:solidFill>
                  <a:schemeClr val="bg1"/>
                </a:solidFill>
                <a:latin typeface="Calibri" panose="020F0502020204030204" pitchFamily="34" charset="0"/>
                <a:cs typeface="Calibri" panose="020F0502020204030204" pitchFamily="34" charset="0"/>
              </a:rPr>
              <a:t>BAL djepva.disi</a:t>
            </a:r>
          </a:p>
          <a:p>
            <a:pPr algn="ctr"/>
            <a:r>
              <a:rPr lang="fr-FR" sz="1600" dirty="0">
                <a:solidFill>
                  <a:schemeClr val="bg1"/>
                </a:solidFill>
                <a:latin typeface="Calibri" panose="020F0502020204030204" pitchFamily="34" charset="0"/>
                <a:cs typeface="Calibri" panose="020F0502020204030204" pitchFamily="34" charset="0"/>
              </a:rPr>
              <a:t>Assistance utilisateurs</a:t>
            </a:r>
          </a:p>
        </p:txBody>
      </p:sp>
    </p:spTree>
    <p:extLst>
      <p:ext uri="{BB962C8B-B14F-4D97-AF65-F5344CB8AC3E}">
        <p14:creationId xmlns:p14="http://schemas.microsoft.com/office/powerpoint/2010/main" val="1807331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Les besoins majeurs pour l’administration</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5</a:t>
            </a:fld>
            <a:endParaRPr lang="fr-FR" dirty="0">
              <a:solidFill>
                <a:schemeClr val="accent5">
                  <a:lumMod val="50000"/>
                </a:schemeClr>
              </a:solidFill>
            </a:endParaRPr>
          </a:p>
        </p:txBody>
      </p:sp>
      <p:sp>
        <p:nvSpPr>
          <p:cNvPr id="6" name="Espace réservé du contenu 2"/>
          <p:cNvSpPr>
            <a:spLocks noGrp="1"/>
          </p:cNvSpPr>
          <p:nvPr>
            <p:ph idx="4294967295"/>
          </p:nvPr>
        </p:nvSpPr>
        <p:spPr>
          <a:xfrm>
            <a:off x="890809" y="2320754"/>
            <a:ext cx="4677877" cy="796448"/>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Faciliter les contrôles</a:t>
            </a:r>
          </a:p>
          <a:p>
            <a:pPr marL="0" indent="0" algn="ctr" eaLnBrk="1" hangingPunct="1">
              <a:spcAft>
                <a:spcPts val="600"/>
              </a:spcAft>
              <a:buNone/>
            </a:pPr>
            <a:r>
              <a:rPr lang="fr-FR" sz="1400" b="0" dirty="0">
                <a:solidFill>
                  <a:srgbClr val="000074"/>
                </a:solidFill>
                <a:latin typeface="Calibri" pitchFamily="34" charset="0"/>
              </a:rPr>
              <a:t>Accès aux données d’identité des associations et aux subventions en transverse</a:t>
            </a:r>
            <a:endParaRPr lang="fr-FR" sz="1100" b="0" dirty="0">
              <a:solidFill>
                <a:srgbClr val="000074"/>
              </a:solidFill>
              <a:latin typeface="Calibri" pitchFamily="34" charset="0"/>
            </a:endParaRPr>
          </a:p>
        </p:txBody>
      </p:sp>
      <p:pic>
        <p:nvPicPr>
          <p:cNvPr id="2" name="Image 1"/>
          <p:cNvPicPr>
            <a:picLocks noChangeAspect="1"/>
          </p:cNvPicPr>
          <p:nvPr/>
        </p:nvPicPr>
        <p:blipFill>
          <a:blip r:embed="rId3"/>
          <a:stretch>
            <a:fillRect/>
          </a:stretch>
        </p:blipFill>
        <p:spPr>
          <a:xfrm>
            <a:off x="2361293" y="1007453"/>
            <a:ext cx="1736910" cy="1299317"/>
          </a:xfrm>
          <a:prstGeom prst="rect">
            <a:avLst/>
          </a:prstGeom>
        </p:spPr>
      </p:pic>
      <p:sp>
        <p:nvSpPr>
          <p:cNvPr id="9" name="Espace réservé du contenu 2"/>
          <p:cNvSpPr>
            <a:spLocks noGrp="1"/>
          </p:cNvSpPr>
          <p:nvPr>
            <p:ph idx="4294967295"/>
          </p:nvPr>
        </p:nvSpPr>
        <p:spPr>
          <a:xfrm>
            <a:off x="6290654" y="2301556"/>
            <a:ext cx="4773025" cy="1251913"/>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Echanger des informations avec les associations</a:t>
            </a:r>
          </a:p>
          <a:p>
            <a:pPr marL="0" indent="0" algn="ctr" eaLnBrk="1" hangingPunct="1">
              <a:spcAft>
                <a:spcPts val="0"/>
              </a:spcAft>
              <a:buNone/>
            </a:pPr>
            <a:r>
              <a:rPr lang="fr-FR" sz="1400" b="0" dirty="0">
                <a:solidFill>
                  <a:srgbClr val="000074"/>
                </a:solidFill>
                <a:latin typeface="Calibri" pitchFamily="34" charset="0"/>
              </a:rPr>
              <a:t>Irritant le plus chronophage</a:t>
            </a:r>
          </a:p>
          <a:p>
            <a:pPr marL="0" indent="0" algn="ctr" eaLnBrk="1" hangingPunct="1">
              <a:spcAft>
                <a:spcPts val="600"/>
              </a:spcAft>
              <a:buNone/>
            </a:pPr>
            <a:r>
              <a:rPr lang="fr-FR" sz="1400" b="0" dirty="0">
                <a:solidFill>
                  <a:srgbClr val="000074"/>
                </a:solidFill>
                <a:latin typeface="Calibri" pitchFamily="34" charset="0"/>
              </a:rPr>
              <a:t>relances, renseignements, demandes de mise à jour, etc. </a:t>
            </a:r>
          </a:p>
        </p:txBody>
      </p:sp>
      <p:sp>
        <p:nvSpPr>
          <p:cNvPr id="11" name="Espace réservé du contenu 2"/>
          <p:cNvSpPr>
            <a:spLocks noGrp="1"/>
          </p:cNvSpPr>
          <p:nvPr>
            <p:ph idx="4294967295"/>
          </p:nvPr>
        </p:nvSpPr>
        <p:spPr>
          <a:xfrm>
            <a:off x="6712263" y="5098089"/>
            <a:ext cx="4141095" cy="1251913"/>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Besoin de </a:t>
            </a:r>
            <a:r>
              <a:rPr lang="fr-FR" sz="1600" dirty="0" err="1">
                <a:solidFill>
                  <a:srgbClr val="000074"/>
                </a:solidFill>
                <a:latin typeface="Calibri" pitchFamily="34" charset="0"/>
              </a:rPr>
              <a:t>reporting</a:t>
            </a:r>
            <a:r>
              <a:rPr lang="fr-FR" sz="1600" dirty="0">
                <a:solidFill>
                  <a:srgbClr val="000074"/>
                </a:solidFill>
                <a:latin typeface="Calibri" pitchFamily="34" charset="0"/>
              </a:rPr>
              <a:t> et de tableaux de bord</a:t>
            </a:r>
          </a:p>
          <a:p>
            <a:pPr marL="0" indent="0" algn="ctr" eaLnBrk="1" hangingPunct="1">
              <a:spcAft>
                <a:spcPts val="600"/>
              </a:spcAft>
              <a:buNone/>
            </a:pPr>
            <a:r>
              <a:rPr lang="fr-FR" sz="1400" b="0" dirty="0">
                <a:solidFill>
                  <a:srgbClr val="000074"/>
                </a:solidFill>
                <a:latin typeface="Calibri" pitchFamily="34" charset="0"/>
              </a:rPr>
              <a:t>Connaissance transverse des associations et des subventions versées par l'Etat et les collectivités</a:t>
            </a:r>
          </a:p>
        </p:txBody>
      </p:sp>
      <p:sp>
        <p:nvSpPr>
          <p:cNvPr id="13" name="Espace réservé du contenu 2"/>
          <p:cNvSpPr>
            <a:spLocks noGrp="1"/>
          </p:cNvSpPr>
          <p:nvPr>
            <p:ph idx="4294967295"/>
          </p:nvPr>
        </p:nvSpPr>
        <p:spPr>
          <a:xfrm>
            <a:off x="1159199" y="5031710"/>
            <a:ext cx="4141095" cy="1251913"/>
          </a:xfrm>
          <a:noFill/>
        </p:spPr>
        <p:txBody>
          <a:bodyPr>
            <a:noAutofit/>
          </a:bodyPr>
          <a:lstStyle/>
          <a:p>
            <a:pPr marL="0" indent="0" algn="ctr" eaLnBrk="1" hangingPunct="1">
              <a:spcAft>
                <a:spcPts val="600"/>
              </a:spcAft>
              <a:buNone/>
            </a:pPr>
            <a:r>
              <a:rPr lang="fr-FR" sz="1600" dirty="0">
                <a:solidFill>
                  <a:srgbClr val="000074"/>
                </a:solidFill>
                <a:latin typeface="Calibri" pitchFamily="34" charset="0"/>
              </a:rPr>
              <a:t>Disposer d’outils fiables de suivi et d’instruction des demandes</a:t>
            </a:r>
          </a:p>
          <a:p>
            <a:pPr marL="0" indent="0" algn="ctr" eaLnBrk="1" hangingPunct="1">
              <a:spcAft>
                <a:spcPts val="600"/>
              </a:spcAft>
              <a:buNone/>
            </a:pPr>
            <a:r>
              <a:rPr lang="fr-FR" sz="1400" b="0" dirty="0">
                <a:solidFill>
                  <a:srgbClr val="000074"/>
                </a:solidFill>
                <a:latin typeface="Calibri" pitchFamily="34" charset="0"/>
              </a:rPr>
              <a:t>interconnectés, automatisation des contrôles, pas de double saisie, traitement des dossiers en masse, etc.</a:t>
            </a:r>
          </a:p>
        </p:txBody>
      </p:sp>
      <p:pic>
        <p:nvPicPr>
          <p:cNvPr id="3" name="Image 2"/>
          <p:cNvPicPr>
            <a:picLocks noChangeAspect="1"/>
          </p:cNvPicPr>
          <p:nvPr/>
        </p:nvPicPr>
        <p:blipFill>
          <a:blip r:embed="rId4"/>
          <a:stretch>
            <a:fillRect/>
          </a:stretch>
        </p:blipFill>
        <p:spPr>
          <a:xfrm>
            <a:off x="7483062" y="1026874"/>
            <a:ext cx="2162175" cy="1200150"/>
          </a:xfrm>
          <a:prstGeom prst="rect">
            <a:avLst/>
          </a:prstGeom>
        </p:spPr>
      </p:pic>
      <p:pic>
        <p:nvPicPr>
          <p:cNvPr id="4" name="Image 3"/>
          <p:cNvPicPr>
            <a:picLocks noChangeAspect="1"/>
          </p:cNvPicPr>
          <p:nvPr/>
        </p:nvPicPr>
        <p:blipFill>
          <a:blip r:embed="rId5"/>
          <a:stretch>
            <a:fillRect/>
          </a:stretch>
        </p:blipFill>
        <p:spPr>
          <a:xfrm>
            <a:off x="2214853" y="3567453"/>
            <a:ext cx="2029788" cy="1370107"/>
          </a:xfrm>
          <a:prstGeom prst="rect">
            <a:avLst/>
          </a:prstGeom>
        </p:spPr>
      </p:pic>
      <p:pic>
        <p:nvPicPr>
          <p:cNvPr id="7" name="Image 6"/>
          <p:cNvPicPr>
            <a:picLocks noChangeAspect="1"/>
          </p:cNvPicPr>
          <p:nvPr/>
        </p:nvPicPr>
        <p:blipFill>
          <a:blip r:embed="rId6"/>
          <a:stretch>
            <a:fillRect/>
          </a:stretch>
        </p:blipFill>
        <p:spPr>
          <a:xfrm>
            <a:off x="7351855" y="3640503"/>
            <a:ext cx="2861912" cy="1391207"/>
          </a:xfrm>
          <a:prstGeom prst="rect">
            <a:avLst/>
          </a:prstGeom>
          <a:ln>
            <a:noFill/>
          </a:ln>
          <a:effectLst>
            <a:softEdge rad="112500"/>
          </a:effectLst>
        </p:spPr>
      </p:pic>
    </p:spTree>
    <p:extLst>
      <p:ext uri="{BB962C8B-B14F-4D97-AF65-F5344CB8AC3E}">
        <p14:creationId xmlns:p14="http://schemas.microsoft.com/office/powerpoint/2010/main" val="147187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xfrm>
            <a:off x="0" y="0"/>
            <a:ext cx="9144000" cy="714375"/>
          </a:xfrm>
          <a:noFill/>
        </p:spPr>
        <p:txBody>
          <a:bodyPr vert="horz" wrap="square" lIns="91440" tIns="45720" rIns="91440" bIns="45720" numCol="1" rtlCol="0" anchor="ctr" anchorCtr="0" compatLnSpc="1">
            <a:prstTxWarp prst="textNoShape">
              <a:avLst/>
            </a:prstTxWarp>
          </a:bodyPr>
          <a:lstStyle/>
          <a:p>
            <a:pPr marL="85725" indent="-85725"/>
            <a:r>
              <a:rPr lang="fr-FR" b="1" dirty="0">
                <a:solidFill>
                  <a:srgbClr val="000074"/>
                </a:solidFill>
              </a:rPr>
              <a:t> Gestion des demandes de subventions et irritants habituels</a:t>
            </a:r>
            <a:endParaRPr lang="fr-FR" b="1" dirty="0">
              <a:solidFill>
                <a:srgbClr val="000074"/>
              </a:solidFill>
              <a:latin typeface="+mn-lt"/>
            </a:endParaRPr>
          </a:p>
        </p:txBody>
      </p:sp>
      <p:graphicFrame>
        <p:nvGraphicFramePr>
          <p:cNvPr id="6" name="Diagramme 5"/>
          <p:cNvGraphicFramePr/>
          <p:nvPr>
            <p:extLst>
              <p:ext uri="{D42A27DB-BD31-4B8C-83A1-F6EECF244321}">
                <p14:modId xmlns:p14="http://schemas.microsoft.com/office/powerpoint/2010/main" val="4243985709"/>
              </p:ext>
            </p:extLst>
          </p:nvPr>
        </p:nvGraphicFramePr>
        <p:xfrm>
          <a:off x="485776" y="1541142"/>
          <a:ext cx="11010900" cy="3641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3" name="Groupe 62"/>
          <p:cNvGrpSpPr/>
          <p:nvPr/>
        </p:nvGrpSpPr>
        <p:grpSpPr>
          <a:xfrm>
            <a:off x="6594587" y="1703615"/>
            <a:ext cx="1095858" cy="626554"/>
            <a:chOff x="265919" y="1707047"/>
            <a:chExt cx="1095858" cy="626554"/>
          </a:xfrm>
        </p:grpSpPr>
        <p:sp>
          <p:nvSpPr>
            <p:cNvPr id="64" name="Text Box 22"/>
            <p:cNvSpPr txBox="1">
              <a:spLocks noChangeArrowheads="1"/>
            </p:cNvSpPr>
            <p:nvPr/>
          </p:nvSpPr>
          <p:spPr bwMode="auto">
            <a:xfrm>
              <a:off x="265919" y="1902714"/>
              <a:ext cx="864778" cy="430887"/>
            </a:xfrm>
            <a:prstGeom prst="rect">
              <a:avLst/>
            </a:prstGeom>
            <a:noFill/>
            <a:ln w="9525">
              <a:noFill/>
              <a:miter lim="800000"/>
              <a:headEnd/>
              <a:tailEnd/>
            </a:ln>
          </p:spPr>
          <p:txBody>
            <a:bodyPr wrap="square">
              <a:spAutoFit/>
            </a:bodyPr>
            <a:lstStyle/>
            <a:p>
              <a:pPr algn="ctr"/>
              <a:r>
                <a:rPr lang="fr-FR" sz="1100" b="1" dirty="0">
                  <a:solidFill>
                    <a:srgbClr val="000074"/>
                  </a:solidFill>
                </a:rPr>
                <a:t>Service instructeur</a:t>
              </a:r>
            </a:p>
          </p:txBody>
        </p:sp>
        <p:pic>
          <p:nvPicPr>
            <p:cNvPr id="65" name="Image 64" descr="Bonhomme.png"/>
            <p:cNvPicPr>
              <a:picLocks noChangeAspect="1"/>
            </p:cNvPicPr>
            <p:nvPr/>
          </p:nvPicPr>
          <p:blipFill>
            <a:blip r:embed="rId8" cstate="print"/>
            <a:stretch>
              <a:fillRect/>
            </a:stretch>
          </p:blipFill>
          <p:spPr>
            <a:xfrm>
              <a:off x="952873" y="1707047"/>
              <a:ext cx="408904" cy="408904"/>
            </a:xfrm>
            <a:prstGeom prst="rect">
              <a:avLst/>
            </a:prstGeom>
          </p:spPr>
        </p:pic>
      </p:grpSp>
      <p:grpSp>
        <p:nvGrpSpPr>
          <p:cNvPr id="17" name="Groupe 16"/>
          <p:cNvGrpSpPr/>
          <p:nvPr/>
        </p:nvGrpSpPr>
        <p:grpSpPr>
          <a:xfrm>
            <a:off x="1826743" y="1693646"/>
            <a:ext cx="1266952" cy="529255"/>
            <a:chOff x="952873" y="1707047"/>
            <a:chExt cx="1266952" cy="529255"/>
          </a:xfrm>
        </p:grpSpPr>
        <p:sp>
          <p:nvSpPr>
            <p:cNvPr id="18" name="Text Box 22"/>
            <p:cNvSpPr txBox="1">
              <a:spLocks noChangeArrowheads="1"/>
            </p:cNvSpPr>
            <p:nvPr/>
          </p:nvSpPr>
          <p:spPr bwMode="auto">
            <a:xfrm>
              <a:off x="1204019" y="1974692"/>
              <a:ext cx="1015806" cy="261610"/>
            </a:xfrm>
            <a:prstGeom prst="rect">
              <a:avLst/>
            </a:prstGeom>
            <a:noFill/>
            <a:ln w="9525">
              <a:noFill/>
              <a:miter lim="800000"/>
              <a:headEnd/>
              <a:tailEnd/>
            </a:ln>
          </p:spPr>
          <p:txBody>
            <a:bodyPr wrap="square">
              <a:spAutoFit/>
            </a:bodyPr>
            <a:lstStyle/>
            <a:p>
              <a:pPr algn="ctr"/>
              <a:r>
                <a:rPr lang="fr-FR" sz="1100" b="1" dirty="0">
                  <a:solidFill>
                    <a:srgbClr val="000074"/>
                  </a:solidFill>
                </a:rPr>
                <a:t>Association</a:t>
              </a:r>
            </a:p>
          </p:txBody>
        </p:sp>
        <p:pic>
          <p:nvPicPr>
            <p:cNvPr id="19" name="Image 18" descr="Bonhomme.png"/>
            <p:cNvPicPr>
              <a:picLocks noChangeAspect="1"/>
            </p:cNvPicPr>
            <p:nvPr/>
          </p:nvPicPr>
          <p:blipFill>
            <a:blip r:embed="rId8" cstate="print"/>
            <a:stretch>
              <a:fillRect/>
            </a:stretch>
          </p:blipFill>
          <p:spPr>
            <a:xfrm>
              <a:off x="952873" y="1707047"/>
              <a:ext cx="408904" cy="408904"/>
            </a:xfrm>
            <a:prstGeom prst="rect">
              <a:avLst/>
            </a:prstGeom>
          </p:spPr>
        </p:pic>
      </p:grpSp>
      <p:sp>
        <p:nvSpPr>
          <p:cNvPr id="162" name="Espace réservé du contenu 2"/>
          <p:cNvSpPr>
            <a:spLocks/>
          </p:cNvSpPr>
          <p:nvPr/>
        </p:nvSpPr>
        <p:spPr bwMode="auto">
          <a:xfrm>
            <a:off x="1592488" y="947443"/>
            <a:ext cx="8947150" cy="360630"/>
          </a:xfrm>
          <a:prstGeom prst="rect">
            <a:avLst/>
          </a:prstGeom>
          <a:noFill/>
          <a:ln w="9525">
            <a:noFill/>
            <a:miter lim="800000"/>
            <a:headEnd/>
            <a:tailEnd/>
          </a:ln>
        </p:spPr>
        <p:txBody>
          <a:bodyPr/>
          <a:lstStyle/>
          <a:p>
            <a:pPr algn="ctr">
              <a:spcBef>
                <a:spcPct val="20000"/>
              </a:spcBef>
              <a:buClr>
                <a:schemeClr val="tx2"/>
              </a:buClr>
            </a:pPr>
            <a:r>
              <a:rPr lang="fr-FR" sz="1600" b="1" dirty="0">
                <a:solidFill>
                  <a:srgbClr val="000074"/>
                </a:solidFill>
              </a:rPr>
              <a:t>3 principales étapes :</a:t>
            </a:r>
            <a:endParaRPr lang="fr-FR" sz="1400" dirty="0">
              <a:solidFill>
                <a:srgbClr val="000074"/>
              </a:solidFill>
            </a:endParaRPr>
          </a:p>
        </p:txBody>
      </p:sp>
      <p:grpSp>
        <p:nvGrpSpPr>
          <p:cNvPr id="163" name="Groupe 162"/>
          <p:cNvGrpSpPr/>
          <p:nvPr/>
        </p:nvGrpSpPr>
        <p:grpSpPr>
          <a:xfrm>
            <a:off x="10191267" y="1741715"/>
            <a:ext cx="1095858" cy="457277"/>
            <a:chOff x="265919" y="1707047"/>
            <a:chExt cx="1095858" cy="457277"/>
          </a:xfrm>
        </p:grpSpPr>
        <p:sp>
          <p:nvSpPr>
            <p:cNvPr id="164" name="Text Box 22"/>
            <p:cNvSpPr txBox="1">
              <a:spLocks noChangeArrowheads="1"/>
            </p:cNvSpPr>
            <p:nvPr/>
          </p:nvSpPr>
          <p:spPr bwMode="auto">
            <a:xfrm>
              <a:off x="265919" y="1902714"/>
              <a:ext cx="864778" cy="261610"/>
            </a:xfrm>
            <a:prstGeom prst="rect">
              <a:avLst/>
            </a:prstGeom>
            <a:noFill/>
            <a:ln w="9525">
              <a:noFill/>
              <a:miter lim="800000"/>
              <a:headEnd/>
              <a:tailEnd/>
            </a:ln>
          </p:spPr>
          <p:txBody>
            <a:bodyPr wrap="square">
              <a:spAutoFit/>
            </a:bodyPr>
            <a:lstStyle/>
            <a:p>
              <a:pPr algn="ctr"/>
              <a:r>
                <a:rPr lang="fr-FR" sz="1100" b="1" dirty="0">
                  <a:solidFill>
                    <a:srgbClr val="000074"/>
                  </a:solidFill>
                </a:rPr>
                <a:t>Chorus</a:t>
              </a:r>
            </a:p>
          </p:txBody>
        </p:sp>
        <p:pic>
          <p:nvPicPr>
            <p:cNvPr id="165" name="Image 164" descr="Bonhomme.png"/>
            <p:cNvPicPr>
              <a:picLocks noChangeAspect="1"/>
            </p:cNvPicPr>
            <p:nvPr/>
          </p:nvPicPr>
          <p:blipFill>
            <a:blip r:embed="rId8" cstate="print"/>
            <a:stretch>
              <a:fillRect/>
            </a:stretch>
          </p:blipFill>
          <p:spPr>
            <a:xfrm>
              <a:off x="952873" y="1707047"/>
              <a:ext cx="408904" cy="408904"/>
            </a:xfrm>
            <a:prstGeom prst="rect">
              <a:avLst/>
            </a:prstGeom>
          </p:spPr>
        </p:pic>
      </p:grpSp>
      <p:sp>
        <p:nvSpPr>
          <p:cNvPr id="7" name="Explosion 1 6"/>
          <p:cNvSpPr/>
          <p:nvPr/>
        </p:nvSpPr>
        <p:spPr>
          <a:xfrm>
            <a:off x="1133098" y="2639369"/>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66" name="Text Box 22"/>
          <p:cNvSpPr txBox="1">
            <a:spLocks noChangeArrowheads="1"/>
          </p:cNvSpPr>
          <p:nvPr/>
        </p:nvSpPr>
        <p:spPr bwMode="auto">
          <a:xfrm>
            <a:off x="1631721" y="2494883"/>
            <a:ext cx="2521744" cy="600164"/>
          </a:xfrm>
          <a:prstGeom prst="rect">
            <a:avLst/>
          </a:prstGeom>
          <a:noFill/>
          <a:ln w="9525">
            <a:noFill/>
            <a:miter lim="800000"/>
            <a:headEnd/>
            <a:tailEnd/>
          </a:ln>
        </p:spPr>
        <p:txBody>
          <a:bodyPr wrap="square">
            <a:spAutoFit/>
          </a:bodyPr>
          <a:lstStyle/>
          <a:p>
            <a:r>
              <a:rPr lang="fr-FR" sz="1100" b="1" dirty="0">
                <a:solidFill>
                  <a:srgbClr val="000074"/>
                </a:solidFill>
              </a:rPr>
              <a:t>L’association est contrainte de saisir l’ensemble des informations dont dispose pourtant l’administration</a:t>
            </a:r>
          </a:p>
        </p:txBody>
      </p:sp>
      <p:sp>
        <p:nvSpPr>
          <p:cNvPr id="167" name="Explosion 1 166"/>
          <p:cNvSpPr/>
          <p:nvPr/>
        </p:nvSpPr>
        <p:spPr>
          <a:xfrm>
            <a:off x="1133096" y="3382031"/>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68" name="Text Box 22"/>
          <p:cNvSpPr txBox="1">
            <a:spLocks noChangeArrowheads="1"/>
          </p:cNvSpPr>
          <p:nvPr/>
        </p:nvSpPr>
        <p:spPr bwMode="auto">
          <a:xfrm>
            <a:off x="1612106" y="3159653"/>
            <a:ext cx="2675694" cy="769441"/>
          </a:xfrm>
          <a:prstGeom prst="rect">
            <a:avLst/>
          </a:prstGeom>
          <a:noFill/>
          <a:ln w="9525">
            <a:noFill/>
            <a:miter lim="800000"/>
            <a:headEnd/>
            <a:tailEnd/>
          </a:ln>
        </p:spPr>
        <p:txBody>
          <a:bodyPr wrap="square">
            <a:spAutoFit/>
          </a:bodyPr>
          <a:lstStyle/>
          <a:p>
            <a:r>
              <a:rPr lang="fr-FR" sz="1100" b="1" dirty="0">
                <a:solidFill>
                  <a:srgbClr val="000074"/>
                </a:solidFill>
              </a:rPr>
              <a:t>Nécessité de saisir un dossier intégralement et de déposer les pièces justificatives, même si une première demande a déjà été déposée dans l’année</a:t>
            </a:r>
          </a:p>
        </p:txBody>
      </p:sp>
      <p:sp>
        <p:nvSpPr>
          <p:cNvPr id="169" name="Explosion 1 168"/>
          <p:cNvSpPr/>
          <p:nvPr/>
        </p:nvSpPr>
        <p:spPr>
          <a:xfrm>
            <a:off x="4994783" y="2601661"/>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70" name="Text Box 22"/>
          <p:cNvSpPr txBox="1">
            <a:spLocks noChangeArrowheads="1"/>
          </p:cNvSpPr>
          <p:nvPr/>
        </p:nvSpPr>
        <p:spPr bwMode="auto">
          <a:xfrm>
            <a:off x="5467467" y="2491866"/>
            <a:ext cx="2641797" cy="600164"/>
          </a:xfrm>
          <a:prstGeom prst="rect">
            <a:avLst/>
          </a:prstGeom>
          <a:noFill/>
          <a:ln w="9525">
            <a:noFill/>
            <a:miter lim="800000"/>
            <a:headEnd/>
            <a:tailEnd/>
          </a:ln>
        </p:spPr>
        <p:txBody>
          <a:bodyPr wrap="square">
            <a:spAutoFit/>
          </a:bodyPr>
          <a:lstStyle/>
          <a:p>
            <a:r>
              <a:rPr lang="fr-FR" sz="1100" b="1" dirty="0">
                <a:solidFill>
                  <a:srgbClr val="000074"/>
                </a:solidFill>
              </a:rPr>
              <a:t>Besoin de multiples contrôles de l’identité de l’association et de ses informations administratives (RNA, </a:t>
            </a:r>
            <a:r>
              <a:rPr lang="fr-FR" sz="1100" b="1" dirty="0" err="1">
                <a:solidFill>
                  <a:srgbClr val="000074"/>
                </a:solidFill>
              </a:rPr>
              <a:t>Sirene</a:t>
            </a:r>
            <a:r>
              <a:rPr lang="fr-FR" sz="1100" b="1" dirty="0">
                <a:solidFill>
                  <a:srgbClr val="000074"/>
                </a:solidFill>
              </a:rPr>
              <a:t>…)</a:t>
            </a:r>
          </a:p>
        </p:txBody>
      </p:sp>
      <p:sp>
        <p:nvSpPr>
          <p:cNvPr id="171" name="Explosion 1 170"/>
          <p:cNvSpPr/>
          <p:nvPr/>
        </p:nvSpPr>
        <p:spPr>
          <a:xfrm>
            <a:off x="4986950" y="3157973"/>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72" name="Text Box 22"/>
          <p:cNvSpPr txBox="1">
            <a:spLocks noChangeArrowheads="1"/>
          </p:cNvSpPr>
          <p:nvPr/>
        </p:nvSpPr>
        <p:spPr bwMode="auto">
          <a:xfrm>
            <a:off x="5465958" y="3097137"/>
            <a:ext cx="2641797" cy="430887"/>
          </a:xfrm>
          <a:prstGeom prst="rect">
            <a:avLst/>
          </a:prstGeom>
          <a:noFill/>
          <a:ln w="9525">
            <a:noFill/>
            <a:miter lim="800000"/>
            <a:headEnd/>
            <a:tailEnd/>
          </a:ln>
        </p:spPr>
        <p:txBody>
          <a:bodyPr wrap="square">
            <a:spAutoFit/>
          </a:bodyPr>
          <a:lstStyle/>
          <a:p>
            <a:r>
              <a:rPr lang="fr-FR" sz="1100" b="1" dirty="0">
                <a:solidFill>
                  <a:srgbClr val="000074"/>
                </a:solidFill>
              </a:rPr>
              <a:t>Besoin de multiples relances car dossier incomplet</a:t>
            </a:r>
          </a:p>
        </p:txBody>
      </p:sp>
      <p:sp>
        <p:nvSpPr>
          <p:cNvPr id="173" name="Explosion 1 172"/>
          <p:cNvSpPr/>
          <p:nvPr/>
        </p:nvSpPr>
        <p:spPr>
          <a:xfrm>
            <a:off x="8641119" y="2582069"/>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74" name="Text Box 22"/>
          <p:cNvSpPr txBox="1">
            <a:spLocks noChangeArrowheads="1"/>
          </p:cNvSpPr>
          <p:nvPr/>
        </p:nvSpPr>
        <p:spPr bwMode="auto">
          <a:xfrm>
            <a:off x="9120729" y="2516009"/>
            <a:ext cx="2290901" cy="430887"/>
          </a:xfrm>
          <a:prstGeom prst="rect">
            <a:avLst/>
          </a:prstGeom>
          <a:noFill/>
          <a:ln w="9525">
            <a:noFill/>
            <a:miter lim="800000"/>
            <a:headEnd/>
            <a:tailEnd/>
          </a:ln>
        </p:spPr>
        <p:txBody>
          <a:bodyPr wrap="square">
            <a:spAutoFit/>
          </a:bodyPr>
          <a:lstStyle/>
          <a:p>
            <a:r>
              <a:rPr lang="fr-FR" sz="1100" b="1" dirty="0">
                <a:solidFill>
                  <a:srgbClr val="000074"/>
                </a:solidFill>
              </a:rPr>
              <a:t>« double saisie » de la subvention dans Chorus-Formulaires</a:t>
            </a:r>
          </a:p>
        </p:txBody>
      </p:sp>
      <p:sp>
        <p:nvSpPr>
          <p:cNvPr id="175" name="Explosion 1 174"/>
          <p:cNvSpPr/>
          <p:nvPr/>
        </p:nvSpPr>
        <p:spPr>
          <a:xfrm>
            <a:off x="4986950" y="4361004"/>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76" name="Text Box 22"/>
          <p:cNvSpPr txBox="1">
            <a:spLocks noChangeArrowheads="1"/>
          </p:cNvSpPr>
          <p:nvPr/>
        </p:nvSpPr>
        <p:spPr bwMode="auto">
          <a:xfrm>
            <a:off x="5473503" y="4168369"/>
            <a:ext cx="2641797" cy="769441"/>
          </a:xfrm>
          <a:prstGeom prst="rect">
            <a:avLst/>
          </a:prstGeom>
          <a:noFill/>
          <a:ln w="9525">
            <a:noFill/>
            <a:miter lim="800000"/>
            <a:headEnd/>
            <a:tailEnd/>
          </a:ln>
        </p:spPr>
        <p:txBody>
          <a:bodyPr wrap="square">
            <a:spAutoFit/>
          </a:bodyPr>
          <a:lstStyle/>
          <a:p>
            <a:r>
              <a:rPr lang="fr-FR" sz="1100" b="1" dirty="0">
                <a:solidFill>
                  <a:srgbClr val="000074"/>
                </a:solidFill>
              </a:rPr>
              <a:t>Besoin de rédiger les actes administratifs (notifications d’accord/refus, arrêtés/conventions…) pour chaque demande accordée</a:t>
            </a:r>
          </a:p>
        </p:txBody>
      </p:sp>
      <p:sp>
        <p:nvSpPr>
          <p:cNvPr id="177" name="Explosion 1 176"/>
          <p:cNvSpPr/>
          <p:nvPr/>
        </p:nvSpPr>
        <p:spPr>
          <a:xfrm>
            <a:off x="4994783" y="5096304"/>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78" name="Text Box 22"/>
          <p:cNvSpPr txBox="1">
            <a:spLocks noChangeArrowheads="1"/>
          </p:cNvSpPr>
          <p:nvPr/>
        </p:nvSpPr>
        <p:spPr bwMode="auto">
          <a:xfrm>
            <a:off x="5481047" y="4977416"/>
            <a:ext cx="2641797" cy="600164"/>
          </a:xfrm>
          <a:prstGeom prst="rect">
            <a:avLst/>
          </a:prstGeom>
          <a:noFill/>
          <a:ln w="9525">
            <a:noFill/>
            <a:miter lim="800000"/>
            <a:headEnd/>
            <a:tailEnd/>
          </a:ln>
        </p:spPr>
        <p:txBody>
          <a:bodyPr wrap="square">
            <a:spAutoFit/>
          </a:bodyPr>
          <a:lstStyle/>
          <a:p>
            <a:r>
              <a:rPr lang="fr-FR" sz="1100" b="1" dirty="0">
                <a:solidFill>
                  <a:srgbClr val="000074"/>
                </a:solidFill>
              </a:rPr>
              <a:t>Besoin de faire signer par l’administration et l’association les actes engageant le versement d’une subvention</a:t>
            </a:r>
          </a:p>
        </p:txBody>
      </p:sp>
      <p:sp>
        <p:nvSpPr>
          <p:cNvPr id="179" name="Explosion 1 178"/>
          <p:cNvSpPr/>
          <p:nvPr/>
        </p:nvSpPr>
        <p:spPr>
          <a:xfrm>
            <a:off x="1133097" y="4365261"/>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80" name="Text Box 22"/>
          <p:cNvSpPr txBox="1">
            <a:spLocks noChangeArrowheads="1"/>
          </p:cNvSpPr>
          <p:nvPr/>
        </p:nvSpPr>
        <p:spPr bwMode="auto">
          <a:xfrm>
            <a:off x="1592488" y="4025390"/>
            <a:ext cx="2710401" cy="1277273"/>
          </a:xfrm>
          <a:prstGeom prst="rect">
            <a:avLst/>
          </a:prstGeom>
          <a:noFill/>
          <a:ln w="9525">
            <a:noFill/>
            <a:miter lim="800000"/>
            <a:headEnd/>
            <a:tailEnd/>
          </a:ln>
        </p:spPr>
        <p:txBody>
          <a:bodyPr wrap="square">
            <a:spAutoFit/>
          </a:bodyPr>
          <a:lstStyle/>
          <a:p>
            <a:r>
              <a:rPr lang="fr-FR" sz="1100" b="1" dirty="0">
                <a:solidFill>
                  <a:srgbClr val="000074"/>
                </a:solidFill>
              </a:rPr>
              <a:t>Les informations demandées pour saisir le dossier ne sont pas toujours limpides et les échanges avec l’administration (service instructeur) ne sont pas toujours simples – souvent besoin d’identifier un interlocuteur pour répondre à des questions d’ordre « métier »</a:t>
            </a:r>
          </a:p>
        </p:txBody>
      </p:sp>
      <p:sp>
        <p:nvSpPr>
          <p:cNvPr id="181" name="Explosion 1 180"/>
          <p:cNvSpPr/>
          <p:nvPr/>
        </p:nvSpPr>
        <p:spPr>
          <a:xfrm>
            <a:off x="8641042" y="3170975"/>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82" name="Text Box 22"/>
          <p:cNvSpPr txBox="1">
            <a:spLocks noChangeArrowheads="1"/>
          </p:cNvSpPr>
          <p:nvPr/>
        </p:nvSpPr>
        <p:spPr bwMode="auto">
          <a:xfrm>
            <a:off x="9110525" y="3104915"/>
            <a:ext cx="2290901" cy="430887"/>
          </a:xfrm>
          <a:prstGeom prst="rect">
            <a:avLst/>
          </a:prstGeom>
          <a:noFill/>
          <a:ln w="9525">
            <a:noFill/>
            <a:miter lim="800000"/>
            <a:headEnd/>
            <a:tailEnd/>
          </a:ln>
        </p:spPr>
        <p:txBody>
          <a:bodyPr wrap="square">
            <a:spAutoFit/>
          </a:bodyPr>
          <a:lstStyle/>
          <a:p>
            <a:r>
              <a:rPr lang="fr-FR" sz="1100" b="1" dirty="0">
                <a:solidFill>
                  <a:srgbClr val="000074"/>
                </a:solidFill>
              </a:rPr>
              <a:t>Problématique des changements de Siret (transfert de siège)</a:t>
            </a:r>
          </a:p>
        </p:txBody>
      </p:sp>
      <p:sp>
        <p:nvSpPr>
          <p:cNvPr id="183" name="Explosion 1 182"/>
          <p:cNvSpPr/>
          <p:nvPr/>
        </p:nvSpPr>
        <p:spPr>
          <a:xfrm>
            <a:off x="4994783" y="5725686"/>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84" name="Text Box 22"/>
          <p:cNvSpPr txBox="1">
            <a:spLocks noChangeArrowheads="1"/>
          </p:cNvSpPr>
          <p:nvPr/>
        </p:nvSpPr>
        <p:spPr bwMode="auto">
          <a:xfrm>
            <a:off x="5473790" y="5615891"/>
            <a:ext cx="2641797" cy="600164"/>
          </a:xfrm>
          <a:prstGeom prst="rect">
            <a:avLst/>
          </a:prstGeom>
          <a:noFill/>
          <a:ln w="9525">
            <a:noFill/>
            <a:miter lim="800000"/>
            <a:headEnd/>
            <a:tailEnd/>
          </a:ln>
        </p:spPr>
        <p:txBody>
          <a:bodyPr wrap="square">
            <a:spAutoFit/>
          </a:bodyPr>
          <a:lstStyle/>
          <a:p>
            <a:r>
              <a:rPr lang="fr-FR" sz="1100" b="1" dirty="0">
                <a:solidFill>
                  <a:srgbClr val="000074"/>
                </a:solidFill>
              </a:rPr>
              <a:t>Les dates d’ouverture et fermeture de campagne ne sont pas toujours communiquées ou accessibles</a:t>
            </a:r>
          </a:p>
        </p:txBody>
      </p:sp>
      <p:sp>
        <p:nvSpPr>
          <p:cNvPr id="185" name="Explosion 1 184"/>
          <p:cNvSpPr/>
          <p:nvPr/>
        </p:nvSpPr>
        <p:spPr>
          <a:xfrm>
            <a:off x="8641042" y="3779711"/>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186" name="Text Box 22"/>
          <p:cNvSpPr txBox="1">
            <a:spLocks noChangeArrowheads="1"/>
          </p:cNvSpPr>
          <p:nvPr/>
        </p:nvSpPr>
        <p:spPr bwMode="auto">
          <a:xfrm>
            <a:off x="9120050" y="3666890"/>
            <a:ext cx="2290901" cy="600164"/>
          </a:xfrm>
          <a:prstGeom prst="rect">
            <a:avLst/>
          </a:prstGeom>
          <a:noFill/>
          <a:ln w="9525">
            <a:noFill/>
            <a:miter lim="800000"/>
            <a:headEnd/>
            <a:tailEnd/>
          </a:ln>
        </p:spPr>
        <p:txBody>
          <a:bodyPr wrap="square">
            <a:spAutoFit/>
          </a:bodyPr>
          <a:lstStyle/>
          <a:p>
            <a:r>
              <a:rPr lang="fr-FR" sz="1100" b="1" dirty="0">
                <a:solidFill>
                  <a:srgbClr val="000074"/>
                </a:solidFill>
              </a:rPr>
              <a:t>Le délai entre le dépôt de la demande de subvention et sa mise en paiement est souvent très long</a:t>
            </a:r>
          </a:p>
        </p:txBody>
      </p:sp>
      <p:sp>
        <p:nvSpPr>
          <p:cNvPr id="37" name="Espace réservé du numéro de diapositive 3"/>
          <p:cNvSpPr txBox="1">
            <a:spLocks/>
          </p:cNvSpPr>
          <p:nvPr/>
        </p:nvSpPr>
        <p:spPr>
          <a:xfrm>
            <a:off x="9838257" y="6365876"/>
            <a:ext cx="2133600" cy="365125"/>
          </a:xfrm>
          <a:prstGeom prst="rect">
            <a:avLst/>
          </a:prstGeom>
        </p:spPr>
        <p:txBody>
          <a:bodyPr vert="horz" wrap="square" lIns="91440" tIns="45720" rIns="91440" bIns="45720" numCol="1" anchor="ctr" anchorCtr="0" compatLnSpc="1">
            <a:prstTxWarp prst="textNoShape">
              <a:avLst/>
            </a:prstTxWarp>
          </a:bodyPr>
          <a:lstStyle>
            <a:defPPr>
              <a:defRPr lang="fr-FR"/>
            </a:defPPr>
            <a:lvl1pPr algn="r" rtl="0" fontAlgn="base">
              <a:spcBef>
                <a:spcPct val="0"/>
              </a:spcBef>
              <a:spcAft>
                <a:spcPct val="0"/>
              </a:spcAft>
              <a:defRPr sz="1100" kern="1200">
                <a:solidFill>
                  <a:srgbClr val="3333FF"/>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2078D431-4ED6-4BBF-AFED-DF275C4EF376}" type="slidenum">
              <a:rPr lang="fr-FR" smtClean="0">
                <a:solidFill>
                  <a:schemeClr val="accent5">
                    <a:lumMod val="50000"/>
                  </a:schemeClr>
                </a:solidFill>
              </a:rPr>
              <a:pPr>
                <a:defRPr/>
              </a:pPr>
              <a:t>6</a:t>
            </a:fld>
            <a:endParaRPr lang="fr-FR" dirty="0">
              <a:solidFill>
                <a:schemeClr val="accent5">
                  <a:lumMod val="50000"/>
                </a:schemeClr>
              </a:solidFill>
            </a:endParaRPr>
          </a:p>
        </p:txBody>
      </p:sp>
      <p:sp>
        <p:nvSpPr>
          <p:cNvPr id="38" name="Explosion 1 37"/>
          <p:cNvSpPr/>
          <p:nvPr/>
        </p:nvSpPr>
        <p:spPr>
          <a:xfrm>
            <a:off x="4986950" y="3606396"/>
            <a:ext cx="434567" cy="298765"/>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0074"/>
              </a:solidFill>
            </a:endParaRPr>
          </a:p>
        </p:txBody>
      </p:sp>
      <p:sp>
        <p:nvSpPr>
          <p:cNvPr id="39" name="Text Box 22"/>
          <p:cNvSpPr txBox="1">
            <a:spLocks noChangeArrowheads="1"/>
          </p:cNvSpPr>
          <p:nvPr/>
        </p:nvSpPr>
        <p:spPr bwMode="auto">
          <a:xfrm>
            <a:off x="5465958" y="3545560"/>
            <a:ext cx="2641797" cy="600164"/>
          </a:xfrm>
          <a:prstGeom prst="rect">
            <a:avLst/>
          </a:prstGeom>
          <a:noFill/>
          <a:ln w="9525">
            <a:noFill/>
            <a:miter lim="800000"/>
            <a:headEnd/>
            <a:tailEnd/>
          </a:ln>
        </p:spPr>
        <p:txBody>
          <a:bodyPr wrap="square">
            <a:spAutoFit/>
          </a:bodyPr>
          <a:lstStyle/>
          <a:p>
            <a:r>
              <a:rPr lang="fr-FR" sz="1100" b="1" dirty="0">
                <a:solidFill>
                  <a:srgbClr val="000074"/>
                </a:solidFill>
              </a:rPr>
              <a:t>Besoin d’une vision transverse des subventions allouées par d’éventuels </a:t>
            </a:r>
            <a:r>
              <a:rPr lang="fr-FR" sz="1100" b="1" dirty="0" err="1">
                <a:solidFill>
                  <a:srgbClr val="000074"/>
                </a:solidFill>
              </a:rPr>
              <a:t>co</a:t>
            </a:r>
            <a:r>
              <a:rPr lang="fr-FR" sz="1100" b="1" dirty="0">
                <a:solidFill>
                  <a:srgbClr val="000074"/>
                </a:solidFill>
              </a:rPr>
              <a:t>-financeurs</a:t>
            </a:r>
          </a:p>
        </p:txBody>
      </p:sp>
    </p:spTree>
    <p:extLst>
      <p:ext uri="{BB962C8B-B14F-4D97-AF65-F5344CB8AC3E}">
        <p14:creationId xmlns:p14="http://schemas.microsoft.com/office/powerpoint/2010/main" val="182101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left)">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3"/>
                                        </p:tgtEl>
                                        <p:attrNameLst>
                                          <p:attrName>style.visibility</p:attrName>
                                        </p:attrNameLst>
                                      </p:cBhvr>
                                      <p:to>
                                        <p:strVal val="visible"/>
                                      </p:to>
                                    </p:set>
                                    <p:animEffect transition="in" filter="wipe(left)">
                                      <p:cBhvr>
                                        <p:cTn id="17" dur="500"/>
                                        <p:tgtEl>
                                          <p:spTgt spid="1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66"/>
                                        </p:tgtEl>
                                        <p:attrNameLst>
                                          <p:attrName>style.visibility</p:attrName>
                                        </p:attrNameLst>
                                      </p:cBhvr>
                                      <p:to>
                                        <p:strVal val="visible"/>
                                      </p:to>
                                    </p:set>
                                    <p:animEffect transition="in" filter="wipe(left)">
                                      <p:cBhvr>
                                        <p:cTn id="25" dur="500"/>
                                        <p:tgtEl>
                                          <p:spTgt spid="16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67"/>
                                        </p:tgtEl>
                                        <p:attrNameLst>
                                          <p:attrName>style.visibility</p:attrName>
                                        </p:attrNameLst>
                                      </p:cBhvr>
                                      <p:to>
                                        <p:strVal val="visible"/>
                                      </p:to>
                                    </p:set>
                                    <p:animEffect transition="in" filter="wipe(left)">
                                      <p:cBhvr>
                                        <p:cTn id="30" dur="500"/>
                                        <p:tgtEl>
                                          <p:spTgt spid="167"/>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68"/>
                                        </p:tgtEl>
                                        <p:attrNameLst>
                                          <p:attrName>style.visibility</p:attrName>
                                        </p:attrNameLst>
                                      </p:cBhvr>
                                      <p:to>
                                        <p:strVal val="visible"/>
                                      </p:to>
                                    </p:set>
                                    <p:animEffect transition="in" filter="wipe(left)">
                                      <p:cBhvr>
                                        <p:cTn id="33" dur="500"/>
                                        <p:tgtEl>
                                          <p:spTgt spid="16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79"/>
                                        </p:tgtEl>
                                        <p:attrNameLst>
                                          <p:attrName>style.visibility</p:attrName>
                                        </p:attrNameLst>
                                      </p:cBhvr>
                                      <p:to>
                                        <p:strVal val="visible"/>
                                      </p:to>
                                    </p:set>
                                    <p:animEffect transition="in" filter="wipe(left)">
                                      <p:cBhvr>
                                        <p:cTn id="38" dur="500"/>
                                        <p:tgtEl>
                                          <p:spTgt spid="179"/>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80"/>
                                        </p:tgtEl>
                                        <p:attrNameLst>
                                          <p:attrName>style.visibility</p:attrName>
                                        </p:attrNameLst>
                                      </p:cBhvr>
                                      <p:to>
                                        <p:strVal val="visible"/>
                                      </p:to>
                                    </p:set>
                                    <p:animEffect transition="in" filter="wipe(left)">
                                      <p:cBhvr>
                                        <p:cTn id="41" dur="500"/>
                                        <p:tgtEl>
                                          <p:spTgt spid="18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69"/>
                                        </p:tgtEl>
                                        <p:attrNameLst>
                                          <p:attrName>style.visibility</p:attrName>
                                        </p:attrNameLst>
                                      </p:cBhvr>
                                      <p:to>
                                        <p:strVal val="visible"/>
                                      </p:to>
                                    </p:set>
                                    <p:animEffect transition="in" filter="wipe(left)">
                                      <p:cBhvr>
                                        <p:cTn id="46" dur="500"/>
                                        <p:tgtEl>
                                          <p:spTgt spid="169"/>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70"/>
                                        </p:tgtEl>
                                        <p:attrNameLst>
                                          <p:attrName>style.visibility</p:attrName>
                                        </p:attrNameLst>
                                      </p:cBhvr>
                                      <p:to>
                                        <p:strVal val="visible"/>
                                      </p:to>
                                    </p:set>
                                    <p:animEffect transition="in" filter="wipe(left)">
                                      <p:cBhvr>
                                        <p:cTn id="49" dur="500"/>
                                        <p:tgtEl>
                                          <p:spTgt spid="17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71"/>
                                        </p:tgtEl>
                                        <p:attrNameLst>
                                          <p:attrName>style.visibility</p:attrName>
                                        </p:attrNameLst>
                                      </p:cBhvr>
                                      <p:to>
                                        <p:strVal val="visible"/>
                                      </p:to>
                                    </p:set>
                                    <p:animEffect transition="in" filter="wipe(left)">
                                      <p:cBhvr>
                                        <p:cTn id="54" dur="500"/>
                                        <p:tgtEl>
                                          <p:spTgt spid="171"/>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172"/>
                                        </p:tgtEl>
                                        <p:attrNameLst>
                                          <p:attrName>style.visibility</p:attrName>
                                        </p:attrNameLst>
                                      </p:cBhvr>
                                      <p:to>
                                        <p:strVal val="visible"/>
                                      </p:to>
                                    </p:set>
                                    <p:animEffect transition="in" filter="wipe(left)">
                                      <p:cBhvr>
                                        <p:cTn id="57" dur="500"/>
                                        <p:tgtEl>
                                          <p:spTgt spid="17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5"/>
                                        </p:tgtEl>
                                        <p:attrNameLst>
                                          <p:attrName>style.visibility</p:attrName>
                                        </p:attrNameLst>
                                      </p:cBhvr>
                                      <p:to>
                                        <p:strVal val="visible"/>
                                      </p:to>
                                    </p:set>
                                    <p:animEffect transition="in" filter="wipe(left)">
                                      <p:cBhvr>
                                        <p:cTn id="62" dur="500"/>
                                        <p:tgtEl>
                                          <p:spTgt spid="17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176"/>
                                        </p:tgtEl>
                                        <p:attrNameLst>
                                          <p:attrName>style.visibility</p:attrName>
                                        </p:attrNameLst>
                                      </p:cBhvr>
                                      <p:to>
                                        <p:strVal val="visible"/>
                                      </p:to>
                                    </p:set>
                                    <p:animEffect transition="in" filter="wipe(left)">
                                      <p:cBhvr>
                                        <p:cTn id="65" dur="500"/>
                                        <p:tgtEl>
                                          <p:spTgt spid="17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77"/>
                                        </p:tgtEl>
                                        <p:attrNameLst>
                                          <p:attrName>style.visibility</p:attrName>
                                        </p:attrNameLst>
                                      </p:cBhvr>
                                      <p:to>
                                        <p:strVal val="visible"/>
                                      </p:to>
                                    </p:set>
                                    <p:animEffect transition="in" filter="wipe(left)">
                                      <p:cBhvr>
                                        <p:cTn id="70" dur="500"/>
                                        <p:tgtEl>
                                          <p:spTgt spid="177"/>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178"/>
                                        </p:tgtEl>
                                        <p:attrNameLst>
                                          <p:attrName>style.visibility</p:attrName>
                                        </p:attrNameLst>
                                      </p:cBhvr>
                                      <p:to>
                                        <p:strVal val="visible"/>
                                      </p:to>
                                    </p:set>
                                    <p:animEffect transition="in" filter="wipe(left)">
                                      <p:cBhvr>
                                        <p:cTn id="73" dur="500"/>
                                        <p:tgtEl>
                                          <p:spTgt spid="17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83"/>
                                        </p:tgtEl>
                                        <p:attrNameLst>
                                          <p:attrName>style.visibility</p:attrName>
                                        </p:attrNameLst>
                                      </p:cBhvr>
                                      <p:to>
                                        <p:strVal val="visible"/>
                                      </p:to>
                                    </p:set>
                                    <p:animEffect transition="in" filter="wipe(left)">
                                      <p:cBhvr>
                                        <p:cTn id="78" dur="500"/>
                                        <p:tgtEl>
                                          <p:spTgt spid="183"/>
                                        </p:tgtEl>
                                      </p:cBhvr>
                                    </p:animEffect>
                                  </p:childTnLst>
                                </p:cTn>
                              </p:par>
                              <p:par>
                                <p:cTn id="79" presetID="22" presetClass="entr" presetSubtype="8" fill="hold" grpId="0" nodeType="withEffect">
                                  <p:stCondLst>
                                    <p:cond delay="0"/>
                                  </p:stCondLst>
                                  <p:childTnLst>
                                    <p:set>
                                      <p:cBhvr>
                                        <p:cTn id="80" dur="1" fill="hold">
                                          <p:stCondLst>
                                            <p:cond delay="0"/>
                                          </p:stCondLst>
                                        </p:cTn>
                                        <p:tgtEl>
                                          <p:spTgt spid="184"/>
                                        </p:tgtEl>
                                        <p:attrNameLst>
                                          <p:attrName>style.visibility</p:attrName>
                                        </p:attrNameLst>
                                      </p:cBhvr>
                                      <p:to>
                                        <p:strVal val="visible"/>
                                      </p:to>
                                    </p:set>
                                    <p:animEffect transition="in" filter="wipe(left)">
                                      <p:cBhvr>
                                        <p:cTn id="81" dur="500"/>
                                        <p:tgtEl>
                                          <p:spTgt spid="184"/>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73"/>
                                        </p:tgtEl>
                                        <p:attrNameLst>
                                          <p:attrName>style.visibility</p:attrName>
                                        </p:attrNameLst>
                                      </p:cBhvr>
                                      <p:to>
                                        <p:strVal val="visible"/>
                                      </p:to>
                                    </p:set>
                                    <p:animEffect transition="in" filter="wipe(left)">
                                      <p:cBhvr>
                                        <p:cTn id="86" dur="500"/>
                                        <p:tgtEl>
                                          <p:spTgt spid="173"/>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174"/>
                                        </p:tgtEl>
                                        <p:attrNameLst>
                                          <p:attrName>style.visibility</p:attrName>
                                        </p:attrNameLst>
                                      </p:cBhvr>
                                      <p:to>
                                        <p:strVal val="visible"/>
                                      </p:to>
                                    </p:set>
                                    <p:animEffect transition="in" filter="wipe(left)">
                                      <p:cBhvr>
                                        <p:cTn id="89" dur="500"/>
                                        <p:tgtEl>
                                          <p:spTgt spid="17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181"/>
                                        </p:tgtEl>
                                        <p:attrNameLst>
                                          <p:attrName>style.visibility</p:attrName>
                                        </p:attrNameLst>
                                      </p:cBhvr>
                                      <p:to>
                                        <p:strVal val="visible"/>
                                      </p:to>
                                    </p:set>
                                    <p:animEffect transition="in" filter="wipe(left)">
                                      <p:cBhvr>
                                        <p:cTn id="94" dur="500"/>
                                        <p:tgtEl>
                                          <p:spTgt spid="181"/>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182"/>
                                        </p:tgtEl>
                                        <p:attrNameLst>
                                          <p:attrName>style.visibility</p:attrName>
                                        </p:attrNameLst>
                                      </p:cBhvr>
                                      <p:to>
                                        <p:strVal val="visible"/>
                                      </p:to>
                                    </p:set>
                                    <p:animEffect transition="in" filter="wipe(left)">
                                      <p:cBhvr>
                                        <p:cTn id="97" dur="500"/>
                                        <p:tgtEl>
                                          <p:spTgt spid="18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185"/>
                                        </p:tgtEl>
                                        <p:attrNameLst>
                                          <p:attrName>style.visibility</p:attrName>
                                        </p:attrNameLst>
                                      </p:cBhvr>
                                      <p:to>
                                        <p:strVal val="visible"/>
                                      </p:to>
                                    </p:set>
                                    <p:animEffect transition="in" filter="wipe(left)">
                                      <p:cBhvr>
                                        <p:cTn id="102" dur="500"/>
                                        <p:tgtEl>
                                          <p:spTgt spid="185"/>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186"/>
                                        </p:tgtEl>
                                        <p:attrNameLst>
                                          <p:attrName>style.visibility</p:attrName>
                                        </p:attrNameLst>
                                      </p:cBhvr>
                                      <p:to>
                                        <p:strVal val="visible"/>
                                      </p:to>
                                    </p:set>
                                    <p:animEffect transition="in" filter="wipe(left)">
                                      <p:cBhvr>
                                        <p:cTn id="105" dur="500"/>
                                        <p:tgtEl>
                                          <p:spTgt spid="18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38"/>
                                        </p:tgtEl>
                                        <p:attrNameLst>
                                          <p:attrName>style.visibility</p:attrName>
                                        </p:attrNameLst>
                                      </p:cBhvr>
                                      <p:to>
                                        <p:strVal val="visible"/>
                                      </p:to>
                                    </p:set>
                                    <p:animEffect transition="in" filter="wipe(left)">
                                      <p:cBhvr>
                                        <p:cTn id="110" dur="500"/>
                                        <p:tgtEl>
                                          <p:spTgt spid="38"/>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39"/>
                                        </p:tgtEl>
                                        <p:attrNameLst>
                                          <p:attrName>style.visibility</p:attrName>
                                        </p:attrNameLst>
                                      </p:cBhvr>
                                      <p:to>
                                        <p:strVal val="visible"/>
                                      </p:to>
                                    </p:set>
                                    <p:animEffect transition="in" filter="wipe(left)">
                                      <p:cBhvr>
                                        <p:cTn id="11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6" grpId="0"/>
      <p:bldP spid="167" grpId="0" animBg="1"/>
      <p:bldP spid="168" grpId="0"/>
      <p:bldP spid="169" grpId="0" animBg="1"/>
      <p:bldP spid="170" grpId="0"/>
      <p:bldP spid="171" grpId="0" animBg="1"/>
      <p:bldP spid="172" grpId="0"/>
      <p:bldP spid="173" grpId="0" animBg="1"/>
      <p:bldP spid="174" grpId="0"/>
      <p:bldP spid="175" grpId="0" animBg="1"/>
      <p:bldP spid="176" grpId="0"/>
      <p:bldP spid="177" grpId="0" animBg="1"/>
      <p:bldP spid="178" grpId="0"/>
      <p:bldP spid="179" grpId="0" animBg="1"/>
      <p:bldP spid="180" grpId="0"/>
      <p:bldP spid="181" grpId="0" animBg="1"/>
      <p:bldP spid="182" grpId="0"/>
      <p:bldP spid="183" grpId="0" animBg="1"/>
      <p:bldP spid="184" grpId="0"/>
      <p:bldP spid="185" grpId="0" animBg="1"/>
      <p:bldP spid="186" grpId="0"/>
      <p:bldP spid="38" grpId="0" animBg="1"/>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 name="Image 76"/>
          <p:cNvPicPr>
            <a:picLocks noChangeAspect="1"/>
          </p:cNvPicPr>
          <p:nvPr/>
        </p:nvPicPr>
        <p:blipFill>
          <a:blip r:embed="rId3"/>
          <a:stretch>
            <a:fillRect/>
          </a:stretch>
        </p:blipFill>
        <p:spPr>
          <a:xfrm>
            <a:off x="1097741" y="1868793"/>
            <a:ext cx="1173698" cy="251280"/>
          </a:xfrm>
          <a:prstGeom prst="rect">
            <a:avLst/>
          </a:prstGeom>
        </p:spPr>
      </p:pic>
      <p:sp>
        <p:nvSpPr>
          <p:cNvPr id="73" name="Rectangle à coins arrondis 72"/>
          <p:cNvSpPr/>
          <p:nvPr/>
        </p:nvSpPr>
        <p:spPr>
          <a:xfrm>
            <a:off x="9163799" y="2239853"/>
            <a:ext cx="1112350" cy="1046563"/>
          </a:xfrm>
          <a:prstGeom prst="roundRect">
            <a:avLst/>
          </a:prstGeom>
          <a:solidFill>
            <a:srgbClr val="14A1EF"/>
          </a:solidFill>
          <a:ln>
            <a:solidFill>
              <a:srgbClr val="14A1EF"/>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pic>
        <p:nvPicPr>
          <p:cNvPr id="9" name="Image 8"/>
          <p:cNvPicPr>
            <a:picLocks noChangeAspect="1"/>
          </p:cNvPicPr>
          <p:nvPr/>
        </p:nvPicPr>
        <p:blipFill>
          <a:blip r:embed="rId4"/>
          <a:stretch>
            <a:fillRect/>
          </a:stretch>
        </p:blipFill>
        <p:spPr>
          <a:xfrm>
            <a:off x="9175454" y="2255107"/>
            <a:ext cx="1091046" cy="966355"/>
          </a:xfrm>
          <a:prstGeom prst="roundRect">
            <a:avLst>
              <a:gd name="adj" fmla="val 16479"/>
            </a:avLst>
          </a:prstGeom>
          <a:solidFill>
            <a:srgbClr val="FFFFFF">
              <a:shade val="85000"/>
            </a:srgbClr>
          </a:solidFill>
          <a:ln>
            <a:noFill/>
          </a:ln>
          <a:effectLst>
            <a:reflection blurRad="12700" stA="38000" endPos="28000" dist="5000" dir="5400000" sy="-100000" algn="bl" rotWithShape="0"/>
          </a:effectLst>
        </p:spPr>
      </p:pic>
      <p:sp>
        <p:nvSpPr>
          <p:cNvPr id="19463" name="Rectangle 13"/>
          <p:cNvSpPr>
            <a:spLocks noGrp="1"/>
          </p:cNvSpPr>
          <p:nvPr>
            <p:ph type="title"/>
          </p:nvPr>
        </p:nvSpPr>
        <p:spPr bwMode="auto">
          <a:xfrm>
            <a:off x="0" y="0"/>
            <a:ext cx="9144000" cy="714375"/>
          </a:xfrm>
          <a:noFill/>
        </p:spPr>
        <p:txBody>
          <a:bodyPr vert="horz" wrap="square" lIns="91440" tIns="45720" rIns="91440" bIns="45720" numCol="1" rtlCol="0" anchor="ctr" anchorCtr="0" compatLnSpc="1">
            <a:prstTxWarp prst="textNoShape">
              <a:avLst/>
            </a:prstTxWarp>
          </a:bodyPr>
          <a:lstStyle/>
          <a:p>
            <a:pPr marL="85725" indent="-85725"/>
            <a:r>
              <a:rPr lang="fr-FR" b="1" dirty="0">
                <a:solidFill>
                  <a:srgbClr val="000074"/>
                </a:solidFill>
              </a:rPr>
              <a:t> Processus d’une demande de subvention jusqu’à sa mise en paiement</a:t>
            </a:r>
            <a:endParaRPr lang="fr-FR" b="1" dirty="0">
              <a:solidFill>
                <a:srgbClr val="000074"/>
              </a:solidFill>
              <a:latin typeface="+mn-lt"/>
            </a:endParaRPr>
          </a:p>
        </p:txBody>
      </p:sp>
      <p:sp>
        <p:nvSpPr>
          <p:cNvPr id="12" name="Espace réservé du numéro de diapositive 3"/>
          <p:cNvSpPr>
            <a:spLocks noGrp="1"/>
          </p:cNvSpPr>
          <p:nvPr>
            <p:ph type="sldNum" sz="quarter" idx="11"/>
          </p:nvPr>
        </p:nvSpPr>
        <p:spPr>
          <a:xfrm>
            <a:off x="9838257" y="6365876"/>
            <a:ext cx="2133600" cy="365125"/>
          </a:xfrm>
        </p:spPr>
        <p:txBody>
          <a:bodyPr/>
          <a:lstStyle/>
          <a:p>
            <a:pPr algn="r">
              <a:defRPr/>
            </a:pPr>
            <a:fld id="{2078D431-4ED6-4BBF-AFED-DF275C4EF376}" type="slidenum">
              <a:rPr lang="fr-FR" smtClean="0">
                <a:solidFill>
                  <a:schemeClr val="accent5">
                    <a:lumMod val="50000"/>
                  </a:schemeClr>
                </a:solidFill>
              </a:rPr>
              <a:pPr algn="r">
                <a:defRPr/>
              </a:pPr>
              <a:t>7</a:t>
            </a:fld>
            <a:endParaRPr lang="fr-FR" dirty="0">
              <a:solidFill>
                <a:schemeClr val="accent5">
                  <a:lumMod val="50000"/>
                </a:schemeClr>
              </a:solidFill>
            </a:endParaRPr>
          </a:p>
        </p:txBody>
      </p:sp>
      <p:sp>
        <p:nvSpPr>
          <p:cNvPr id="8" name="Rectangle 7"/>
          <p:cNvSpPr/>
          <p:nvPr/>
        </p:nvSpPr>
        <p:spPr>
          <a:xfrm>
            <a:off x="437868" y="4947200"/>
            <a:ext cx="4828477" cy="762617"/>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437868" y="4980982"/>
            <a:ext cx="1755802" cy="646331"/>
          </a:xfrm>
          <a:prstGeom prst="rect">
            <a:avLst/>
          </a:prstGeom>
          <a:noFill/>
        </p:spPr>
        <p:txBody>
          <a:bodyPr wrap="square" rtlCol="0">
            <a:spAutoFit/>
          </a:bodyPr>
          <a:lstStyle/>
          <a:p>
            <a:pPr algn="ctr"/>
            <a:r>
              <a:rPr lang="fr-FR" b="1" dirty="0">
                <a:solidFill>
                  <a:srgbClr val="000074"/>
                </a:solidFill>
              </a:rPr>
              <a:t>Partenaires stratégiques :</a:t>
            </a:r>
          </a:p>
        </p:txBody>
      </p:sp>
      <p:pic>
        <p:nvPicPr>
          <p:cNvPr id="13" name="Picture 2" descr="DNUM - Ministères sociaux | Linked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5693" y="5028623"/>
            <a:ext cx="580776" cy="5807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Lancement de la campagne CNDS 2019 au titre du Projet Sportif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2399"/>
          <a:stretch/>
        </p:blipFill>
        <p:spPr bwMode="auto">
          <a:xfrm>
            <a:off x="2712796" y="5080423"/>
            <a:ext cx="982372" cy="46912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215594" y="3427741"/>
            <a:ext cx="1468426" cy="1015663"/>
          </a:xfrm>
          <a:prstGeom prst="rect">
            <a:avLst/>
          </a:prstGeom>
        </p:spPr>
        <p:txBody>
          <a:bodyPr wrap="square">
            <a:spAutoFit/>
          </a:bodyPr>
          <a:lstStyle/>
          <a:p>
            <a:pPr algn="ctr"/>
            <a:r>
              <a:rPr lang="fr-FR" sz="1200" b="1" dirty="0">
                <a:solidFill>
                  <a:srgbClr val="002060"/>
                </a:solidFill>
              </a:rPr>
              <a:t>Prise de connaissance et mise à jour des informations administratives</a:t>
            </a:r>
          </a:p>
        </p:txBody>
      </p:sp>
      <p:sp>
        <p:nvSpPr>
          <p:cNvPr id="20" name="Rectangle à coins arrondis 19"/>
          <p:cNvSpPr/>
          <p:nvPr/>
        </p:nvSpPr>
        <p:spPr>
          <a:xfrm>
            <a:off x="391509" y="2255600"/>
            <a:ext cx="1112350" cy="1046563"/>
          </a:xfrm>
          <a:prstGeom prst="round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p:cNvPicPr>
            <a:picLocks noChangeAspect="1"/>
          </p:cNvPicPr>
          <p:nvPr/>
        </p:nvPicPr>
        <p:blipFill rotWithShape="1">
          <a:blip r:embed="rId7"/>
          <a:srcRect r="33993"/>
          <a:stretch/>
        </p:blipFill>
        <p:spPr>
          <a:xfrm>
            <a:off x="418163" y="2281278"/>
            <a:ext cx="1068221" cy="553386"/>
          </a:xfrm>
          <a:prstGeom prst="roundRect">
            <a:avLst>
              <a:gd name="adj" fmla="val 25118"/>
            </a:avLst>
          </a:prstGeom>
          <a:solidFill>
            <a:srgbClr val="FFFFFF">
              <a:shade val="85000"/>
            </a:srgbClr>
          </a:solidFill>
          <a:ln>
            <a:solidFill>
              <a:srgbClr val="002060"/>
            </a:solidFill>
          </a:ln>
          <a:effectLst/>
        </p:spPr>
      </p:pic>
      <p:sp>
        <p:nvSpPr>
          <p:cNvPr id="25" name="Rectangle 24"/>
          <p:cNvSpPr/>
          <p:nvPr/>
        </p:nvSpPr>
        <p:spPr>
          <a:xfrm>
            <a:off x="1614915" y="3423763"/>
            <a:ext cx="1660566" cy="830997"/>
          </a:xfrm>
          <a:prstGeom prst="rect">
            <a:avLst/>
          </a:prstGeom>
        </p:spPr>
        <p:txBody>
          <a:bodyPr wrap="square">
            <a:spAutoFit/>
          </a:bodyPr>
          <a:lstStyle/>
          <a:p>
            <a:pPr algn="ctr"/>
            <a:r>
              <a:rPr lang="fr-FR" sz="1200" b="1" dirty="0">
                <a:solidFill>
                  <a:srgbClr val="002060"/>
                </a:solidFill>
              </a:rPr>
              <a:t>Saisie de la demande de subvention et transmission au service instructeur</a:t>
            </a:r>
          </a:p>
        </p:txBody>
      </p:sp>
      <p:grpSp>
        <p:nvGrpSpPr>
          <p:cNvPr id="3" name="Groupe 2"/>
          <p:cNvGrpSpPr/>
          <p:nvPr/>
        </p:nvGrpSpPr>
        <p:grpSpPr>
          <a:xfrm>
            <a:off x="1854700" y="2255600"/>
            <a:ext cx="1112350" cy="1054165"/>
            <a:chOff x="3773280" y="2537992"/>
            <a:chExt cx="951349" cy="1054165"/>
          </a:xfrm>
        </p:grpSpPr>
        <p:sp>
          <p:nvSpPr>
            <p:cNvPr id="26" name="Rectangle à coins arrondis 25"/>
            <p:cNvSpPr/>
            <p:nvPr/>
          </p:nvSpPr>
          <p:spPr>
            <a:xfrm>
              <a:off x="3773280" y="2537992"/>
              <a:ext cx="951349" cy="1046563"/>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p:cNvPicPr>
              <a:picLocks noChangeAspect="1"/>
            </p:cNvPicPr>
            <p:nvPr/>
          </p:nvPicPr>
          <p:blipFill>
            <a:blip r:embed="rId8"/>
            <a:stretch>
              <a:fillRect/>
            </a:stretch>
          </p:blipFill>
          <p:spPr>
            <a:xfrm>
              <a:off x="3792249" y="2551925"/>
              <a:ext cx="911513" cy="864913"/>
            </a:xfrm>
            <a:prstGeom prst="roundRect">
              <a:avLst>
                <a:gd name="adj" fmla="val 15477"/>
              </a:avLst>
            </a:prstGeom>
            <a:solidFill>
              <a:srgbClr val="FFFFFF">
                <a:shade val="85000"/>
              </a:srgbClr>
            </a:solidFill>
            <a:ln>
              <a:solidFill>
                <a:srgbClr val="002060"/>
              </a:solidFill>
            </a:ln>
            <a:effectLst/>
          </p:spPr>
        </p:pic>
        <p:sp>
          <p:nvSpPr>
            <p:cNvPr id="27" name="Rectangle à coins arrondis 26"/>
            <p:cNvSpPr/>
            <p:nvPr/>
          </p:nvSpPr>
          <p:spPr>
            <a:xfrm>
              <a:off x="3778097" y="3139619"/>
              <a:ext cx="928579" cy="425846"/>
            </a:xfrm>
            <a:prstGeom prst="roundRect">
              <a:avLst>
                <a:gd name="adj" fmla="val 28596"/>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8" name="Rectangle 27"/>
            <p:cNvSpPr/>
            <p:nvPr/>
          </p:nvSpPr>
          <p:spPr>
            <a:xfrm>
              <a:off x="3830746" y="3130492"/>
              <a:ext cx="853292" cy="461665"/>
            </a:xfrm>
            <a:prstGeom prst="rect">
              <a:avLst/>
            </a:prstGeom>
            <a:ln>
              <a:noFill/>
            </a:ln>
          </p:spPr>
          <p:txBody>
            <a:bodyPr wrap="square">
              <a:spAutoFit/>
            </a:bodyPr>
            <a:lstStyle/>
            <a:p>
              <a:pPr lvl="0" algn="ctr"/>
              <a:r>
                <a:rPr lang="fr-FR" sz="1200" dirty="0">
                  <a:solidFill>
                    <a:prstClr val="white"/>
                  </a:solidFill>
                  <a:cs typeface="Arial"/>
                </a:rPr>
                <a:t>Saisie du formulaire</a:t>
              </a:r>
            </a:p>
          </p:txBody>
        </p:sp>
      </p:grpSp>
      <p:grpSp>
        <p:nvGrpSpPr>
          <p:cNvPr id="4" name="Groupe 3"/>
          <p:cNvGrpSpPr/>
          <p:nvPr/>
        </p:nvGrpSpPr>
        <p:grpSpPr>
          <a:xfrm>
            <a:off x="279404" y="2832233"/>
            <a:ext cx="1336434" cy="461665"/>
            <a:chOff x="3352800" y="2850726"/>
            <a:chExt cx="1142999" cy="461665"/>
          </a:xfrm>
          <a:solidFill>
            <a:srgbClr val="002060"/>
          </a:solidFill>
        </p:grpSpPr>
        <p:sp>
          <p:nvSpPr>
            <p:cNvPr id="29" name="Rectangle à coins arrondis 28"/>
            <p:cNvSpPr/>
            <p:nvPr/>
          </p:nvSpPr>
          <p:spPr>
            <a:xfrm>
              <a:off x="3468741" y="2868636"/>
              <a:ext cx="913607" cy="425846"/>
            </a:xfrm>
            <a:prstGeom prst="roundRect">
              <a:avLst>
                <a:gd name="adj" fmla="val 28596"/>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Rectangle 29"/>
            <p:cNvSpPr/>
            <p:nvPr/>
          </p:nvSpPr>
          <p:spPr>
            <a:xfrm>
              <a:off x="3352800" y="2850726"/>
              <a:ext cx="1142999" cy="461665"/>
            </a:xfrm>
            <a:prstGeom prst="rect">
              <a:avLst/>
            </a:prstGeom>
            <a:noFill/>
            <a:ln>
              <a:noFill/>
            </a:ln>
          </p:spPr>
          <p:txBody>
            <a:bodyPr wrap="square">
              <a:spAutoFit/>
            </a:bodyPr>
            <a:lstStyle/>
            <a:p>
              <a:pPr lvl="0" algn="ctr"/>
              <a:r>
                <a:rPr lang="fr-FR" sz="1200" dirty="0">
                  <a:solidFill>
                    <a:prstClr val="white"/>
                  </a:solidFill>
                  <a:cs typeface="Arial"/>
                </a:rPr>
                <a:t>Informations administratives</a:t>
              </a:r>
            </a:p>
          </p:txBody>
        </p:sp>
      </p:grpSp>
      <p:sp>
        <p:nvSpPr>
          <p:cNvPr id="5" name="Ellipse 4"/>
          <p:cNvSpPr/>
          <p:nvPr/>
        </p:nvSpPr>
        <p:spPr>
          <a:xfrm>
            <a:off x="807510" y="1998798"/>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1</a:t>
            </a:r>
          </a:p>
        </p:txBody>
      </p:sp>
      <p:sp>
        <p:nvSpPr>
          <p:cNvPr id="31" name="Ellipse 30"/>
          <p:cNvSpPr/>
          <p:nvPr/>
        </p:nvSpPr>
        <p:spPr>
          <a:xfrm>
            <a:off x="2265772" y="1989273"/>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2</a:t>
            </a:r>
          </a:p>
        </p:txBody>
      </p:sp>
      <p:sp>
        <p:nvSpPr>
          <p:cNvPr id="34" name="Rectangle 33"/>
          <p:cNvSpPr/>
          <p:nvPr/>
        </p:nvSpPr>
        <p:spPr>
          <a:xfrm>
            <a:off x="3179233" y="3423763"/>
            <a:ext cx="1401590" cy="830997"/>
          </a:xfrm>
          <a:prstGeom prst="rect">
            <a:avLst/>
          </a:prstGeom>
        </p:spPr>
        <p:txBody>
          <a:bodyPr wrap="square">
            <a:spAutoFit/>
          </a:bodyPr>
          <a:lstStyle/>
          <a:p>
            <a:pPr algn="ctr"/>
            <a:r>
              <a:rPr lang="fr-FR" sz="1200" b="1" dirty="0">
                <a:solidFill>
                  <a:srgbClr val="14A1EF"/>
                </a:solidFill>
              </a:rPr>
              <a:t>Prise de connaissance du dossier et contrôles</a:t>
            </a:r>
          </a:p>
        </p:txBody>
      </p:sp>
      <p:sp>
        <p:nvSpPr>
          <p:cNvPr id="35" name="Rectangle 34"/>
          <p:cNvSpPr/>
          <p:nvPr/>
        </p:nvSpPr>
        <p:spPr>
          <a:xfrm>
            <a:off x="4677195" y="3443915"/>
            <a:ext cx="1327765" cy="830997"/>
          </a:xfrm>
          <a:prstGeom prst="rect">
            <a:avLst/>
          </a:prstGeom>
        </p:spPr>
        <p:txBody>
          <a:bodyPr wrap="square">
            <a:spAutoFit/>
          </a:bodyPr>
          <a:lstStyle/>
          <a:p>
            <a:pPr algn="ctr"/>
            <a:r>
              <a:rPr lang="fr-FR" sz="1200" b="1" dirty="0">
                <a:solidFill>
                  <a:srgbClr val="14A1EF"/>
                </a:solidFill>
              </a:rPr>
              <a:t>Aboutit à la saisie d’un montant proposé pour chaque action</a:t>
            </a:r>
          </a:p>
        </p:txBody>
      </p:sp>
      <p:sp>
        <p:nvSpPr>
          <p:cNvPr id="36" name="Rectangle 35"/>
          <p:cNvSpPr/>
          <p:nvPr/>
        </p:nvSpPr>
        <p:spPr>
          <a:xfrm>
            <a:off x="6124776" y="3427740"/>
            <a:ext cx="1400213" cy="830997"/>
          </a:xfrm>
          <a:prstGeom prst="rect">
            <a:avLst/>
          </a:prstGeom>
        </p:spPr>
        <p:txBody>
          <a:bodyPr wrap="square">
            <a:spAutoFit/>
          </a:bodyPr>
          <a:lstStyle/>
          <a:p>
            <a:pPr algn="ctr"/>
            <a:r>
              <a:rPr lang="fr-FR" sz="1200" b="1" dirty="0">
                <a:solidFill>
                  <a:srgbClr val="14A1EF"/>
                </a:solidFill>
              </a:rPr>
              <a:t>Instruction globale, traitement de masse et « lissage »</a:t>
            </a:r>
          </a:p>
        </p:txBody>
      </p:sp>
      <p:sp>
        <p:nvSpPr>
          <p:cNvPr id="37" name="Rectangle 36"/>
          <p:cNvSpPr/>
          <p:nvPr/>
        </p:nvSpPr>
        <p:spPr>
          <a:xfrm>
            <a:off x="7521377" y="3433611"/>
            <a:ext cx="1632655" cy="1015663"/>
          </a:xfrm>
          <a:prstGeom prst="rect">
            <a:avLst/>
          </a:prstGeom>
        </p:spPr>
        <p:txBody>
          <a:bodyPr wrap="square">
            <a:spAutoFit/>
          </a:bodyPr>
          <a:lstStyle/>
          <a:p>
            <a:pPr algn="ctr"/>
            <a:r>
              <a:rPr lang="fr-FR" sz="1200" b="1" dirty="0">
                <a:solidFill>
                  <a:srgbClr val="14A1EF"/>
                </a:solidFill>
              </a:rPr>
              <a:t>Production des actes juridiques (notifications, arrêtés, conventions) par « publipostage »</a:t>
            </a:r>
          </a:p>
        </p:txBody>
      </p:sp>
      <p:sp>
        <p:nvSpPr>
          <p:cNvPr id="38" name="Rectangle 37"/>
          <p:cNvSpPr/>
          <p:nvPr/>
        </p:nvSpPr>
        <p:spPr>
          <a:xfrm>
            <a:off x="9027048" y="3435930"/>
            <a:ext cx="1404202" cy="646331"/>
          </a:xfrm>
          <a:prstGeom prst="rect">
            <a:avLst/>
          </a:prstGeom>
        </p:spPr>
        <p:txBody>
          <a:bodyPr wrap="square">
            <a:spAutoFit/>
          </a:bodyPr>
          <a:lstStyle/>
          <a:p>
            <a:pPr algn="ctr"/>
            <a:r>
              <a:rPr lang="fr-FR" sz="1200" b="1" dirty="0">
                <a:solidFill>
                  <a:srgbClr val="14A1EF"/>
                </a:solidFill>
              </a:rPr>
              <a:t>Signature des actes par l’administration</a:t>
            </a:r>
          </a:p>
        </p:txBody>
      </p:sp>
      <p:sp>
        <p:nvSpPr>
          <p:cNvPr id="24" name="Flèche vers le bas 23"/>
          <p:cNvSpPr/>
          <p:nvPr/>
        </p:nvSpPr>
        <p:spPr>
          <a:xfrm rot="16200000">
            <a:off x="1539225" y="2657824"/>
            <a:ext cx="303576" cy="260219"/>
          </a:xfrm>
          <a:prstGeom prst="downArrow">
            <a:avLst>
              <a:gd name="adj1" fmla="val 50000"/>
              <a:gd name="adj2" fmla="val 51835"/>
            </a:avLst>
          </a:prstGeom>
          <a:solidFill>
            <a:srgbClr val="00206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51" name="Rectangle 50"/>
          <p:cNvSpPr/>
          <p:nvPr/>
        </p:nvSpPr>
        <p:spPr>
          <a:xfrm>
            <a:off x="10414454" y="3431218"/>
            <a:ext cx="1525763" cy="1015663"/>
          </a:xfrm>
          <a:prstGeom prst="rect">
            <a:avLst/>
          </a:prstGeom>
        </p:spPr>
        <p:txBody>
          <a:bodyPr wrap="square">
            <a:spAutoFit/>
          </a:bodyPr>
          <a:lstStyle/>
          <a:p>
            <a:pPr algn="ctr"/>
            <a:r>
              <a:rPr lang="fr-FR" sz="1200" b="1" dirty="0">
                <a:solidFill>
                  <a:srgbClr val="006B98"/>
                </a:solidFill>
              </a:rPr>
              <a:t>Vérification du tiers, création de l’engagement juridique et mise en paiement </a:t>
            </a:r>
          </a:p>
        </p:txBody>
      </p:sp>
      <p:sp>
        <p:nvSpPr>
          <p:cNvPr id="54" name="Rectangle à coins arrondis 53"/>
          <p:cNvSpPr/>
          <p:nvPr/>
        </p:nvSpPr>
        <p:spPr>
          <a:xfrm>
            <a:off x="3328959" y="2255905"/>
            <a:ext cx="1112350" cy="1046563"/>
          </a:xfrm>
          <a:prstGeom prst="roundRect">
            <a:avLst/>
          </a:prstGeom>
          <a:solidFill>
            <a:schemeClr val="bg1"/>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2" name="Image 51"/>
          <p:cNvPicPr>
            <a:picLocks noChangeAspect="1"/>
          </p:cNvPicPr>
          <p:nvPr/>
        </p:nvPicPr>
        <p:blipFill>
          <a:blip r:embed="rId9"/>
          <a:stretch>
            <a:fillRect/>
          </a:stretch>
        </p:blipFill>
        <p:spPr>
          <a:xfrm>
            <a:off x="3342356" y="2269533"/>
            <a:ext cx="1089267" cy="734018"/>
          </a:xfrm>
          <a:prstGeom prst="roundRect">
            <a:avLst>
              <a:gd name="adj" fmla="val 19840"/>
            </a:avLst>
          </a:prstGeom>
          <a:solidFill>
            <a:srgbClr val="FFFFFF">
              <a:shade val="85000"/>
            </a:srgbClr>
          </a:solidFill>
          <a:ln>
            <a:noFill/>
          </a:ln>
          <a:effectLst/>
        </p:spPr>
      </p:pic>
      <p:sp>
        <p:nvSpPr>
          <p:cNvPr id="56" name="Rectangle à coins arrondis 55"/>
          <p:cNvSpPr/>
          <p:nvPr/>
        </p:nvSpPr>
        <p:spPr>
          <a:xfrm>
            <a:off x="3345239" y="2857531"/>
            <a:ext cx="1078118" cy="425846"/>
          </a:xfrm>
          <a:prstGeom prst="roundRect">
            <a:avLst>
              <a:gd name="adj" fmla="val 28596"/>
            </a:avLst>
          </a:prstGeom>
          <a:solidFill>
            <a:srgbClr val="14A2F0"/>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Rectangle 56"/>
          <p:cNvSpPr/>
          <p:nvPr/>
        </p:nvSpPr>
        <p:spPr>
          <a:xfrm>
            <a:off x="3307231" y="2848405"/>
            <a:ext cx="1143809" cy="461665"/>
          </a:xfrm>
          <a:prstGeom prst="rect">
            <a:avLst/>
          </a:prstGeom>
        </p:spPr>
        <p:txBody>
          <a:bodyPr wrap="square">
            <a:spAutoFit/>
          </a:bodyPr>
          <a:lstStyle/>
          <a:p>
            <a:pPr lvl="0" algn="ctr"/>
            <a:r>
              <a:rPr lang="fr-FR" sz="1200" dirty="0">
                <a:solidFill>
                  <a:prstClr val="white"/>
                </a:solidFill>
                <a:cs typeface="Arial"/>
              </a:rPr>
              <a:t>Contrôles par dossier</a:t>
            </a:r>
          </a:p>
        </p:txBody>
      </p:sp>
      <p:sp>
        <p:nvSpPr>
          <p:cNvPr id="45" name="Ellipse 44"/>
          <p:cNvSpPr/>
          <p:nvPr/>
        </p:nvSpPr>
        <p:spPr>
          <a:xfrm>
            <a:off x="3729701" y="1994819"/>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3</a:t>
            </a:r>
          </a:p>
        </p:txBody>
      </p:sp>
      <p:sp>
        <p:nvSpPr>
          <p:cNvPr id="59" name="Rectangle à coins arrondis 58"/>
          <p:cNvSpPr/>
          <p:nvPr/>
        </p:nvSpPr>
        <p:spPr>
          <a:xfrm>
            <a:off x="4805078" y="2247998"/>
            <a:ext cx="1112350" cy="1046563"/>
          </a:xfrm>
          <a:prstGeom prst="roundRect">
            <a:avLst/>
          </a:prstGeom>
          <a:solidFill>
            <a:schemeClr val="bg1"/>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0" name="Image 59"/>
          <p:cNvPicPr>
            <a:picLocks noChangeAspect="1"/>
          </p:cNvPicPr>
          <p:nvPr/>
        </p:nvPicPr>
        <p:blipFill>
          <a:blip r:embed="rId9"/>
          <a:stretch>
            <a:fillRect/>
          </a:stretch>
        </p:blipFill>
        <p:spPr>
          <a:xfrm>
            <a:off x="4818475" y="2261626"/>
            <a:ext cx="1089267" cy="734018"/>
          </a:xfrm>
          <a:prstGeom prst="roundRect">
            <a:avLst>
              <a:gd name="adj" fmla="val 19840"/>
            </a:avLst>
          </a:prstGeom>
          <a:solidFill>
            <a:srgbClr val="FFFFFF">
              <a:shade val="85000"/>
            </a:srgbClr>
          </a:solidFill>
          <a:ln>
            <a:noFill/>
          </a:ln>
          <a:effectLst/>
        </p:spPr>
      </p:pic>
      <p:sp>
        <p:nvSpPr>
          <p:cNvPr id="61" name="Rectangle à coins arrondis 60"/>
          <p:cNvSpPr/>
          <p:nvPr/>
        </p:nvSpPr>
        <p:spPr>
          <a:xfrm>
            <a:off x="4820270" y="2849624"/>
            <a:ext cx="1079205" cy="425846"/>
          </a:xfrm>
          <a:prstGeom prst="roundRect">
            <a:avLst>
              <a:gd name="adj" fmla="val 28596"/>
            </a:avLst>
          </a:prstGeom>
          <a:solidFill>
            <a:srgbClr val="14A1EF"/>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Rectangle 61"/>
          <p:cNvSpPr/>
          <p:nvPr/>
        </p:nvSpPr>
        <p:spPr>
          <a:xfrm>
            <a:off x="4794641" y="2840498"/>
            <a:ext cx="1132518" cy="461665"/>
          </a:xfrm>
          <a:prstGeom prst="rect">
            <a:avLst/>
          </a:prstGeom>
          <a:noFill/>
          <a:ln>
            <a:noFill/>
          </a:ln>
        </p:spPr>
        <p:txBody>
          <a:bodyPr wrap="square">
            <a:spAutoFit/>
          </a:bodyPr>
          <a:lstStyle/>
          <a:p>
            <a:pPr lvl="0" algn="ctr"/>
            <a:r>
              <a:rPr lang="fr-FR" sz="1200" dirty="0">
                <a:solidFill>
                  <a:prstClr val="white"/>
                </a:solidFill>
                <a:cs typeface="Arial"/>
              </a:rPr>
              <a:t>Instruction par dossier</a:t>
            </a:r>
          </a:p>
        </p:txBody>
      </p:sp>
      <p:sp>
        <p:nvSpPr>
          <p:cNvPr id="46" name="Ellipse 45"/>
          <p:cNvSpPr/>
          <p:nvPr/>
        </p:nvSpPr>
        <p:spPr>
          <a:xfrm>
            <a:off x="5208964" y="1989273"/>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4</a:t>
            </a:r>
          </a:p>
        </p:txBody>
      </p:sp>
      <p:sp>
        <p:nvSpPr>
          <p:cNvPr id="66" name="Rectangle à coins arrondis 65"/>
          <p:cNvSpPr/>
          <p:nvPr/>
        </p:nvSpPr>
        <p:spPr>
          <a:xfrm>
            <a:off x="6281257" y="2247998"/>
            <a:ext cx="1112350" cy="1046563"/>
          </a:xfrm>
          <a:prstGeom prst="roundRect">
            <a:avLst/>
          </a:prstGeom>
          <a:solidFill>
            <a:schemeClr val="bg1"/>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6" name="Diagramme 5"/>
          <p:cNvGraphicFramePr/>
          <p:nvPr/>
        </p:nvGraphicFramePr>
        <p:xfrm>
          <a:off x="400050" y="1217803"/>
          <a:ext cx="11201400" cy="35409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4" name="Image 13"/>
          <p:cNvPicPr>
            <a:picLocks noChangeAspect="1"/>
          </p:cNvPicPr>
          <p:nvPr/>
        </p:nvPicPr>
        <p:blipFill>
          <a:blip r:embed="rId15"/>
          <a:stretch>
            <a:fillRect/>
          </a:stretch>
        </p:blipFill>
        <p:spPr>
          <a:xfrm>
            <a:off x="6296123" y="2263745"/>
            <a:ext cx="1091578" cy="739807"/>
          </a:xfrm>
          <a:prstGeom prst="roundRect">
            <a:avLst>
              <a:gd name="adj" fmla="val 20503"/>
            </a:avLst>
          </a:prstGeom>
          <a:solidFill>
            <a:srgbClr val="FFFFFF">
              <a:shade val="85000"/>
            </a:srgbClr>
          </a:solidFill>
          <a:ln>
            <a:noFill/>
          </a:ln>
          <a:effectLst/>
        </p:spPr>
      </p:pic>
      <p:sp>
        <p:nvSpPr>
          <p:cNvPr id="68" name="Rectangle à coins arrondis 67"/>
          <p:cNvSpPr/>
          <p:nvPr/>
        </p:nvSpPr>
        <p:spPr>
          <a:xfrm>
            <a:off x="6290989" y="2849624"/>
            <a:ext cx="1084666" cy="425846"/>
          </a:xfrm>
          <a:prstGeom prst="roundRect">
            <a:avLst>
              <a:gd name="adj" fmla="val 28596"/>
            </a:avLst>
          </a:prstGeom>
          <a:solidFill>
            <a:srgbClr val="14A2F0"/>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9" name="Rectangle 68"/>
          <p:cNvSpPr/>
          <p:nvPr/>
        </p:nvSpPr>
        <p:spPr>
          <a:xfrm>
            <a:off x="6270820" y="2840498"/>
            <a:ext cx="1132518" cy="461665"/>
          </a:xfrm>
          <a:prstGeom prst="rect">
            <a:avLst/>
          </a:prstGeom>
        </p:spPr>
        <p:txBody>
          <a:bodyPr wrap="square">
            <a:spAutoFit/>
          </a:bodyPr>
          <a:lstStyle/>
          <a:p>
            <a:pPr lvl="0" algn="ctr"/>
            <a:r>
              <a:rPr lang="fr-FR" sz="1200" dirty="0">
                <a:solidFill>
                  <a:prstClr val="white"/>
                </a:solidFill>
                <a:cs typeface="Arial"/>
              </a:rPr>
              <a:t>Traitement de masse</a:t>
            </a:r>
          </a:p>
        </p:txBody>
      </p:sp>
      <p:sp>
        <p:nvSpPr>
          <p:cNvPr id="58" name="Rectangle à coins arrondis 57"/>
          <p:cNvSpPr/>
          <p:nvPr/>
        </p:nvSpPr>
        <p:spPr>
          <a:xfrm>
            <a:off x="7728466" y="2247998"/>
            <a:ext cx="1112350" cy="1046563"/>
          </a:xfrm>
          <a:prstGeom prst="roundRect">
            <a:avLst/>
          </a:prstGeom>
          <a:solidFill>
            <a:schemeClr val="bg1"/>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à coins arrondis 74"/>
          <p:cNvSpPr/>
          <p:nvPr/>
        </p:nvSpPr>
        <p:spPr>
          <a:xfrm>
            <a:off x="9170542" y="2841479"/>
            <a:ext cx="1095957" cy="425846"/>
          </a:xfrm>
          <a:prstGeom prst="roundRect">
            <a:avLst>
              <a:gd name="adj" fmla="val 28596"/>
            </a:avLst>
          </a:prstGeom>
          <a:solidFill>
            <a:srgbClr val="14A1EF"/>
          </a:solidFill>
          <a:ln>
            <a:solidFill>
              <a:srgbClr val="14A1EF"/>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6" name="Rectangle 75"/>
          <p:cNvSpPr/>
          <p:nvPr/>
        </p:nvSpPr>
        <p:spPr>
          <a:xfrm>
            <a:off x="9162887" y="2822828"/>
            <a:ext cx="1132518" cy="461665"/>
          </a:xfrm>
          <a:prstGeom prst="rect">
            <a:avLst/>
          </a:prstGeom>
        </p:spPr>
        <p:txBody>
          <a:bodyPr wrap="square">
            <a:spAutoFit/>
          </a:bodyPr>
          <a:lstStyle/>
          <a:p>
            <a:pPr lvl="0" algn="ctr"/>
            <a:r>
              <a:rPr lang="fr-FR" sz="1200" dirty="0">
                <a:solidFill>
                  <a:prstClr val="white"/>
                </a:solidFill>
                <a:cs typeface="Arial"/>
              </a:rPr>
              <a:t>Signature électronique</a:t>
            </a:r>
          </a:p>
        </p:txBody>
      </p:sp>
      <p:sp>
        <p:nvSpPr>
          <p:cNvPr id="49" name="Ellipse 48"/>
          <p:cNvSpPr/>
          <p:nvPr/>
        </p:nvSpPr>
        <p:spPr>
          <a:xfrm>
            <a:off x="9549447" y="1998798"/>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7</a:t>
            </a:r>
          </a:p>
        </p:txBody>
      </p:sp>
      <p:pic>
        <p:nvPicPr>
          <p:cNvPr id="22" name="Image 21"/>
          <p:cNvPicPr>
            <a:picLocks noChangeAspect="1"/>
          </p:cNvPicPr>
          <p:nvPr/>
        </p:nvPicPr>
        <p:blipFill>
          <a:blip r:embed="rId16"/>
          <a:stretch>
            <a:fillRect/>
          </a:stretch>
        </p:blipFill>
        <p:spPr>
          <a:xfrm>
            <a:off x="7748377" y="2261838"/>
            <a:ext cx="1074485" cy="736109"/>
          </a:xfrm>
          <a:prstGeom prst="roundRect">
            <a:avLst>
              <a:gd name="adj" fmla="val 18945"/>
            </a:avLst>
          </a:prstGeom>
          <a:solidFill>
            <a:srgbClr val="FFFFFF">
              <a:shade val="85000"/>
            </a:srgbClr>
          </a:solidFill>
          <a:ln>
            <a:noFill/>
          </a:ln>
          <a:effectLst/>
        </p:spPr>
      </p:pic>
      <p:sp>
        <p:nvSpPr>
          <p:cNvPr id="48" name="Ellipse 47"/>
          <p:cNvSpPr/>
          <p:nvPr/>
        </p:nvSpPr>
        <p:spPr>
          <a:xfrm>
            <a:off x="8110122" y="1989273"/>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6</a:t>
            </a:r>
          </a:p>
        </p:txBody>
      </p:sp>
      <p:sp>
        <p:nvSpPr>
          <p:cNvPr id="71" name="Rectangle à coins arrondis 70"/>
          <p:cNvSpPr/>
          <p:nvPr/>
        </p:nvSpPr>
        <p:spPr>
          <a:xfrm>
            <a:off x="7754642" y="2849624"/>
            <a:ext cx="1068221" cy="425846"/>
          </a:xfrm>
          <a:prstGeom prst="roundRect">
            <a:avLst>
              <a:gd name="adj" fmla="val 28596"/>
            </a:avLst>
          </a:prstGeom>
          <a:solidFill>
            <a:srgbClr val="14A2F0"/>
          </a:solidFill>
          <a:ln>
            <a:solidFill>
              <a:srgbClr val="14A1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2" name="Rectangle 71"/>
          <p:cNvSpPr/>
          <p:nvPr/>
        </p:nvSpPr>
        <p:spPr>
          <a:xfrm>
            <a:off x="7524936" y="2925505"/>
            <a:ext cx="1478818" cy="276999"/>
          </a:xfrm>
          <a:prstGeom prst="rect">
            <a:avLst/>
          </a:prstGeom>
        </p:spPr>
        <p:txBody>
          <a:bodyPr wrap="square">
            <a:spAutoFit/>
          </a:bodyPr>
          <a:lstStyle/>
          <a:p>
            <a:pPr lvl="0" algn="ctr"/>
            <a:r>
              <a:rPr lang="fr-FR" sz="1200" dirty="0">
                <a:solidFill>
                  <a:prstClr val="white"/>
                </a:solidFill>
                <a:cs typeface="Arial"/>
              </a:rPr>
              <a:t>« Publipostage »</a:t>
            </a:r>
          </a:p>
        </p:txBody>
      </p:sp>
      <p:sp>
        <p:nvSpPr>
          <p:cNvPr id="47" name="Ellipse 46"/>
          <p:cNvSpPr/>
          <p:nvPr/>
        </p:nvSpPr>
        <p:spPr>
          <a:xfrm>
            <a:off x="6655329" y="1994972"/>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5</a:t>
            </a:r>
          </a:p>
        </p:txBody>
      </p:sp>
      <p:pic>
        <p:nvPicPr>
          <p:cNvPr id="78" name="Picture 4" descr="Retrouvez Synaltic sur le salon Big Data Paris 2018, 12 et 13 mars ..."/>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791496" y="5009834"/>
            <a:ext cx="626195" cy="588624"/>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Groupe 62"/>
          <p:cNvGrpSpPr/>
          <p:nvPr/>
        </p:nvGrpSpPr>
        <p:grpSpPr>
          <a:xfrm>
            <a:off x="6594587" y="1370240"/>
            <a:ext cx="1095858" cy="564999"/>
            <a:chOff x="265919" y="1707047"/>
            <a:chExt cx="1095858" cy="564999"/>
          </a:xfrm>
        </p:grpSpPr>
        <p:sp>
          <p:nvSpPr>
            <p:cNvPr id="64" name="Text Box 22"/>
            <p:cNvSpPr txBox="1">
              <a:spLocks noChangeArrowheads="1"/>
            </p:cNvSpPr>
            <p:nvPr/>
          </p:nvSpPr>
          <p:spPr bwMode="auto">
            <a:xfrm>
              <a:off x="265919" y="1902714"/>
              <a:ext cx="864778" cy="369332"/>
            </a:xfrm>
            <a:prstGeom prst="rect">
              <a:avLst/>
            </a:prstGeom>
            <a:noFill/>
            <a:ln w="9525">
              <a:noFill/>
              <a:miter lim="800000"/>
              <a:headEnd/>
              <a:tailEnd/>
            </a:ln>
          </p:spPr>
          <p:txBody>
            <a:bodyPr wrap="square">
              <a:spAutoFit/>
            </a:bodyPr>
            <a:lstStyle/>
            <a:p>
              <a:pPr algn="ctr"/>
              <a:r>
                <a:rPr lang="fr-FR" sz="900" b="1" dirty="0"/>
                <a:t>Service instructeur</a:t>
              </a:r>
            </a:p>
          </p:txBody>
        </p:sp>
        <p:pic>
          <p:nvPicPr>
            <p:cNvPr id="65" name="Image 64" descr="Bonhomme.png"/>
            <p:cNvPicPr>
              <a:picLocks noChangeAspect="1"/>
            </p:cNvPicPr>
            <p:nvPr/>
          </p:nvPicPr>
          <p:blipFill>
            <a:blip r:embed="rId18" cstate="print"/>
            <a:stretch>
              <a:fillRect/>
            </a:stretch>
          </p:blipFill>
          <p:spPr>
            <a:xfrm>
              <a:off x="952873" y="1707047"/>
              <a:ext cx="408904" cy="408904"/>
            </a:xfrm>
            <a:prstGeom prst="rect">
              <a:avLst/>
            </a:prstGeom>
          </p:spPr>
        </p:pic>
      </p:grpSp>
      <p:grpSp>
        <p:nvGrpSpPr>
          <p:cNvPr id="17" name="Groupe 16"/>
          <p:cNvGrpSpPr/>
          <p:nvPr/>
        </p:nvGrpSpPr>
        <p:grpSpPr>
          <a:xfrm>
            <a:off x="863944" y="1367735"/>
            <a:ext cx="1095858" cy="499422"/>
            <a:chOff x="952873" y="1707047"/>
            <a:chExt cx="1095858" cy="499422"/>
          </a:xfrm>
        </p:grpSpPr>
        <p:sp>
          <p:nvSpPr>
            <p:cNvPr id="18" name="Text Box 22"/>
            <p:cNvSpPr txBox="1">
              <a:spLocks noChangeArrowheads="1"/>
            </p:cNvSpPr>
            <p:nvPr/>
          </p:nvSpPr>
          <p:spPr bwMode="auto">
            <a:xfrm>
              <a:off x="1289459" y="1975637"/>
              <a:ext cx="759272" cy="230832"/>
            </a:xfrm>
            <a:prstGeom prst="rect">
              <a:avLst/>
            </a:prstGeom>
            <a:noFill/>
            <a:ln w="9525">
              <a:noFill/>
              <a:miter lim="800000"/>
              <a:headEnd/>
              <a:tailEnd/>
            </a:ln>
          </p:spPr>
          <p:txBody>
            <a:bodyPr wrap="square">
              <a:spAutoFit/>
            </a:bodyPr>
            <a:lstStyle/>
            <a:p>
              <a:pPr algn="ctr"/>
              <a:r>
                <a:rPr lang="fr-FR" sz="900" b="1" dirty="0"/>
                <a:t>Association</a:t>
              </a:r>
            </a:p>
          </p:txBody>
        </p:sp>
        <p:pic>
          <p:nvPicPr>
            <p:cNvPr id="19" name="Image 18" descr="Bonhomme.png"/>
            <p:cNvPicPr>
              <a:picLocks noChangeAspect="1"/>
            </p:cNvPicPr>
            <p:nvPr/>
          </p:nvPicPr>
          <p:blipFill>
            <a:blip r:embed="rId18" cstate="print"/>
            <a:stretch>
              <a:fillRect/>
            </a:stretch>
          </p:blipFill>
          <p:spPr>
            <a:xfrm>
              <a:off x="952873" y="1707047"/>
              <a:ext cx="408904" cy="408904"/>
            </a:xfrm>
            <a:prstGeom prst="rect">
              <a:avLst/>
            </a:prstGeom>
          </p:spPr>
        </p:pic>
      </p:grpSp>
      <p:pic>
        <p:nvPicPr>
          <p:cNvPr id="1028" name="Picture 4" descr="Sodifrance – Avantages sociaux des employés | Glassdoor.f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64825" y="5037688"/>
            <a:ext cx="608613" cy="608613"/>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à coins arrondis 79"/>
          <p:cNvSpPr/>
          <p:nvPr/>
        </p:nvSpPr>
        <p:spPr>
          <a:xfrm>
            <a:off x="10617751" y="2255108"/>
            <a:ext cx="1112350" cy="1046563"/>
          </a:xfrm>
          <a:prstGeom prst="roundRect">
            <a:avLst/>
          </a:prstGeom>
          <a:solidFill>
            <a:srgbClr val="006B98"/>
          </a:solidFill>
          <a:ln>
            <a:solidFill>
              <a:srgbClr val="006B98"/>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3" name="Rectangle 82"/>
          <p:cNvSpPr/>
          <p:nvPr/>
        </p:nvSpPr>
        <p:spPr>
          <a:xfrm>
            <a:off x="10634088" y="2341207"/>
            <a:ext cx="1132518" cy="830997"/>
          </a:xfrm>
          <a:prstGeom prst="rect">
            <a:avLst/>
          </a:prstGeom>
        </p:spPr>
        <p:txBody>
          <a:bodyPr wrap="square">
            <a:spAutoFit/>
          </a:bodyPr>
          <a:lstStyle/>
          <a:p>
            <a:pPr lvl="0" algn="ctr"/>
            <a:r>
              <a:rPr lang="fr-FR" sz="1200" dirty="0">
                <a:solidFill>
                  <a:schemeClr val="bg1"/>
                </a:solidFill>
                <a:cs typeface="Arial"/>
              </a:rPr>
              <a:t>Connecteur-Chorus et Connecteur-Pep</a:t>
            </a:r>
          </a:p>
        </p:txBody>
      </p:sp>
      <p:sp>
        <p:nvSpPr>
          <p:cNvPr id="50" name="Ellipse 49"/>
          <p:cNvSpPr/>
          <p:nvPr/>
        </p:nvSpPr>
        <p:spPr>
          <a:xfrm>
            <a:off x="11019357" y="1994819"/>
            <a:ext cx="343655" cy="293922"/>
          </a:xfrm>
          <a:prstGeom prst="ellipse">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dirty="0"/>
              <a:t>8</a:t>
            </a:r>
          </a:p>
        </p:txBody>
      </p:sp>
      <p:sp>
        <p:nvSpPr>
          <p:cNvPr id="85" name="Flèche vers le bas 84"/>
          <p:cNvSpPr/>
          <p:nvPr/>
        </p:nvSpPr>
        <p:spPr>
          <a:xfrm rot="16200000">
            <a:off x="2993583" y="2667232"/>
            <a:ext cx="303576" cy="260219"/>
          </a:xfrm>
          <a:prstGeom prst="downArrow">
            <a:avLst>
              <a:gd name="adj1" fmla="val 50000"/>
              <a:gd name="adj2" fmla="val 51835"/>
            </a:avLst>
          </a:prstGeom>
          <a:solidFill>
            <a:srgbClr val="002060"/>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86" name="Flèche vers le bas 85"/>
          <p:cNvSpPr/>
          <p:nvPr/>
        </p:nvSpPr>
        <p:spPr>
          <a:xfrm rot="16200000">
            <a:off x="4480361" y="2658221"/>
            <a:ext cx="303576" cy="260219"/>
          </a:xfrm>
          <a:prstGeom prst="downArrow">
            <a:avLst>
              <a:gd name="adj1" fmla="val 50000"/>
              <a:gd name="adj2" fmla="val 51835"/>
            </a:avLst>
          </a:prstGeom>
          <a:solidFill>
            <a:srgbClr val="14A2F0"/>
          </a:solidFill>
          <a:ln>
            <a:solidFill>
              <a:srgbClr val="14A1E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87" name="Flèche vers le bas 86"/>
          <p:cNvSpPr/>
          <p:nvPr/>
        </p:nvSpPr>
        <p:spPr>
          <a:xfrm rot="16200000">
            <a:off x="5952971" y="2650315"/>
            <a:ext cx="303576" cy="260219"/>
          </a:xfrm>
          <a:prstGeom prst="downArrow">
            <a:avLst>
              <a:gd name="adj1" fmla="val 50000"/>
              <a:gd name="adj2" fmla="val 51835"/>
            </a:avLst>
          </a:prstGeom>
          <a:solidFill>
            <a:srgbClr val="14A2F0"/>
          </a:solidFill>
          <a:ln>
            <a:solidFill>
              <a:srgbClr val="14A1E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88" name="Flèche vers le bas 87"/>
          <p:cNvSpPr/>
          <p:nvPr/>
        </p:nvSpPr>
        <p:spPr>
          <a:xfrm rot="16200000">
            <a:off x="7419691" y="2659504"/>
            <a:ext cx="303576" cy="260219"/>
          </a:xfrm>
          <a:prstGeom prst="downArrow">
            <a:avLst>
              <a:gd name="adj1" fmla="val 50000"/>
              <a:gd name="adj2" fmla="val 51835"/>
            </a:avLst>
          </a:prstGeom>
          <a:solidFill>
            <a:srgbClr val="14A2F0"/>
          </a:solidFill>
          <a:ln>
            <a:solidFill>
              <a:srgbClr val="14A1E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89" name="Flèche vers le bas 88"/>
          <p:cNvSpPr/>
          <p:nvPr/>
        </p:nvSpPr>
        <p:spPr>
          <a:xfrm rot="16200000">
            <a:off x="8858347" y="2658384"/>
            <a:ext cx="303576" cy="260219"/>
          </a:xfrm>
          <a:prstGeom prst="downArrow">
            <a:avLst>
              <a:gd name="adj1" fmla="val 50000"/>
              <a:gd name="adj2" fmla="val 51835"/>
            </a:avLst>
          </a:prstGeom>
          <a:solidFill>
            <a:srgbClr val="14A2F0"/>
          </a:solidFill>
          <a:ln>
            <a:solidFill>
              <a:srgbClr val="14A1E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90" name="Flèche vers le bas 89"/>
          <p:cNvSpPr/>
          <p:nvPr/>
        </p:nvSpPr>
        <p:spPr>
          <a:xfrm rot="16200000">
            <a:off x="10310107" y="2657824"/>
            <a:ext cx="303576" cy="260219"/>
          </a:xfrm>
          <a:prstGeom prst="downArrow">
            <a:avLst>
              <a:gd name="adj1" fmla="val 50000"/>
              <a:gd name="adj2" fmla="val 51835"/>
            </a:avLst>
          </a:prstGeom>
          <a:solidFill>
            <a:srgbClr val="14A2F0"/>
          </a:solidFill>
          <a:ln>
            <a:solidFill>
              <a:srgbClr val="14A1E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pic>
        <p:nvPicPr>
          <p:cNvPr id="39" name="Image 38"/>
          <p:cNvPicPr>
            <a:picLocks noChangeAspect="1"/>
          </p:cNvPicPr>
          <p:nvPr/>
        </p:nvPicPr>
        <p:blipFill>
          <a:blip r:embed="rId20"/>
          <a:stretch>
            <a:fillRect/>
          </a:stretch>
        </p:blipFill>
        <p:spPr>
          <a:xfrm>
            <a:off x="6012060" y="1617446"/>
            <a:ext cx="617337" cy="273987"/>
          </a:xfrm>
          <a:prstGeom prst="rect">
            <a:avLst/>
          </a:prstGeom>
        </p:spPr>
      </p:pic>
      <p:pic>
        <p:nvPicPr>
          <p:cNvPr id="91" name="Image 90" descr="Bonhomme.png"/>
          <p:cNvPicPr>
            <a:picLocks noChangeAspect="1"/>
          </p:cNvPicPr>
          <p:nvPr/>
        </p:nvPicPr>
        <p:blipFill>
          <a:blip r:embed="rId18" cstate="print"/>
          <a:stretch>
            <a:fillRect/>
          </a:stretch>
        </p:blipFill>
        <p:spPr>
          <a:xfrm>
            <a:off x="11199491" y="1405865"/>
            <a:ext cx="408904" cy="408904"/>
          </a:xfrm>
          <a:prstGeom prst="rect">
            <a:avLst/>
          </a:prstGeom>
        </p:spPr>
      </p:pic>
      <p:pic>
        <p:nvPicPr>
          <p:cNvPr id="92" name="Image 91"/>
          <p:cNvPicPr>
            <a:picLocks noChangeAspect="1"/>
          </p:cNvPicPr>
          <p:nvPr/>
        </p:nvPicPr>
        <p:blipFill>
          <a:blip r:embed="rId20"/>
          <a:stretch>
            <a:fillRect/>
          </a:stretch>
        </p:blipFill>
        <p:spPr>
          <a:xfrm>
            <a:off x="9693880" y="1610317"/>
            <a:ext cx="617337" cy="273987"/>
          </a:xfrm>
          <a:prstGeom prst="rect">
            <a:avLst/>
          </a:prstGeom>
        </p:spPr>
      </p:pic>
      <p:pic>
        <p:nvPicPr>
          <p:cNvPr id="7" name="Image 6"/>
          <p:cNvPicPr>
            <a:picLocks noChangeAspect="1"/>
          </p:cNvPicPr>
          <p:nvPr/>
        </p:nvPicPr>
        <p:blipFill rotWithShape="1">
          <a:blip r:embed="rId21"/>
          <a:srcRect l="464" r="-464" b="26419"/>
          <a:stretch/>
        </p:blipFill>
        <p:spPr>
          <a:xfrm>
            <a:off x="10562520" y="1629076"/>
            <a:ext cx="685073" cy="188565"/>
          </a:xfrm>
          <a:prstGeom prst="rect">
            <a:avLst/>
          </a:prstGeom>
        </p:spPr>
      </p:pic>
    </p:spTree>
    <p:extLst>
      <p:ext uri="{BB962C8B-B14F-4D97-AF65-F5344CB8AC3E}">
        <p14:creationId xmlns:p14="http://schemas.microsoft.com/office/powerpoint/2010/main" val="23566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par>
                                <p:cTn id="8" presetID="22" presetClass="entr" presetSubtype="4" fill="hold" nodeType="withEffect">
                                  <p:stCondLst>
                                    <p:cond delay="0"/>
                                  </p:stCondLst>
                                  <p:childTnLst>
                                    <p:set>
                                      <p:cBhvr>
                                        <p:cTn id="9" dur="1" fill="hold">
                                          <p:stCondLst>
                                            <p:cond delay="0"/>
                                          </p:stCondLst>
                                        </p:cTn>
                                        <p:tgtEl>
                                          <p:spTgt spid="92"/>
                                        </p:tgtEl>
                                        <p:attrNameLst>
                                          <p:attrName>style.visibility</p:attrName>
                                        </p:attrNameLst>
                                      </p:cBhvr>
                                      <p:to>
                                        <p:strVal val="visible"/>
                                      </p:to>
                                    </p:set>
                                    <p:animEffect transition="in" filter="wipe(down)">
                                      <p:cBhvr>
                                        <p:cTn id="10" dur="500"/>
                                        <p:tgtEl>
                                          <p:spTgt spid="9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par>
                                <p:cTn id="22" presetID="22" presetClass="entr" presetSubtype="8"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par>
                                <p:cTn id="36" presetID="22" presetClass="entr" presetSubtype="8"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wipe(left)">
                                      <p:cBhvr>
                                        <p:cTn id="38" dur="500"/>
                                        <p:tgtEl>
                                          <p:spTgt spid="3"/>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wipe(left)">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wipe(left)">
                                      <p:cBhvr>
                                        <p:cTn id="46" dur="500"/>
                                        <p:tgtEl>
                                          <p:spTgt spid="85"/>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wipe(left)">
                                      <p:cBhvr>
                                        <p:cTn id="49" dur="500"/>
                                        <p:tgtEl>
                                          <p:spTgt spid="45"/>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left)">
                                      <p:cBhvr>
                                        <p:cTn id="52" dur="500"/>
                                        <p:tgtEl>
                                          <p:spTgt spid="34"/>
                                        </p:tgtEl>
                                      </p:cBhvr>
                                    </p:animEffect>
                                  </p:childTnLst>
                                </p:cTn>
                              </p:par>
                              <p:par>
                                <p:cTn id="53" presetID="22" presetClass="entr" presetSubtype="8" fill="hold" nodeType="with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wipe(left)">
                                      <p:cBhvr>
                                        <p:cTn id="55" dur="500"/>
                                        <p:tgtEl>
                                          <p:spTgt spid="5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ipe(left)">
                                      <p:cBhvr>
                                        <p:cTn id="58" dur="500"/>
                                        <p:tgtEl>
                                          <p:spTgt spid="54"/>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56"/>
                                        </p:tgtEl>
                                        <p:attrNameLst>
                                          <p:attrName>style.visibility</p:attrName>
                                        </p:attrNameLst>
                                      </p:cBhvr>
                                      <p:to>
                                        <p:strVal val="visible"/>
                                      </p:to>
                                    </p:set>
                                    <p:animEffect transition="in" filter="wipe(left)">
                                      <p:cBhvr>
                                        <p:cTn id="61" dur="500"/>
                                        <p:tgtEl>
                                          <p:spTgt spid="56"/>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57"/>
                                        </p:tgtEl>
                                        <p:attrNameLst>
                                          <p:attrName>style.visibility</p:attrName>
                                        </p:attrNameLst>
                                      </p:cBhvr>
                                      <p:to>
                                        <p:strVal val="visible"/>
                                      </p:to>
                                    </p:set>
                                    <p:animEffect transition="in" filter="wipe(left)">
                                      <p:cBhvr>
                                        <p:cTn id="64" dur="500"/>
                                        <p:tgtEl>
                                          <p:spTgt spid="5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86"/>
                                        </p:tgtEl>
                                        <p:attrNameLst>
                                          <p:attrName>style.visibility</p:attrName>
                                        </p:attrNameLst>
                                      </p:cBhvr>
                                      <p:to>
                                        <p:strVal val="visible"/>
                                      </p:to>
                                    </p:set>
                                    <p:animEffect transition="in" filter="wipe(left)">
                                      <p:cBhvr>
                                        <p:cTn id="69" dur="500"/>
                                        <p:tgtEl>
                                          <p:spTgt spid="86"/>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wipe(left)">
                                      <p:cBhvr>
                                        <p:cTn id="75" dur="500"/>
                                        <p:tgtEl>
                                          <p:spTgt spid="35"/>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wipe(left)">
                                      <p:cBhvr>
                                        <p:cTn id="78" dur="500"/>
                                        <p:tgtEl>
                                          <p:spTgt spid="59"/>
                                        </p:tgtEl>
                                      </p:cBhvr>
                                    </p:animEffect>
                                  </p:childTnLst>
                                </p:cTn>
                              </p:par>
                              <p:par>
                                <p:cTn id="79" presetID="22" presetClass="entr" presetSubtype="8" fill="hold" nodeType="withEffect">
                                  <p:stCondLst>
                                    <p:cond delay="0"/>
                                  </p:stCondLst>
                                  <p:childTnLst>
                                    <p:set>
                                      <p:cBhvr>
                                        <p:cTn id="80" dur="1" fill="hold">
                                          <p:stCondLst>
                                            <p:cond delay="0"/>
                                          </p:stCondLst>
                                        </p:cTn>
                                        <p:tgtEl>
                                          <p:spTgt spid="60"/>
                                        </p:tgtEl>
                                        <p:attrNameLst>
                                          <p:attrName>style.visibility</p:attrName>
                                        </p:attrNameLst>
                                      </p:cBhvr>
                                      <p:to>
                                        <p:strVal val="visible"/>
                                      </p:to>
                                    </p:set>
                                    <p:animEffect transition="in" filter="wipe(left)">
                                      <p:cBhvr>
                                        <p:cTn id="81" dur="500"/>
                                        <p:tgtEl>
                                          <p:spTgt spid="60"/>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left)">
                                      <p:cBhvr>
                                        <p:cTn id="84" dur="500"/>
                                        <p:tgtEl>
                                          <p:spTgt spid="61"/>
                                        </p:tgtEl>
                                      </p:cBhvr>
                                    </p:animEffect>
                                  </p:childTnLst>
                                </p:cTn>
                              </p:par>
                              <p:par>
                                <p:cTn id="85" presetID="22" presetClass="entr" presetSubtype="8" fill="hold" grpId="0" nodeType="with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left)">
                                      <p:cBhvr>
                                        <p:cTn id="87" dur="500"/>
                                        <p:tgtEl>
                                          <p:spTgt spid="6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7"/>
                                        </p:tgtEl>
                                        <p:attrNameLst>
                                          <p:attrName>style.visibility</p:attrName>
                                        </p:attrNameLst>
                                      </p:cBhvr>
                                      <p:to>
                                        <p:strVal val="visible"/>
                                      </p:to>
                                    </p:set>
                                    <p:animEffect transition="in" filter="wipe(left)">
                                      <p:cBhvr>
                                        <p:cTn id="92" dur="500"/>
                                        <p:tgtEl>
                                          <p:spTgt spid="87"/>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7"/>
                                        </p:tgtEl>
                                        <p:attrNameLst>
                                          <p:attrName>style.visibility</p:attrName>
                                        </p:attrNameLst>
                                      </p:cBhvr>
                                      <p:to>
                                        <p:strVal val="visible"/>
                                      </p:to>
                                    </p:set>
                                    <p:animEffect transition="in" filter="wipe(left)">
                                      <p:cBhvr>
                                        <p:cTn id="95" dur="500"/>
                                        <p:tgtEl>
                                          <p:spTgt spid="47"/>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wipe(left)">
                                      <p:cBhvr>
                                        <p:cTn id="98" dur="500"/>
                                        <p:tgtEl>
                                          <p:spTgt spid="36"/>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66"/>
                                        </p:tgtEl>
                                        <p:attrNameLst>
                                          <p:attrName>style.visibility</p:attrName>
                                        </p:attrNameLst>
                                      </p:cBhvr>
                                      <p:to>
                                        <p:strVal val="visible"/>
                                      </p:to>
                                    </p:set>
                                    <p:animEffect transition="in" filter="wipe(left)">
                                      <p:cBhvr>
                                        <p:cTn id="101" dur="500"/>
                                        <p:tgtEl>
                                          <p:spTgt spid="66"/>
                                        </p:tgtEl>
                                      </p:cBhvr>
                                    </p:animEffect>
                                  </p:childTnLst>
                                </p:cTn>
                              </p:par>
                              <p:par>
                                <p:cTn id="102" presetID="22" presetClass="entr" presetSubtype="8" fill="hold" nodeType="withEffect">
                                  <p:stCondLst>
                                    <p:cond delay="0"/>
                                  </p:stCondLst>
                                  <p:childTnLst>
                                    <p:set>
                                      <p:cBhvr>
                                        <p:cTn id="103" dur="1" fill="hold">
                                          <p:stCondLst>
                                            <p:cond delay="0"/>
                                          </p:stCondLst>
                                        </p:cTn>
                                        <p:tgtEl>
                                          <p:spTgt spid="14"/>
                                        </p:tgtEl>
                                        <p:attrNameLst>
                                          <p:attrName>style.visibility</p:attrName>
                                        </p:attrNameLst>
                                      </p:cBhvr>
                                      <p:to>
                                        <p:strVal val="visible"/>
                                      </p:to>
                                    </p:set>
                                    <p:animEffect transition="in" filter="wipe(left)">
                                      <p:cBhvr>
                                        <p:cTn id="104" dur="500"/>
                                        <p:tgtEl>
                                          <p:spTgt spid="14"/>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wipe(left)">
                                      <p:cBhvr>
                                        <p:cTn id="107" dur="500"/>
                                        <p:tgtEl>
                                          <p:spTgt spid="68"/>
                                        </p:tgtEl>
                                      </p:cBhvr>
                                    </p:animEffect>
                                  </p:childTnLst>
                                </p:cTn>
                              </p:par>
                              <p:par>
                                <p:cTn id="108" presetID="22" presetClass="entr" presetSubtype="8" fill="hold" grpId="0" nodeType="withEffect">
                                  <p:stCondLst>
                                    <p:cond delay="0"/>
                                  </p:stCondLst>
                                  <p:childTnLst>
                                    <p:set>
                                      <p:cBhvr>
                                        <p:cTn id="109" dur="1" fill="hold">
                                          <p:stCondLst>
                                            <p:cond delay="0"/>
                                          </p:stCondLst>
                                        </p:cTn>
                                        <p:tgtEl>
                                          <p:spTgt spid="69"/>
                                        </p:tgtEl>
                                        <p:attrNameLst>
                                          <p:attrName>style.visibility</p:attrName>
                                        </p:attrNameLst>
                                      </p:cBhvr>
                                      <p:to>
                                        <p:strVal val="visible"/>
                                      </p:to>
                                    </p:set>
                                    <p:animEffect transition="in" filter="wipe(left)">
                                      <p:cBhvr>
                                        <p:cTn id="110" dur="500"/>
                                        <p:tgtEl>
                                          <p:spTgt spid="69"/>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88"/>
                                        </p:tgtEl>
                                        <p:attrNameLst>
                                          <p:attrName>style.visibility</p:attrName>
                                        </p:attrNameLst>
                                      </p:cBhvr>
                                      <p:to>
                                        <p:strVal val="visible"/>
                                      </p:to>
                                    </p:set>
                                    <p:animEffect transition="in" filter="wipe(left)">
                                      <p:cBhvr>
                                        <p:cTn id="115" dur="500"/>
                                        <p:tgtEl>
                                          <p:spTgt spid="88"/>
                                        </p:tgtEl>
                                      </p:cBhvr>
                                    </p:animEffect>
                                  </p:childTnLst>
                                </p:cTn>
                              </p:par>
                              <p:par>
                                <p:cTn id="116" presetID="22" presetClass="entr" presetSubtype="8" fill="hold" grpId="0" nodeType="withEffect">
                                  <p:stCondLst>
                                    <p:cond delay="0"/>
                                  </p:stCondLst>
                                  <p:childTnLst>
                                    <p:set>
                                      <p:cBhvr>
                                        <p:cTn id="117" dur="1" fill="hold">
                                          <p:stCondLst>
                                            <p:cond delay="0"/>
                                          </p:stCondLst>
                                        </p:cTn>
                                        <p:tgtEl>
                                          <p:spTgt spid="48"/>
                                        </p:tgtEl>
                                        <p:attrNameLst>
                                          <p:attrName>style.visibility</p:attrName>
                                        </p:attrNameLst>
                                      </p:cBhvr>
                                      <p:to>
                                        <p:strVal val="visible"/>
                                      </p:to>
                                    </p:set>
                                    <p:animEffect transition="in" filter="wipe(left)">
                                      <p:cBhvr>
                                        <p:cTn id="118" dur="500"/>
                                        <p:tgtEl>
                                          <p:spTgt spid="48"/>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wipe(left)">
                                      <p:cBhvr>
                                        <p:cTn id="121" dur="500"/>
                                        <p:tgtEl>
                                          <p:spTgt spid="37"/>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58"/>
                                        </p:tgtEl>
                                        <p:attrNameLst>
                                          <p:attrName>style.visibility</p:attrName>
                                        </p:attrNameLst>
                                      </p:cBhvr>
                                      <p:to>
                                        <p:strVal val="visible"/>
                                      </p:to>
                                    </p:set>
                                    <p:animEffect transition="in" filter="wipe(left)">
                                      <p:cBhvr>
                                        <p:cTn id="124" dur="500"/>
                                        <p:tgtEl>
                                          <p:spTgt spid="58"/>
                                        </p:tgtEl>
                                      </p:cBhvr>
                                    </p:animEffect>
                                  </p:childTnLst>
                                </p:cTn>
                              </p:par>
                              <p:par>
                                <p:cTn id="125" presetID="22" presetClass="entr" presetSubtype="8" fill="hold" nodeType="withEffect">
                                  <p:stCondLst>
                                    <p:cond delay="0"/>
                                  </p:stCondLst>
                                  <p:childTnLst>
                                    <p:set>
                                      <p:cBhvr>
                                        <p:cTn id="126" dur="1" fill="hold">
                                          <p:stCondLst>
                                            <p:cond delay="0"/>
                                          </p:stCondLst>
                                        </p:cTn>
                                        <p:tgtEl>
                                          <p:spTgt spid="22"/>
                                        </p:tgtEl>
                                        <p:attrNameLst>
                                          <p:attrName>style.visibility</p:attrName>
                                        </p:attrNameLst>
                                      </p:cBhvr>
                                      <p:to>
                                        <p:strVal val="visible"/>
                                      </p:to>
                                    </p:set>
                                    <p:animEffect transition="in" filter="wipe(left)">
                                      <p:cBhvr>
                                        <p:cTn id="127" dur="500"/>
                                        <p:tgtEl>
                                          <p:spTgt spid="22"/>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71"/>
                                        </p:tgtEl>
                                        <p:attrNameLst>
                                          <p:attrName>style.visibility</p:attrName>
                                        </p:attrNameLst>
                                      </p:cBhvr>
                                      <p:to>
                                        <p:strVal val="visible"/>
                                      </p:to>
                                    </p:set>
                                    <p:animEffect transition="in" filter="wipe(left)">
                                      <p:cBhvr>
                                        <p:cTn id="130" dur="500"/>
                                        <p:tgtEl>
                                          <p:spTgt spid="71"/>
                                        </p:tgtEl>
                                      </p:cBhvr>
                                    </p:animEffect>
                                  </p:childTnLst>
                                </p:cTn>
                              </p:par>
                              <p:par>
                                <p:cTn id="131" presetID="22" presetClass="entr" presetSubtype="8" fill="hold" grpId="0" nodeType="withEffect">
                                  <p:stCondLst>
                                    <p:cond delay="0"/>
                                  </p:stCondLst>
                                  <p:childTnLst>
                                    <p:set>
                                      <p:cBhvr>
                                        <p:cTn id="132" dur="1" fill="hold">
                                          <p:stCondLst>
                                            <p:cond delay="0"/>
                                          </p:stCondLst>
                                        </p:cTn>
                                        <p:tgtEl>
                                          <p:spTgt spid="72"/>
                                        </p:tgtEl>
                                        <p:attrNameLst>
                                          <p:attrName>style.visibility</p:attrName>
                                        </p:attrNameLst>
                                      </p:cBhvr>
                                      <p:to>
                                        <p:strVal val="visible"/>
                                      </p:to>
                                    </p:set>
                                    <p:animEffect transition="in" filter="wipe(left)">
                                      <p:cBhvr>
                                        <p:cTn id="133" dur="500"/>
                                        <p:tgtEl>
                                          <p:spTgt spid="72"/>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89"/>
                                        </p:tgtEl>
                                        <p:attrNameLst>
                                          <p:attrName>style.visibility</p:attrName>
                                        </p:attrNameLst>
                                      </p:cBhvr>
                                      <p:to>
                                        <p:strVal val="visible"/>
                                      </p:to>
                                    </p:set>
                                    <p:animEffect transition="in" filter="wipe(left)">
                                      <p:cBhvr>
                                        <p:cTn id="138" dur="500"/>
                                        <p:tgtEl>
                                          <p:spTgt spid="89"/>
                                        </p:tgtEl>
                                      </p:cBhvr>
                                    </p:animEffect>
                                  </p:childTnLst>
                                </p:cTn>
                              </p:par>
                              <p:par>
                                <p:cTn id="139" presetID="22" presetClass="entr" presetSubtype="8" fill="hold" grpId="0" nodeType="withEffect">
                                  <p:stCondLst>
                                    <p:cond delay="0"/>
                                  </p:stCondLst>
                                  <p:childTnLst>
                                    <p:set>
                                      <p:cBhvr>
                                        <p:cTn id="140" dur="1" fill="hold">
                                          <p:stCondLst>
                                            <p:cond delay="0"/>
                                          </p:stCondLst>
                                        </p:cTn>
                                        <p:tgtEl>
                                          <p:spTgt spid="49"/>
                                        </p:tgtEl>
                                        <p:attrNameLst>
                                          <p:attrName>style.visibility</p:attrName>
                                        </p:attrNameLst>
                                      </p:cBhvr>
                                      <p:to>
                                        <p:strVal val="visible"/>
                                      </p:to>
                                    </p:set>
                                    <p:animEffect transition="in" filter="wipe(left)">
                                      <p:cBhvr>
                                        <p:cTn id="141" dur="500"/>
                                        <p:tgtEl>
                                          <p:spTgt spid="49"/>
                                        </p:tgtEl>
                                      </p:cBhvr>
                                    </p:animEffect>
                                  </p:childTnLst>
                                </p:cTn>
                              </p:par>
                              <p:par>
                                <p:cTn id="142" presetID="22" presetClass="entr" presetSubtype="8" fill="hold" grpId="0" nodeType="withEffect">
                                  <p:stCondLst>
                                    <p:cond delay="0"/>
                                  </p:stCondLst>
                                  <p:childTnLst>
                                    <p:set>
                                      <p:cBhvr>
                                        <p:cTn id="143" dur="1" fill="hold">
                                          <p:stCondLst>
                                            <p:cond delay="0"/>
                                          </p:stCondLst>
                                        </p:cTn>
                                        <p:tgtEl>
                                          <p:spTgt spid="38"/>
                                        </p:tgtEl>
                                        <p:attrNameLst>
                                          <p:attrName>style.visibility</p:attrName>
                                        </p:attrNameLst>
                                      </p:cBhvr>
                                      <p:to>
                                        <p:strVal val="visible"/>
                                      </p:to>
                                    </p:set>
                                    <p:animEffect transition="in" filter="wipe(left)">
                                      <p:cBhvr>
                                        <p:cTn id="144" dur="500"/>
                                        <p:tgtEl>
                                          <p:spTgt spid="38"/>
                                        </p:tgtEl>
                                      </p:cBhvr>
                                    </p:animEffect>
                                  </p:childTnLst>
                                </p:cTn>
                              </p:par>
                              <p:par>
                                <p:cTn id="145" presetID="22" presetClass="entr" presetSubtype="8" fill="hold" grpId="0" nodeType="withEffect">
                                  <p:stCondLst>
                                    <p:cond delay="0"/>
                                  </p:stCondLst>
                                  <p:childTnLst>
                                    <p:set>
                                      <p:cBhvr>
                                        <p:cTn id="146" dur="1" fill="hold">
                                          <p:stCondLst>
                                            <p:cond delay="0"/>
                                          </p:stCondLst>
                                        </p:cTn>
                                        <p:tgtEl>
                                          <p:spTgt spid="73"/>
                                        </p:tgtEl>
                                        <p:attrNameLst>
                                          <p:attrName>style.visibility</p:attrName>
                                        </p:attrNameLst>
                                      </p:cBhvr>
                                      <p:to>
                                        <p:strVal val="visible"/>
                                      </p:to>
                                    </p:set>
                                    <p:animEffect transition="in" filter="wipe(left)">
                                      <p:cBhvr>
                                        <p:cTn id="147" dur="500"/>
                                        <p:tgtEl>
                                          <p:spTgt spid="73"/>
                                        </p:tgtEl>
                                      </p:cBhvr>
                                    </p:animEffect>
                                  </p:childTnLst>
                                </p:cTn>
                              </p:par>
                              <p:par>
                                <p:cTn id="148" presetID="22" presetClass="entr" presetSubtype="4" fill="hold" nodeType="withEffect">
                                  <p:stCondLst>
                                    <p:cond delay="0"/>
                                  </p:stCondLst>
                                  <p:childTnLst>
                                    <p:set>
                                      <p:cBhvr>
                                        <p:cTn id="149" dur="1" fill="hold">
                                          <p:stCondLst>
                                            <p:cond delay="0"/>
                                          </p:stCondLst>
                                        </p:cTn>
                                        <p:tgtEl>
                                          <p:spTgt spid="9"/>
                                        </p:tgtEl>
                                        <p:attrNameLst>
                                          <p:attrName>style.visibility</p:attrName>
                                        </p:attrNameLst>
                                      </p:cBhvr>
                                      <p:to>
                                        <p:strVal val="visible"/>
                                      </p:to>
                                    </p:set>
                                    <p:animEffect transition="in" filter="wipe(down)">
                                      <p:cBhvr>
                                        <p:cTn id="150" dur="500"/>
                                        <p:tgtEl>
                                          <p:spTgt spid="9"/>
                                        </p:tgtEl>
                                      </p:cBhvr>
                                    </p:animEffect>
                                  </p:childTnLst>
                                </p:cTn>
                              </p:par>
                              <p:par>
                                <p:cTn id="151" presetID="22" presetClass="entr" presetSubtype="8" fill="hold" grpId="0" nodeType="withEffect">
                                  <p:stCondLst>
                                    <p:cond delay="0"/>
                                  </p:stCondLst>
                                  <p:childTnLst>
                                    <p:set>
                                      <p:cBhvr>
                                        <p:cTn id="152" dur="1" fill="hold">
                                          <p:stCondLst>
                                            <p:cond delay="0"/>
                                          </p:stCondLst>
                                        </p:cTn>
                                        <p:tgtEl>
                                          <p:spTgt spid="75"/>
                                        </p:tgtEl>
                                        <p:attrNameLst>
                                          <p:attrName>style.visibility</p:attrName>
                                        </p:attrNameLst>
                                      </p:cBhvr>
                                      <p:to>
                                        <p:strVal val="visible"/>
                                      </p:to>
                                    </p:set>
                                    <p:animEffect transition="in" filter="wipe(left)">
                                      <p:cBhvr>
                                        <p:cTn id="153" dur="500"/>
                                        <p:tgtEl>
                                          <p:spTgt spid="75"/>
                                        </p:tgtEl>
                                      </p:cBhvr>
                                    </p:animEffect>
                                  </p:childTnLst>
                                </p:cTn>
                              </p:par>
                              <p:par>
                                <p:cTn id="154" presetID="22" presetClass="entr" presetSubtype="8" fill="hold" grpId="0" nodeType="withEffect">
                                  <p:stCondLst>
                                    <p:cond delay="0"/>
                                  </p:stCondLst>
                                  <p:childTnLst>
                                    <p:set>
                                      <p:cBhvr>
                                        <p:cTn id="155" dur="1" fill="hold">
                                          <p:stCondLst>
                                            <p:cond delay="0"/>
                                          </p:stCondLst>
                                        </p:cTn>
                                        <p:tgtEl>
                                          <p:spTgt spid="76"/>
                                        </p:tgtEl>
                                        <p:attrNameLst>
                                          <p:attrName>style.visibility</p:attrName>
                                        </p:attrNameLst>
                                      </p:cBhvr>
                                      <p:to>
                                        <p:strVal val="visible"/>
                                      </p:to>
                                    </p:set>
                                    <p:animEffect transition="in" filter="wipe(left)">
                                      <p:cBhvr>
                                        <p:cTn id="156" dur="500"/>
                                        <p:tgtEl>
                                          <p:spTgt spid="76"/>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90"/>
                                        </p:tgtEl>
                                        <p:attrNameLst>
                                          <p:attrName>style.visibility</p:attrName>
                                        </p:attrNameLst>
                                      </p:cBhvr>
                                      <p:to>
                                        <p:strVal val="visible"/>
                                      </p:to>
                                    </p:set>
                                    <p:animEffect transition="in" filter="wipe(left)">
                                      <p:cBhvr>
                                        <p:cTn id="161" dur="500"/>
                                        <p:tgtEl>
                                          <p:spTgt spid="90"/>
                                        </p:tgtEl>
                                      </p:cBhvr>
                                    </p:animEffect>
                                  </p:childTnLst>
                                </p:cTn>
                              </p:par>
                              <p:par>
                                <p:cTn id="162" presetID="22" presetClass="entr" presetSubtype="8" fill="hold" grpId="0" nodeType="withEffect">
                                  <p:stCondLst>
                                    <p:cond delay="0"/>
                                  </p:stCondLst>
                                  <p:childTnLst>
                                    <p:set>
                                      <p:cBhvr>
                                        <p:cTn id="163" dur="1" fill="hold">
                                          <p:stCondLst>
                                            <p:cond delay="0"/>
                                          </p:stCondLst>
                                        </p:cTn>
                                        <p:tgtEl>
                                          <p:spTgt spid="51"/>
                                        </p:tgtEl>
                                        <p:attrNameLst>
                                          <p:attrName>style.visibility</p:attrName>
                                        </p:attrNameLst>
                                      </p:cBhvr>
                                      <p:to>
                                        <p:strVal val="visible"/>
                                      </p:to>
                                    </p:set>
                                    <p:animEffect transition="in" filter="wipe(left)">
                                      <p:cBhvr>
                                        <p:cTn id="164" dur="500"/>
                                        <p:tgtEl>
                                          <p:spTgt spid="51"/>
                                        </p:tgtEl>
                                      </p:cBhvr>
                                    </p:animEffect>
                                  </p:childTnLst>
                                </p:cTn>
                              </p:par>
                              <p:par>
                                <p:cTn id="165" presetID="22" presetClass="entr" presetSubtype="8" fill="hold" grpId="0" nodeType="withEffect">
                                  <p:stCondLst>
                                    <p:cond delay="0"/>
                                  </p:stCondLst>
                                  <p:childTnLst>
                                    <p:set>
                                      <p:cBhvr>
                                        <p:cTn id="166" dur="1" fill="hold">
                                          <p:stCondLst>
                                            <p:cond delay="0"/>
                                          </p:stCondLst>
                                        </p:cTn>
                                        <p:tgtEl>
                                          <p:spTgt spid="80"/>
                                        </p:tgtEl>
                                        <p:attrNameLst>
                                          <p:attrName>style.visibility</p:attrName>
                                        </p:attrNameLst>
                                      </p:cBhvr>
                                      <p:to>
                                        <p:strVal val="visible"/>
                                      </p:to>
                                    </p:set>
                                    <p:animEffect transition="in" filter="wipe(left)">
                                      <p:cBhvr>
                                        <p:cTn id="167" dur="500"/>
                                        <p:tgtEl>
                                          <p:spTgt spid="80"/>
                                        </p:tgtEl>
                                      </p:cBhvr>
                                    </p:animEffect>
                                  </p:childTnLst>
                                </p:cTn>
                              </p:par>
                              <p:par>
                                <p:cTn id="168" presetID="22" presetClass="entr" presetSubtype="8" fill="hold" grpId="0" nodeType="withEffect">
                                  <p:stCondLst>
                                    <p:cond delay="0"/>
                                  </p:stCondLst>
                                  <p:childTnLst>
                                    <p:set>
                                      <p:cBhvr>
                                        <p:cTn id="169" dur="1" fill="hold">
                                          <p:stCondLst>
                                            <p:cond delay="0"/>
                                          </p:stCondLst>
                                        </p:cTn>
                                        <p:tgtEl>
                                          <p:spTgt spid="83"/>
                                        </p:tgtEl>
                                        <p:attrNameLst>
                                          <p:attrName>style.visibility</p:attrName>
                                        </p:attrNameLst>
                                      </p:cBhvr>
                                      <p:to>
                                        <p:strVal val="visible"/>
                                      </p:to>
                                    </p:set>
                                    <p:animEffect transition="in" filter="wipe(left)">
                                      <p:cBhvr>
                                        <p:cTn id="170" dur="500"/>
                                        <p:tgtEl>
                                          <p:spTgt spid="83"/>
                                        </p:tgtEl>
                                      </p:cBhvr>
                                    </p:animEffect>
                                  </p:childTnLst>
                                </p:cTn>
                              </p:par>
                              <p:par>
                                <p:cTn id="171" presetID="22" presetClass="entr" presetSubtype="8" fill="hold" grpId="0" nodeType="withEffect">
                                  <p:stCondLst>
                                    <p:cond delay="0"/>
                                  </p:stCondLst>
                                  <p:childTnLst>
                                    <p:set>
                                      <p:cBhvr>
                                        <p:cTn id="172" dur="1" fill="hold">
                                          <p:stCondLst>
                                            <p:cond delay="0"/>
                                          </p:stCondLst>
                                        </p:cTn>
                                        <p:tgtEl>
                                          <p:spTgt spid="50"/>
                                        </p:tgtEl>
                                        <p:attrNameLst>
                                          <p:attrName>style.visibility</p:attrName>
                                        </p:attrNameLst>
                                      </p:cBhvr>
                                      <p:to>
                                        <p:strVal val="visible"/>
                                      </p:to>
                                    </p:set>
                                    <p:animEffect transition="in" filter="wipe(left)">
                                      <p:cBhvr>
                                        <p:cTn id="173" dur="500"/>
                                        <p:tgtEl>
                                          <p:spTgt spid="50"/>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8"/>
                                        </p:tgtEl>
                                        <p:attrNameLst>
                                          <p:attrName>style.visibility</p:attrName>
                                        </p:attrNameLst>
                                      </p:cBhvr>
                                      <p:to>
                                        <p:strVal val="visible"/>
                                      </p:to>
                                    </p:set>
                                    <p:animEffect transition="in" filter="wipe(left)">
                                      <p:cBhvr>
                                        <p:cTn id="178" dur="500"/>
                                        <p:tgtEl>
                                          <p:spTgt spid="8"/>
                                        </p:tgtEl>
                                      </p:cBhvr>
                                    </p:animEffect>
                                  </p:childTnLst>
                                </p:cTn>
                              </p:par>
                              <p:par>
                                <p:cTn id="179" presetID="22" presetClass="entr" presetSubtype="8" fill="hold" grpId="0" nodeType="withEffect">
                                  <p:stCondLst>
                                    <p:cond delay="0"/>
                                  </p:stCondLst>
                                  <p:childTnLst>
                                    <p:set>
                                      <p:cBhvr>
                                        <p:cTn id="180" dur="1" fill="hold">
                                          <p:stCondLst>
                                            <p:cond delay="0"/>
                                          </p:stCondLst>
                                        </p:cTn>
                                        <p:tgtEl>
                                          <p:spTgt spid="11"/>
                                        </p:tgtEl>
                                        <p:attrNameLst>
                                          <p:attrName>style.visibility</p:attrName>
                                        </p:attrNameLst>
                                      </p:cBhvr>
                                      <p:to>
                                        <p:strVal val="visible"/>
                                      </p:to>
                                    </p:set>
                                    <p:animEffect transition="in" filter="wipe(left)">
                                      <p:cBhvr>
                                        <p:cTn id="181" dur="500"/>
                                        <p:tgtEl>
                                          <p:spTgt spid="11"/>
                                        </p:tgtEl>
                                      </p:cBhvr>
                                    </p:animEffect>
                                  </p:childTnLst>
                                </p:cTn>
                              </p:par>
                              <p:par>
                                <p:cTn id="182" presetID="22" presetClass="entr" presetSubtype="8" fill="hold" nodeType="withEffect">
                                  <p:stCondLst>
                                    <p:cond delay="0"/>
                                  </p:stCondLst>
                                  <p:childTnLst>
                                    <p:set>
                                      <p:cBhvr>
                                        <p:cTn id="183" dur="1" fill="hold">
                                          <p:stCondLst>
                                            <p:cond delay="0"/>
                                          </p:stCondLst>
                                        </p:cTn>
                                        <p:tgtEl>
                                          <p:spTgt spid="13"/>
                                        </p:tgtEl>
                                        <p:attrNameLst>
                                          <p:attrName>style.visibility</p:attrName>
                                        </p:attrNameLst>
                                      </p:cBhvr>
                                      <p:to>
                                        <p:strVal val="visible"/>
                                      </p:to>
                                    </p:set>
                                    <p:animEffect transition="in" filter="wipe(left)">
                                      <p:cBhvr>
                                        <p:cTn id="184" dur="500"/>
                                        <p:tgtEl>
                                          <p:spTgt spid="13"/>
                                        </p:tgtEl>
                                      </p:cBhvr>
                                    </p:animEffect>
                                  </p:childTnLst>
                                </p:cTn>
                              </p:par>
                              <p:par>
                                <p:cTn id="185" presetID="22" presetClass="entr" presetSubtype="8" fill="hold" nodeType="withEffect">
                                  <p:stCondLst>
                                    <p:cond delay="0"/>
                                  </p:stCondLst>
                                  <p:childTnLst>
                                    <p:set>
                                      <p:cBhvr>
                                        <p:cTn id="186" dur="1" fill="hold">
                                          <p:stCondLst>
                                            <p:cond delay="0"/>
                                          </p:stCondLst>
                                        </p:cTn>
                                        <p:tgtEl>
                                          <p:spTgt spid="15"/>
                                        </p:tgtEl>
                                        <p:attrNameLst>
                                          <p:attrName>style.visibility</p:attrName>
                                        </p:attrNameLst>
                                      </p:cBhvr>
                                      <p:to>
                                        <p:strVal val="visible"/>
                                      </p:to>
                                    </p:set>
                                    <p:animEffect transition="in" filter="wipe(left)">
                                      <p:cBhvr>
                                        <p:cTn id="187" dur="500"/>
                                        <p:tgtEl>
                                          <p:spTgt spid="15"/>
                                        </p:tgtEl>
                                      </p:cBhvr>
                                    </p:animEffect>
                                  </p:childTnLst>
                                </p:cTn>
                              </p:par>
                              <p:par>
                                <p:cTn id="188" presetID="22" presetClass="entr" presetSubtype="8" fill="hold" nodeType="withEffect">
                                  <p:stCondLst>
                                    <p:cond delay="0"/>
                                  </p:stCondLst>
                                  <p:childTnLst>
                                    <p:set>
                                      <p:cBhvr>
                                        <p:cTn id="189" dur="1" fill="hold">
                                          <p:stCondLst>
                                            <p:cond delay="0"/>
                                          </p:stCondLst>
                                        </p:cTn>
                                        <p:tgtEl>
                                          <p:spTgt spid="78"/>
                                        </p:tgtEl>
                                        <p:attrNameLst>
                                          <p:attrName>style.visibility</p:attrName>
                                        </p:attrNameLst>
                                      </p:cBhvr>
                                      <p:to>
                                        <p:strVal val="visible"/>
                                      </p:to>
                                    </p:set>
                                    <p:animEffect transition="in" filter="wipe(left)">
                                      <p:cBhvr>
                                        <p:cTn id="190" dur="500"/>
                                        <p:tgtEl>
                                          <p:spTgt spid="78"/>
                                        </p:tgtEl>
                                      </p:cBhvr>
                                    </p:animEffect>
                                  </p:childTnLst>
                                </p:cTn>
                              </p:par>
                              <p:par>
                                <p:cTn id="191" presetID="22" presetClass="entr" presetSubtype="8" fill="hold" nodeType="withEffect">
                                  <p:stCondLst>
                                    <p:cond delay="0"/>
                                  </p:stCondLst>
                                  <p:childTnLst>
                                    <p:set>
                                      <p:cBhvr>
                                        <p:cTn id="192" dur="1" fill="hold">
                                          <p:stCondLst>
                                            <p:cond delay="0"/>
                                          </p:stCondLst>
                                        </p:cTn>
                                        <p:tgtEl>
                                          <p:spTgt spid="1028"/>
                                        </p:tgtEl>
                                        <p:attrNameLst>
                                          <p:attrName>style.visibility</p:attrName>
                                        </p:attrNameLst>
                                      </p:cBhvr>
                                      <p:to>
                                        <p:strVal val="visible"/>
                                      </p:to>
                                    </p:set>
                                    <p:animEffect transition="in" filter="wipe(left)">
                                      <p:cBhvr>
                                        <p:cTn id="193"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8" grpId="0" animBg="1"/>
      <p:bldP spid="11" grpId="0"/>
      <p:bldP spid="16" grpId="0"/>
      <p:bldP spid="20" grpId="0" animBg="1"/>
      <p:bldP spid="25" grpId="0"/>
      <p:bldP spid="5" grpId="0" animBg="1"/>
      <p:bldP spid="31" grpId="0" animBg="1"/>
      <p:bldP spid="34" grpId="0"/>
      <p:bldP spid="35" grpId="0"/>
      <p:bldP spid="36" grpId="0"/>
      <p:bldP spid="37" grpId="0"/>
      <p:bldP spid="38" grpId="0"/>
      <p:bldP spid="24" grpId="0" animBg="1"/>
      <p:bldP spid="51" grpId="0"/>
      <p:bldP spid="54" grpId="0" animBg="1"/>
      <p:bldP spid="56" grpId="0" animBg="1"/>
      <p:bldP spid="57" grpId="0"/>
      <p:bldP spid="45" grpId="0" animBg="1"/>
      <p:bldP spid="59" grpId="0" animBg="1"/>
      <p:bldP spid="61" grpId="0" animBg="1"/>
      <p:bldP spid="62" grpId="0"/>
      <p:bldP spid="46" grpId="0" animBg="1"/>
      <p:bldP spid="66" grpId="0" animBg="1"/>
      <p:bldP spid="68" grpId="0" animBg="1"/>
      <p:bldP spid="69" grpId="0"/>
      <p:bldP spid="58" grpId="0" animBg="1"/>
      <p:bldP spid="75" grpId="0" animBg="1"/>
      <p:bldP spid="76" grpId="0"/>
      <p:bldP spid="49" grpId="0" animBg="1"/>
      <p:bldP spid="48" grpId="0" animBg="1"/>
      <p:bldP spid="71" grpId="0" animBg="1"/>
      <p:bldP spid="72" grpId="0"/>
      <p:bldP spid="47" grpId="0" animBg="1"/>
      <p:bldP spid="80" grpId="0" animBg="1"/>
      <p:bldP spid="83" grpId="0"/>
      <p:bldP spid="50" grpId="0" animBg="1"/>
      <p:bldP spid="85" grpId="0" animBg="1"/>
      <p:bldP spid="86" grpId="0" animBg="1"/>
      <p:bldP spid="87" grpId="0" animBg="1"/>
      <p:bldP spid="88" grpId="0" animBg="1"/>
      <p:bldP spid="89" grpId="0" animBg="1"/>
      <p:bldP spid="9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L’offre de service interministérielle « Le Compte Asso – Osiris »</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8</a:t>
            </a:fld>
            <a:endParaRPr lang="fr-FR" dirty="0">
              <a:solidFill>
                <a:schemeClr val="accent5">
                  <a:lumMod val="50000"/>
                </a:schemeClr>
              </a:solidFill>
            </a:endParaRPr>
          </a:p>
        </p:txBody>
      </p:sp>
      <p:sp>
        <p:nvSpPr>
          <p:cNvPr id="79" name="Espace réservé du contenu 2"/>
          <p:cNvSpPr>
            <a:spLocks noGrp="1"/>
          </p:cNvSpPr>
          <p:nvPr>
            <p:ph idx="4294967295"/>
          </p:nvPr>
        </p:nvSpPr>
        <p:spPr>
          <a:xfrm>
            <a:off x="259775" y="3697357"/>
            <a:ext cx="7741225" cy="2303234"/>
          </a:xfrm>
          <a:noFill/>
        </p:spPr>
        <p:txBody>
          <a:bodyPr>
            <a:noAutofit/>
          </a:bodyPr>
          <a:lstStyle/>
          <a:p>
            <a:pPr marL="0" indent="0" eaLnBrk="1" hangingPunct="1">
              <a:spcAft>
                <a:spcPts val="600"/>
              </a:spcAft>
              <a:buNone/>
            </a:pPr>
            <a:r>
              <a:rPr lang="fr-FR" sz="2000" dirty="0">
                <a:solidFill>
                  <a:srgbClr val="000074"/>
                </a:solidFill>
                <a:latin typeface="Calibri" pitchFamily="34" charset="0"/>
                <a:sym typeface="Wingdings" panose="05000000000000000000" pitchFamily="2" charset="2"/>
              </a:rPr>
              <a:t> </a:t>
            </a:r>
            <a:r>
              <a:rPr lang="fr-FR" sz="2000" dirty="0">
                <a:solidFill>
                  <a:srgbClr val="000074"/>
                </a:solidFill>
                <a:latin typeface="Calibri" pitchFamily="34" charset="0"/>
              </a:rPr>
              <a:t>L’offre de service « Le Compte Asso – Osiris » répond à ces enjeux :</a:t>
            </a:r>
          </a:p>
          <a:p>
            <a:pPr marL="177800" indent="-177800" eaLnBrk="1" hangingPunct="1">
              <a:spcBef>
                <a:spcPts val="0"/>
              </a:spcBef>
              <a:spcAft>
                <a:spcPts val="600"/>
              </a:spcAft>
              <a:buFont typeface="Wingdings" panose="05000000000000000000" pitchFamily="2" charset="2"/>
              <a:buChar char="§"/>
            </a:pPr>
            <a:r>
              <a:rPr lang="fr-FR" sz="1600" b="0" dirty="0">
                <a:solidFill>
                  <a:srgbClr val="000074"/>
                </a:solidFill>
                <a:latin typeface="Calibri" pitchFamily="34" charset="0"/>
              </a:rPr>
              <a:t>Capacité de déploiement à grande échelle</a:t>
            </a:r>
          </a:p>
          <a:p>
            <a:pPr marL="177800" indent="-177800" eaLnBrk="1" hangingPunct="1">
              <a:spcBef>
                <a:spcPts val="0"/>
              </a:spcBef>
              <a:spcAft>
                <a:spcPts val="600"/>
              </a:spcAft>
              <a:buFont typeface="Wingdings" panose="05000000000000000000" pitchFamily="2" charset="2"/>
              <a:buChar char="§"/>
            </a:pPr>
            <a:r>
              <a:rPr lang="fr-FR" sz="1600" b="0" dirty="0">
                <a:solidFill>
                  <a:srgbClr val="000074"/>
                </a:solidFill>
                <a:latin typeface="Calibri" pitchFamily="34" charset="0"/>
              </a:rPr>
              <a:t>Structuration de la relation Etat – associations </a:t>
            </a:r>
          </a:p>
          <a:p>
            <a:pPr marL="177800" indent="-177800" eaLnBrk="1" hangingPunct="1">
              <a:spcBef>
                <a:spcPts val="0"/>
              </a:spcBef>
              <a:spcAft>
                <a:spcPts val="600"/>
              </a:spcAft>
              <a:buFont typeface="Wingdings" panose="05000000000000000000" pitchFamily="2" charset="2"/>
              <a:buChar char="§"/>
            </a:pPr>
            <a:r>
              <a:rPr lang="fr-FR" sz="1600" b="0" dirty="0">
                <a:solidFill>
                  <a:srgbClr val="000074"/>
                </a:solidFill>
                <a:latin typeface="Calibri" pitchFamily="34" charset="0"/>
              </a:rPr>
              <a:t>Réutilisation des données et des briques logicielles</a:t>
            </a:r>
          </a:p>
          <a:p>
            <a:pPr marL="177800" indent="-177800" eaLnBrk="1" hangingPunct="1">
              <a:spcBef>
                <a:spcPts val="0"/>
              </a:spcBef>
              <a:spcAft>
                <a:spcPts val="600"/>
              </a:spcAft>
              <a:buFont typeface="Wingdings" panose="05000000000000000000" pitchFamily="2" charset="2"/>
              <a:buChar char="§"/>
            </a:pPr>
            <a:r>
              <a:rPr lang="fr-FR" sz="1600" b="0" dirty="0">
                <a:solidFill>
                  <a:srgbClr val="000074"/>
                </a:solidFill>
                <a:latin typeface="Calibri" pitchFamily="34" charset="0"/>
              </a:rPr>
              <a:t>Création de synergies et mutualisation avec les différents services instructeurs de l’Etat</a:t>
            </a:r>
          </a:p>
          <a:p>
            <a:pPr marL="0" indent="0" eaLnBrk="1" hangingPunct="1">
              <a:spcAft>
                <a:spcPts val="600"/>
              </a:spcAft>
              <a:buNone/>
            </a:pPr>
            <a:endParaRPr lang="fr-FR" sz="2000" dirty="0">
              <a:solidFill>
                <a:srgbClr val="000074"/>
              </a:solidFill>
              <a:latin typeface="Calibri" pitchFamily="34" charset="0"/>
            </a:endParaRPr>
          </a:p>
        </p:txBody>
      </p:sp>
      <p:sp>
        <p:nvSpPr>
          <p:cNvPr id="81" name="Espace réservé du contenu 2"/>
          <p:cNvSpPr>
            <a:spLocks noGrp="1"/>
          </p:cNvSpPr>
          <p:nvPr>
            <p:ph idx="4294967295"/>
          </p:nvPr>
        </p:nvSpPr>
        <p:spPr>
          <a:xfrm>
            <a:off x="259775" y="1348616"/>
            <a:ext cx="7542442" cy="1714500"/>
          </a:xfrm>
          <a:noFill/>
        </p:spPr>
        <p:txBody>
          <a:bodyPr>
            <a:noAutofit/>
          </a:bodyPr>
          <a:lstStyle/>
          <a:p>
            <a:pPr marL="0" indent="0" algn="just" eaLnBrk="1" hangingPunct="1">
              <a:spcBef>
                <a:spcPts val="0"/>
              </a:spcBef>
              <a:spcAft>
                <a:spcPts val="1200"/>
              </a:spcAft>
              <a:buNone/>
            </a:pPr>
            <a:r>
              <a:rPr lang="fr-FR" sz="2000" dirty="0">
                <a:solidFill>
                  <a:srgbClr val="000074"/>
                </a:solidFill>
                <a:latin typeface="Calibri" pitchFamily="34" charset="0"/>
              </a:rPr>
              <a:t>Pourquoi une offre de service interministérielle ?</a:t>
            </a:r>
          </a:p>
          <a:p>
            <a:pPr marL="177800" indent="-177800" algn="just" eaLnBrk="1" hangingPunct="1">
              <a:spcBef>
                <a:spcPts val="0"/>
              </a:spcBef>
              <a:spcAft>
                <a:spcPts val="600"/>
              </a:spcAft>
              <a:buFont typeface="Wingdings" panose="05000000000000000000" pitchFamily="2" charset="2"/>
              <a:buChar char="§"/>
            </a:pPr>
            <a:r>
              <a:rPr lang="fr-FR" sz="1600" dirty="0">
                <a:solidFill>
                  <a:srgbClr val="000074"/>
                </a:solidFill>
                <a:latin typeface="Calibri" pitchFamily="34" charset="0"/>
              </a:rPr>
              <a:t>Demandes de subvention et les agréments ministériels : </a:t>
            </a:r>
            <a:r>
              <a:rPr lang="fr-FR" sz="1600" b="0" dirty="0">
                <a:solidFill>
                  <a:srgbClr val="000074"/>
                </a:solidFill>
                <a:latin typeface="Calibri" pitchFamily="34" charset="0"/>
              </a:rPr>
              <a:t>contexte de la gestion des associations par de multiples services instructeurs</a:t>
            </a:r>
          </a:p>
          <a:p>
            <a:pPr marL="177800" indent="-177800" algn="just" eaLnBrk="1" hangingPunct="1">
              <a:spcBef>
                <a:spcPts val="0"/>
              </a:spcBef>
              <a:spcAft>
                <a:spcPts val="600"/>
              </a:spcAft>
              <a:buFont typeface="Wingdings" panose="05000000000000000000" pitchFamily="2" charset="2"/>
              <a:buChar char="§"/>
            </a:pPr>
            <a:r>
              <a:rPr lang="fr-FR" sz="1600" dirty="0">
                <a:solidFill>
                  <a:srgbClr val="000074"/>
                </a:solidFill>
                <a:latin typeface="Calibri" pitchFamily="34" charset="0"/>
                <a:sym typeface="Wingdings" panose="05000000000000000000" pitchFamily="2" charset="2"/>
              </a:rPr>
              <a:t> besoin de communs numériques</a:t>
            </a:r>
            <a:endParaRPr lang="fr-FR" sz="1600" dirty="0">
              <a:solidFill>
                <a:srgbClr val="000074"/>
              </a:solidFill>
              <a:latin typeface="Calibri" pitchFamily="34" charset="0"/>
            </a:endParaRPr>
          </a:p>
        </p:txBody>
      </p:sp>
      <p:pic>
        <p:nvPicPr>
          <p:cNvPr id="6" name="Image 5"/>
          <p:cNvPicPr>
            <a:picLocks noChangeAspect="1"/>
          </p:cNvPicPr>
          <p:nvPr/>
        </p:nvPicPr>
        <p:blipFill>
          <a:blip r:embed="rId3"/>
          <a:stretch>
            <a:fillRect/>
          </a:stretch>
        </p:blipFill>
        <p:spPr>
          <a:xfrm>
            <a:off x="10237265" y="4246908"/>
            <a:ext cx="1183367" cy="498576"/>
          </a:xfrm>
          <a:prstGeom prst="rect">
            <a:avLst/>
          </a:prstGeom>
        </p:spPr>
      </p:pic>
      <p:grpSp>
        <p:nvGrpSpPr>
          <p:cNvPr id="7" name="Groupe 6"/>
          <p:cNvGrpSpPr/>
          <p:nvPr/>
        </p:nvGrpSpPr>
        <p:grpSpPr>
          <a:xfrm>
            <a:off x="9102519" y="3990216"/>
            <a:ext cx="1005111" cy="977051"/>
            <a:chOff x="4296225" y="2260601"/>
            <a:chExt cx="2017486" cy="2032000"/>
          </a:xfrm>
          <a:effectLst/>
        </p:grpSpPr>
        <p:sp>
          <p:nvSpPr>
            <p:cNvPr id="9" name="Ellipse 8"/>
            <p:cNvSpPr/>
            <p:nvPr/>
          </p:nvSpPr>
          <p:spPr>
            <a:xfrm>
              <a:off x="4296225" y="2260601"/>
              <a:ext cx="2017486" cy="2032000"/>
            </a:xfrm>
            <a:prstGeom prst="ellipse">
              <a:avLst/>
            </a:prstGeom>
            <a:solidFill>
              <a:srgbClr val="12125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p:cNvGrpSpPr/>
            <p:nvPr/>
          </p:nvGrpSpPr>
          <p:grpSpPr>
            <a:xfrm>
              <a:off x="4360462" y="2952374"/>
              <a:ext cx="1901940" cy="842584"/>
              <a:chOff x="6953708" y="1974406"/>
              <a:chExt cx="3728811" cy="1864651"/>
            </a:xfrm>
          </p:grpSpPr>
          <p:pic>
            <p:nvPicPr>
              <p:cNvPr id="11" name="Image 10"/>
              <p:cNvPicPr>
                <a:picLocks noChangeAspect="1"/>
              </p:cNvPicPr>
              <p:nvPr/>
            </p:nvPicPr>
            <p:blipFill rotWithShape="1">
              <a:blip r:embed="rId4"/>
              <a:srcRect l="65216"/>
              <a:stretch/>
            </p:blipFill>
            <p:spPr>
              <a:xfrm>
                <a:off x="7859713" y="2772257"/>
                <a:ext cx="1968047" cy="1066800"/>
              </a:xfrm>
              <a:prstGeom prst="rect">
                <a:avLst/>
              </a:prstGeom>
            </p:spPr>
          </p:pic>
          <p:pic>
            <p:nvPicPr>
              <p:cNvPr id="12" name="Image 11"/>
              <p:cNvPicPr>
                <a:picLocks noChangeAspect="1"/>
              </p:cNvPicPr>
              <p:nvPr/>
            </p:nvPicPr>
            <p:blipFill rotWithShape="1">
              <a:blip r:embed="rId4"/>
              <a:srcRect r="34095"/>
              <a:stretch/>
            </p:blipFill>
            <p:spPr>
              <a:xfrm>
                <a:off x="6953708" y="1974406"/>
                <a:ext cx="3728811" cy="1066800"/>
              </a:xfrm>
              <a:prstGeom prst="rect">
                <a:avLst/>
              </a:prstGeom>
            </p:spPr>
          </p:pic>
        </p:grpSp>
      </p:grpSp>
    </p:spTree>
    <p:extLst>
      <p:ext uri="{BB962C8B-B14F-4D97-AF65-F5344CB8AC3E}">
        <p14:creationId xmlns:p14="http://schemas.microsoft.com/office/powerpoint/2010/main" val="226328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73721"/>
            <a:ext cx="12192000" cy="1831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Rectangle à coins arrondis 98"/>
          <p:cNvSpPr/>
          <p:nvPr/>
        </p:nvSpPr>
        <p:spPr>
          <a:xfrm>
            <a:off x="322408" y="1534453"/>
            <a:ext cx="2518899" cy="3583968"/>
          </a:xfrm>
          <a:prstGeom prst="roundRect">
            <a:avLst>
              <a:gd name="adj" fmla="val 4423"/>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80" name="Rectangle à coins arrondis 179"/>
          <p:cNvSpPr/>
          <p:nvPr/>
        </p:nvSpPr>
        <p:spPr>
          <a:xfrm>
            <a:off x="420117" y="1931354"/>
            <a:ext cx="2321040" cy="3150054"/>
          </a:xfrm>
          <a:prstGeom prst="roundRect">
            <a:avLst>
              <a:gd name="adj" fmla="val 4851"/>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9463" name="Rectangle 13"/>
          <p:cNvSpPr>
            <a:spLocks noGrp="1"/>
          </p:cNvSpPr>
          <p:nvPr>
            <p:ph type="title"/>
          </p:nvPr>
        </p:nvSpPr>
        <p:spPr bwMode="auto">
          <a:noFill/>
        </p:spPr>
        <p:txBody>
          <a:bodyPr vert="horz" wrap="square" lIns="91440" tIns="45720" rIns="91440" bIns="45720" numCol="1" rtlCol="0" anchor="ctr" anchorCtr="0" compatLnSpc="1">
            <a:prstTxWarp prst="textNoShape">
              <a:avLst/>
            </a:prstTxWarp>
          </a:bodyPr>
          <a:lstStyle/>
          <a:p>
            <a:r>
              <a:rPr lang="fr-FR" dirty="0">
                <a:solidFill>
                  <a:srgbClr val="000074"/>
                </a:solidFill>
              </a:rPr>
              <a:t> </a:t>
            </a:r>
            <a:r>
              <a:rPr lang="fr-FR" b="1" dirty="0">
                <a:solidFill>
                  <a:srgbClr val="000074"/>
                </a:solidFill>
              </a:rPr>
              <a:t>L’offre de service interministérielle « Le Compte Asso – Osiris »</a:t>
            </a:r>
            <a:endParaRPr lang="fr-FR" b="1" dirty="0">
              <a:solidFill>
                <a:srgbClr val="000074"/>
              </a:solidFill>
              <a:latin typeface="+mn-lt"/>
            </a:endParaRPr>
          </a:p>
        </p:txBody>
      </p:sp>
      <p:sp>
        <p:nvSpPr>
          <p:cNvPr id="8" name="Espace réservé du numéro de diapositive 3"/>
          <p:cNvSpPr>
            <a:spLocks noGrp="1"/>
          </p:cNvSpPr>
          <p:nvPr>
            <p:ph type="sldNum" sz="quarter" idx="11"/>
          </p:nvPr>
        </p:nvSpPr>
        <p:spPr>
          <a:xfrm>
            <a:off x="9877425" y="6350002"/>
            <a:ext cx="2133600" cy="365125"/>
          </a:xfrm>
        </p:spPr>
        <p:txBody>
          <a:bodyPr/>
          <a:lstStyle/>
          <a:p>
            <a:pPr algn="r">
              <a:defRPr/>
            </a:pPr>
            <a:fld id="{2078D431-4ED6-4BBF-AFED-DF275C4EF376}" type="slidenum">
              <a:rPr lang="fr-FR" smtClean="0">
                <a:solidFill>
                  <a:schemeClr val="accent5">
                    <a:lumMod val="50000"/>
                  </a:schemeClr>
                </a:solidFill>
              </a:rPr>
              <a:pPr algn="r">
                <a:defRPr/>
              </a:pPr>
              <a:t>9</a:t>
            </a:fld>
            <a:endParaRPr lang="fr-FR" dirty="0">
              <a:solidFill>
                <a:schemeClr val="accent5">
                  <a:lumMod val="50000"/>
                </a:schemeClr>
              </a:solidFill>
            </a:endParaRPr>
          </a:p>
        </p:txBody>
      </p:sp>
      <p:sp>
        <p:nvSpPr>
          <p:cNvPr id="83" name="AutoShape 63"/>
          <p:cNvSpPr>
            <a:spLocks noChangeArrowheads="1"/>
          </p:cNvSpPr>
          <p:nvPr/>
        </p:nvSpPr>
        <p:spPr bwMode="auto">
          <a:xfrm>
            <a:off x="5194132" y="2640954"/>
            <a:ext cx="622300" cy="408987"/>
          </a:xfrm>
          <a:prstGeom prst="can">
            <a:avLst>
              <a:gd name="adj" fmla="val 25000"/>
            </a:avLst>
          </a:prstGeom>
          <a:solidFill>
            <a:srgbClr val="006B98"/>
          </a:solidFill>
          <a:ln w="9525" cap="flat" cmpd="sng" algn="ctr">
            <a:noFill/>
            <a:prstDash val="solid"/>
            <a:headEnd/>
            <a:tailEnd/>
          </a:ln>
          <a:effectLst>
            <a:outerShdw blurRad="40000" dist="23000" dir="5400000" rotWithShape="0">
              <a:srgbClr val="000000">
                <a:alpha val="35000"/>
              </a:srgbClr>
            </a:outerShdw>
          </a:effectLst>
        </p:spPr>
        <p:txBody>
          <a:bodyPr wrap="none" anchor="ctr"/>
          <a:lstStyle/>
          <a:p>
            <a:pPr algn="ctr" fontAlgn="auto">
              <a:spcBef>
                <a:spcPts val="0"/>
              </a:spcBef>
              <a:spcAft>
                <a:spcPts val="0"/>
              </a:spcAft>
              <a:defRPr/>
            </a:pPr>
            <a:r>
              <a:rPr lang="fr-FR" sz="1400" b="1" i="1" kern="0" dirty="0">
                <a:solidFill>
                  <a:prstClr val="white"/>
                </a:solidFill>
                <a:cs typeface="+mn-cs"/>
              </a:rPr>
              <a:t>Chorus</a:t>
            </a:r>
            <a:endParaRPr lang="fr-FR" sz="1100" b="1" i="1" kern="0" dirty="0">
              <a:solidFill>
                <a:prstClr val="white"/>
              </a:solidFill>
              <a:cs typeface="+mn-cs"/>
            </a:endParaRPr>
          </a:p>
        </p:txBody>
      </p:sp>
      <p:sp>
        <p:nvSpPr>
          <p:cNvPr id="84" name="AutoShape 63"/>
          <p:cNvSpPr>
            <a:spLocks noChangeArrowheads="1"/>
          </p:cNvSpPr>
          <p:nvPr/>
        </p:nvSpPr>
        <p:spPr bwMode="auto">
          <a:xfrm>
            <a:off x="5189243" y="3100187"/>
            <a:ext cx="622300" cy="430704"/>
          </a:xfrm>
          <a:prstGeom prst="can">
            <a:avLst>
              <a:gd name="adj" fmla="val 25000"/>
            </a:avLst>
          </a:prstGeom>
          <a:solidFill>
            <a:srgbClr val="006B98"/>
          </a:solidFill>
          <a:ln w="9525" cap="flat" cmpd="sng" algn="ctr">
            <a:noFill/>
            <a:prstDash val="solid"/>
            <a:headEnd/>
            <a:tailEnd/>
          </a:ln>
          <a:effectLst>
            <a:outerShdw blurRad="40000" dist="23000" dir="5400000" rotWithShape="0">
              <a:srgbClr val="000000">
                <a:alpha val="35000"/>
              </a:srgbClr>
            </a:outerShdw>
          </a:effectLst>
        </p:spPr>
        <p:txBody>
          <a:bodyPr wrap="none" anchor="ctr"/>
          <a:lstStyle/>
          <a:p>
            <a:pPr algn="ctr" fontAlgn="auto">
              <a:spcBef>
                <a:spcPts val="0"/>
              </a:spcBef>
              <a:spcAft>
                <a:spcPts val="0"/>
              </a:spcAft>
              <a:defRPr/>
            </a:pPr>
            <a:r>
              <a:rPr lang="fr-FR" sz="1400" b="1" i="1" kern="0" dirty="0">
                <a:solidFill>
                  <a:prstClr val="white"/>
                </a:solidFill>
                <a:cs typeface="+mn-cs"/>
              </a:rPr>
              <a:t>Sirepa</a:t>
            </a:r>
            <a:endParaRPr lang="fr-FR" sz="1100" b="1" i="1" kern="0" dirty="0">
              <a:solidFill>
                <a:prstClr val="white"/>
              </a:solidFill>
              <a:cs typeface="+mn-cs"/>
            </a:endParaRPr>
          </a:p>
        </p:txBody>
      </p:sp>
      <p:sp>
        <p:nvSpPr>
          <p:cNvPr id="85" name="Rectangle à coins arrondis 84"/>
          <p:cNvSpPr/>
          <p:nvPr/>
        </p:nvSpPr>
        <p:spPr>
          <a:xfrm>
            <a:off x="3250373" y="1534454"/>
            <a:ext cx="1784905" cy="3583967"/>
          </a:xfrm>
          <a:prstGeom prst="roundRect">
            <a:avLst>
              <a:gd name="adj" fmla="val 3856"/>
            </a:avLst>
          </a:prstGeom>
          <a:solidFill>
            <a:srgbClr val="14A1EF"/>
          </a:solidFill>
          <a:ln>
            <a:solidFill>
              <a:srgbClr val="14A1EF"/>
            </a:solid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86" name="ZoneTexte 85"/>
          <p:cNvSpPr txBox="1"/>
          <p:nvPr/>
        </p:nvSpPr>
        <p:spPr>
          <a:xfrm>
            <a:off x="3475527" y="1676920"/>
            <a:ext cx="1429424"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Osiris</a:t>
            </a:r>
          </a:p>
        </p:txBody>
      </p:sp>
      <p:sp>
        <p:nvSpPr>
          <p:cNvPr id="87" name="Rectangle à coins arrondis 86"/>
          <p:cNvSpPr/>
          <p:nvPr/>
        </p:nvSpPr>
        <p:spPr>
          <a:xfrm>
            <a:off x="3336897" y="2223124"/>
            <a:ext cx="1636927" cy="1019939"/>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88" name="ZoneTexte 87"/>
          <p:cNvSpPr txBox="1"/>
          <p:nvPr/>
        </p:nvSpPr>
        <p:spPr>
          <a:xfrm>
            <a:off x="3372676" y="2249090"/>
            <a:ext cx="157145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Demande subvention</a:t>
            </a:r>
          </a:p>
        </p:txBody>
      </p:sp>
      <p:sp>
        <p:nvSpPr>
          <p:cNvPr id="89" name="Rectangle à coins arrondis 88"/>
          <p:cNvSpPr/>
          <p:nvPr/>
        </p:nvSpPr>
        <p:spPr>
          <a:xfrm>
            <a:off x="3403353" y="2527458"/>
            <a:ext cx="1501598"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90" name="ZoneTexte 89"/>
          <p:cNvSpPr txBox="1"/>
          <p:nvPr/>
        </p:nvSpPr>
        <p:spPr>
          <a:xfrm>
            <a:off x="3528018" y="2540934"/>
            <a:ext cx="1270942" cy="280000"/>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Instruction</a:t>
            </a:r>
          </a:p>
        </p:txBody>
      </p:sp>
      <p:sp>
        <p:nvSpPr>
          <p:cNvPr id="91" name="Rectangle à coins arrondis 90"/>
          <p:cNvSpPr/>
          <p:nvPr/>
        </p:nvSpPr>
        <p:spPr>
          <a:xfrm>
            <a:off x="3403353" y="2868547"/>
            <a:ext cx="1508855"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92" name="ZoneTexte 91"/>
          <p:cNvSpPr txBox="1"/>
          <p:nvPr/>
        </p:nvSpPr>
        <p:spPr>
          <a:xfrm>
            <a:off x="3493513" y="2885024"/>
            <a:ext cx="1341964"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Mise en paiement</a:t>
            </a:r>
          </a:p>
        </p:txBody>
      </p:sp>
      <p:sp>
        <p:nvSpPr>
          <p:cNvPr id="93" name="Double flèche horizontale 92"/>
          <p:cNvSpPr/>
          <p:nvPr/>
        </p:nvSpPr>
        <p:spPr>
          <a:xfrm rot="9515562">
            <a:off x="4817083" y="2823253"/>
            <a:ext cx="416243" cy="184042"/>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94" name="Double flèche horizontale 93"/>
          <p:cNvSpPr/>
          <p:nvPr/>
        </p:nvSpPr>
        <p:spPr>
          <a:xfrm rot="11966208">
            <a:off x="4832480" y="3079690"/>
            <a:ext cx="416243" cy="184042"/>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95" name="Rectangle à coins arrondis 94"/>
          <p:cNvSpPr/>
          <p:nvPr/>
        </p:nvSpPr>
        <p:spPr>
          <a:xfrm>
            <a:off x="3114485" y="872122"/>
            <a:ext cx="2044064" cy="534227"/>
          </a:xfrm>
          <a:prstGeom prst="roundRect">
            <a:avLst/>
          </a:prstGeom>
          <a:solidFill>
            <a:srgbClr val="14A1EF"/>
          </a:solidFill>
          <a:ln w="25400" cap="flat" cmpd="sng" algn="ctr">
            <a:solidFill>
              <a:srgbClr val="14A1EF"/>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96" name="Image 95" descr="Bonhomme.png"/>
          <p:cNvPicPr>
            <a:picLocks noChangeAspect="1"/>
          </p:cNvPicPr>
          <p:nvPr/>
        </p:nvPicPr>
        <p:blipFill>
          <a:blip r:embed="rId3" cstate="print"/>
          <a:stretch>
            <a:fillRect/>
          </a:stretch>
        </p:blipFill>
        <p:spPr>
          <a:xfrm>
            <a:off x="3144280" y="978083"/>
            <a:ext cx="337514" cy="330960"/>
          </a:xfrm>
          <a:prstGeom prst="rect">
            <a:avLst/>
          </a:prstGeom>
        </p:spPr>
      </p:pic>
      <p:sp>
        <p:nvSpPr>
          <p:cNvPr id="97" name="Rectangle 96"/>
          <p:cNvSpPr/>
          <p:nvPr/>
        </p:nvSpPr>
        <p:spPr>
          <a:xfrm>
            <a:off x="3384359" y="964508"/>
            <a:ext cx="1822450" cy="338554"/>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Service instructeur</a:t>
            </a:r>
          </a:p>
        </p:txBody>
      </p:sp>
      <p:sp>
        <p:nvSpPr>
          <p:cNvPr id="98" name="Flèche vers le bas 97"/>
          <p:cNvSpPr/>
          <p:nvPr/>
        </p:nvSpPr>
        <p:spPr>
          <a:xfrm>
            <a:off x="4023239" y="1347268"/>
            <a:ext cx="369117" cy="357403"/>
          </a:xfrm>
          <a:prstGeom prst="downArrow">
            <a:avLst/>
          </a:prstGeom>
          <a:solidFill>
            <a:schemeClr val="bg1"/>
          </a:solidFill>
          <a:ln w="12700">
            <a:solidFill>
              <a:srgbClr val="14A1EF"/>
            </a:solid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00" name="ZoneTexte 99"/>
          <p:cNvSpPr txBox="1"/>
          <p:nvPr/>
        </p:nvSpPr>
        <p:spPr>
          <a:xfrm>
            <a:off x="322408" y="1553776"/>
            <a:ext cx="2518899" cy="369332"/>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rtlCol="0">
            <a:spAutoFit/>
          </a:bodyPr>
          <a:lstStyle/>
          <a:p>
            <a:pPr algn="ctr" fontAlgn="auto">
              <a:spcBef>
                <a:spcPts val="0"/>
              </a:spcBef>
              <a:spcAft>
                <a:spcPts val="0"/>
              </a:spcAft>
              <a:defRPr/>
            </a:pPr>
            <a:r>
              <a:rPr lang="fr-FR" b="1" kern="0" dirty="0">
                <a:solidFill>
                  <a:schemeClr val="bg1"/>
                </a:solidFill>
                <a:latin typeface="Calibri"/>
                <a:cs typeface="+mn-cs"/>
              </a:rPr>
              <a:t>Le Compte </a:t>
            </a:r>
            <a:r>
              <a:rPr lang="fr-FR" b="1" kern="0" dirty="0">
                <a:solidFill>
                  <a:srgbClr val="F34558"/>
                </a:solidFill>
                <a:latin typeface="Calibri"/>
                <a:cs typeface="+mn-cs"/>
              </a:rPr>
              <a:t>Association</a:t>
            </a:r>
          </a:p>
        </p:txBody>
      </p:sp>
      <p:sp>
        <p:nvSpPr>
          <p:cNvPr id="101" name="Rectangle à coins arrondis 100"/>
          <p:cNvSpPr/>
          <p:nvPr/>
        </p:nvSpPr>
        <p:spPr>
          <a:xfrm>
            <a:off x="480433" y="2014758"/>
            <a:ext cx="2161809" cy="483663"/>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07" name="ZoneTexte 106"/>
          <p:cNvSpPr txBox="1"/>
          <p:nvPr/>
        </p:nvSpPr>
        <p:spPr>
          <a:xfrm>
            <a:off x="514421" y="2012682"/>
            <a:ext cx="2118662"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Informations administratives</a:t>
            </a:r>
          </a:p>
          <a:p>
            <a:pPr algn="ctr" fontAlgn="auto">
              <a:spcBef>
                <a:spcPts val="0"/>
              </a:spcBef>
              <a:spcAft>
                <a:spcPts val="0"/>
              </a:spcAft>
              <a:defRPr/>
            </a:pPr>
            <a:r>
              <a:rPr lang="fr-FR" sz="1200" kern="0" dirty="0">
                <a:solidFill>
                  <a:sysClr val="windowText" lastClr="000000"/>
                </a:solidFill>
                <a:latin typeface="Calibri"/>
                <a:cs typeface="+mn-cs"/>
              </a:rPr>
              <a:t>RNA / Sirene / DAC </a:t>
            </a:r>
          </a:p>
        </p:txBody>
      </p:sp>
      <p:sp>
        <p:nvSpPr>
          <p:cNvPr id="113" name="Rectangle à coins arrondis 112"/>
          <p:cNvSpPr/>
          <p:nvPr/>
        </p:nvSpPr>
        <p:spPr>
          <a:xfrm>
            <a:off x="326822" y="872122"/>
            <a:ext cx="2505074" cy="534227"/>
          </a:xfrm>
          <a:prstGeom prst="roundRect">
            <a:avLst/>
          </a:prstGeom>
          <a:solidFill>
            <a:srgbClr val="002060"/>
          </a:solidFill>
          <a:ln w="25400" cap="flat" cmpd="sng" algn="ctr">
            <a:solidFill>
              <a:srgbClr val="002060"/>
            </a:solidFill>
            <a:prstDash val="solid"/>
          </a:ln>
          <a:effectLst/>
        </p:spPr>
        <p:txBody>
          <a:bodyPr rtlCol="0" anchor="ctr"/>
          <a:lstStyle/>
          <a:p>
            <a:pPr algn="ctr" fontAlgn="auto">
              <a:spcBef>
                <a:spcPts val="0"/>
              </a:spcBef>
              <a:spcAft>
                <a:spcPts val="0"/>
              </a:spcAft>
              <a:defRPr/>
            </a:pPr>
            <a:r>
              <a:rPr lang="fr-FR" kern="0" dirty="0">
                <a:solidFill>
                  <a:prstClr val="black"/>
                </a:solidFill>
                <a:latin typeface="Calibri"/>
                <a:cs typeface="+mn-cs"/>
              </a:rPr>
              <a:t>   </a:t>
            </a:r>
          </a:p>
        </p:txBody>
      </p:sp>
      <p:pic>
        <p:nvPicPr>
          <p:cNvPr id="114" name="Image 113" descr="Bonhomme.png"/>
          <p:cNvPicPr>
            <a:picLocks noChangeAspect="1"/>
          </p:cNvPicPr>
          <p:nvPr/>
        </p:nvPicPr>
        <p:blipFill>
          <a:blip r:embed="rId3" cstate="print"/>
          <a:stretch>
            <a:fillRect/>
          </a:stretch>
        </p:blipFill>
        <p:spPr>
          <a:xfrm>
            <a:off x="432817" y="978083"/>
            <a:ext cx="337514" cy="330960"/>
          </a:xfrm>
          <a:prstGeom prst="rect">
            <a:avLst/>
          </a:prstGeom>
        </p:spPr>
      </p:pic>
      <p:sp>
        <p:nvSpPr>
          <p:cNvPr id="115" name="Rectangle 114"/>
          <p:cNvSpPr/>
          <p:nvPr/>
        </p:nvSpPr>
        <p:spPr>
          <a:xfrm>
            <a:off x="698296" y="964508"/>
            <a:ext cx="2152650" cy="338554"/>
          </a:xfrm>
          <a:prstGeom prst="rect">
            <a:avLst/>
          </a:prstGeom>
        </p:spPr>
        <p:txBody>
          <a:bodyPr wrap="square">
            <a:spAutoFit/>
          </a:bodyPr>
          <a:lstStyle/>
          <a:p>
            <a:pPr algn="ctr" fontAlgn="auto">
              <a:spcBef>
                <a:spcPts val="0"/>
              </a:spcBef>
              <a:spcAft>
                <a:spcPts val="0"/>
              </a:spcAft>
              <a:defRPr/>
            </a:pPr>
            <a:r>
              <a:rPr lang="fr-FR" sz="1600" b="1" kern="0" dirty="0">
                <a:solidFill>
                  <a:schemeClr val="bg1"/>
                </a:solidFill>
                <a:latin typeface="Calibri"/>
                <a:cs typeface="+mn-cs"/>
              </a:rPr>
              <a:t>Dirigeant d’association</a:t>
            </a:r>
          </a:p>
        </p:txBody>
      </p:sp>
      <p:sp>
        <p:nvSpPr>
          <p:cNvPr id="116" name="Flèche vers le bas 115"/>
          <p:cNvSpPr/>
          <p:nvPr/>
        </p:nvSpPr>
        <p:spPr>
          <a:xfrm>
            <a:off x="1429950" y="1333184"/>
            <a:ext cx="329560" cy="321589"/>
          </a:xfrm>
          <a:prstGeom prst="downArrow">
            <a:avLst/>
          </a:prstGeom>
          <a:solidFill>
            <a:schemeClr val="bg1"/>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18" name="Flèche vers le bas 117"/>
          <p:cNvSpPr/>
          <p:nvPr/>
        </p:nvSpPr>
        <p:spPr>
          <a:xfrm rot="3089227">
            <a:off x="2782522" y="1278636"/>
            <a:ext cx="329560" cy="487682"/>
          </a:xfrm>
          <a:prstGeom prst="downArrow">
            <a:avLst/>
          </a:prstGeom>
          <a:solidFill>
            <a:schemeClr val="bg1"/>
          </a:solidFill>
          <a:ln w="12700">
            <a:solidFill>
              <a:srgbClr val="14A1EF"/>
            </a:solidFill>
          </a:ln>
        </p:spPr>
        <p:style>
          <a:lnRef idx="1">
            <a:schemeClr val="accent2"/>
          </a:lnRef>
          <a:fillRef idx="2">
            <a:schemeClr val="accent2"/>
          </a:fillRef>
          <a:effectRef idx="1">
            <a:schemeClr val="accent2"/>
          </a:effectRef>
          <a:fontRef idx="minor">
            <a:schemeClr val="dk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29" name="Rectangle à coins arrondis 128"/>
          <p:cNvSpPr/>
          <p:nvPr/>
        </p:nvSpPr>
        <p:spPr>
          <a:xfrm>
            <a:off x="494674" y="2568666"/>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0" name="ZoneTexte 129"/>
          <p:cNvSpPr txBox="1"/>
          <p:nvPr/>
        </p:nvSpPr>
        <p:spPr>
          <a:xfrm>
            <a:off x="528662" y="2566590"/>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Demande de subvention</a:t>
            </a:r>
          </a:p>
        </p:txBody>
      </p:sp>
      <p:sp>
        <p:nvSpPr>
          <p:cNvPr id="136" name="Rectangle à coins arrondis 135"/>
          <p:cNvSpPr/>
          <p:nvPr/>
        </p:nvSpPr>
        <p:spPr>
          <a:xfrm>
            <a:off x="494674" y="2903263"/>
            <a:ext cx="2161809" cy="287955"/>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7" name="ZoneTexte 136"/>
          <p:cNvSpPr txBox="1"/>
          <p:nvPr/>
        </p:nvSpPr>
        <p:spPr>
          <a:xfrm>
            <a:off x="528662" y="2901187"/>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Compte-rendu financier</a:t>
            </a:r>
          </a:p>
        </p:txBody>
      </p:sp>
      <p:sp>
        <p:nvSpPr>
          <p:cNvPr id="138" name="Rectangle à coins arrondis 137"/>
          <p:cNvSpPr/>
          <p:nvPr/>
        </p:nvSpPr>
        <p:spPr>
          <a:xfrm>
            <a:off x="501394" y="4287659"/>
            <a:ext cx="2161809" cy="300814"/>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39" name="ZoneTexte 138"/>
          <p:cNvSpPr txBox="1"/>
          <p:nvPr/>
        </p:nvSpPr>
        <p:spPr>
          <a:xfrm>
            <a:off x="477560" y="4299195"/>
            <a:ext cx="211866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Remboursement Pass’Sport</a:t>
            </a:r>
          </a:p>
        </p:txBody>
      </p:sp>
      <p:sp>
        <p:nvSpPr>
          <p:cNvPr id="112" name="Double flèche horizontale 111"/>
          <p:cNvSpPr/>
          <p:nvPr/>
        </p:nvSpPr>
        <p:spPr>
          <a:xfrm>
            <a:off x="2555911" y="2595862"/>
            <a:ext cx="840942"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17" name="Double flèche horizontale 116"/>
          <p:cNvSpPr/>
          <p:nvPr/>
        </p:nvSpPr>
        <p:spPr>
          <a:xfrm>
            <a:off x="2555911" y="2920443"/>
            <a:ext cx="840942"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50" name="Ellipse 149"/>
          <p:cNvSpPr/>
          <p:nvPr/>
        </p:nvSpPr>
        <p:spPr>
          <a:xfrm>
            <a:off x="5650377" y="4883396"/>
            <a:ext cx="276225" cy="276164"/>
          </a:xfrm>
          <a:prstGeom prst="ellipse">
            <a:avLst/>
          </a:prstGeom>
          <a:noFill/>
          <a:ln w="25400" cap="flat" cmpd="sng" algn="ctr">
            <a:noFill/>
            <a:prstDash val="solid"/>
          </a:ln>
          <a:effectLst/>
        </p:spPr>
        <p:txBody>
          <a:bodyPr rtlCol="0" anchor="ctr"/>
          <a:lstStyle/>
          <a:p>
            <a:pPr algn="ctr" fontAlgn="auto">
              <a:spcBef>
                <a:spcPts val="0"/>
              </a:spcBef>
              <a:spcAft>
                <a:spcPts val="0"/>
              </a:spcAft>
              <a:defRPr/>
            </a:pPr>
            <a:endParaRPr lang="fr-FR" kern="0">
              <a:solidFill>
                <a:prstClr val="white"/>
              </a:solidFill>
              <a:latin typeface="Calibri"/>
              <a:cs typeface="+mn-cs"/>
            </a:endParaRPr>
          </a:p>
        </p:txBody>
      </p:sp>
      <p:sp>
        <p:nvSpPr>
          <p:cNvPr id="151" name="AutoShape 63"/>
          <p:cNvSpPr>
            <a:spLocks noChangeArrowheads="1"/>
          </p:cNvSpPr>
          <p:nvPr/>
        </p:nvSpPr>
        <p:spPr bwMode="auto">
          <a:xfrm>
            <a:off x="5206027" y="4609706"/>
            <a:ext cx="622300" cy="408987"/>
          </a:xfrm>
          <a:prstGeom prst="can">
            <a:avLst>
              <a:gd name="adj" fmla="val 25000"/>
            </a:avLst>
          </a:prstGeom>
          <a:solidFill>
            <a:srgbClr val="006B98"/>
          </a:solidFill>
          <a:ln w="9525" cap="flat" cmpd="sng" algn="ctr">
            <a:noFill/>
            <a:prstDash val="solid"/>
            <a:headEnd/>
            <a:tailEnd/>
          </a:ln>
          <a:effectLst>
            <a:outerShdw blurRad="40000" dist="23000" dir="5400000" rotWithShape="0">
              <a:srgbClr val="000000">
                <a:alpha val="35000"/>
              </a:srgbClr>
            </a:outerShdw>
          </a:effectLst>
        </p:spPr>
        <p:txBody>
          <a:bodyPr wrap="none" anchor="ctr"/>
          <a:lstStyle/>
          <a:p>
            <a:pPr algn="ctr" fontAlgn="auto">
              <a:spcBef>
                <a:spcPts val="0"/>
              </a:spcBef>
              <a:spcAft>
                <a:spcPts val="0"/>
              </a:spcAft>
              <a:defRPr/>
            </a:pPr>
            <a:r>
              <a:rPr lang="fr-FR" sz="1400" b="1" i="1" kern="0" dirty="0">
                <a:solidFill>
                  <a:prstClr val="white"/>
                </a:solidFill>
                <a:cs typeface="+mn-cs"/>
              </a:rPr>
              <a:t>ASP</a:t>
            </a:r>
            <a:endParaRPr lang="fr-FR" sz="1100" b="1" i="1" kern="0" dirty="0">
              <a:solidFill>
                <a:prstClr val="white"/>
              </a:solidFill>
              <a:cs typeface="+mn-cs"/>
            </a:endParaRPr>
          </a:p>
        </p:txBody>
      </p:sp>
      <p:sp>
        <p:nvSpPr>
          <p:cNvPr id="153" name="Rectangle à coins arrondis 152"/>
          <p:cNvSpPr/>
          <p:nvPr/>
        </p:nvSpPr>
        <p:spPr>
          <a:xfrm>
            <a:off x="3348580" y="4013801"/>
            <a:ext cx="1636927" cy="1019939"/>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56" name="ZoneTexte 155"/>
          <p:cNvSpPr txBox="1"/>
          <p:nvPr/>
        </p:nvSpPr>
        <p:spPr>
          <a:xfrm>
            <a:off x="3384359" y="4039767"/>
            <a:ext cx="157145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Pass’Sport</a:t>
            </a:r>
          </a:p>
        </p:txBody>
      </p:sp>
      <p:sp>
        <p:nvSpPr>
          <p:cNvPr id="157" name="Rectangle à coins arrondis 156"/>
          <p:cNvSpPr/>
          <p:nvPr/>
        </p:nvSpPr>
        <p:spPr>
          <a:xfrm>
            <a:off x="3415036" y="4318135"/>
            <a:ext cx="1501598"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66" name="ZoneTexte 165"/>
          <p:cNvSpPr txBox="1"/>
          <p:nvPr/>
        </p:nvSpPr>
        <p:spPr>
          <a:xfrm>
            <a:off x="3539701" y="4331611"/>
            <a:ext cx="1270942" cy="280000"/>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Instruction</a:t>
            </a:r>
          </a:p>
        </p:txBody>
      </p:sp>
      <p:sp>
        <p:nvSpPr>
          <p:cNvPr id="167" name="Rectangle à coins arrondis 166"/>
          <p:cNvSpPr/>
          <p:nvPr/>
        </p:nvSpPr>
        <p:spPr>
          <a:xfrm>
            <a:off x="3415036" y="4659224"/>
            <a:ext cx="1508855"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176" name="ZoneTexte 175"/>
          <p:cNvSpPr txBox="1"/>
          <p:nvPr/>
        </p:nvSpPr>
        <p:spPr>
          <a:xfrm>
            <a:off x="3505196" y="4675701"/>
            <a:ext cx="1341964"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Mise en paiement</a:t>
            </a:r>
          </a:p>
        </p:txBody>
      </p:sp>
      <p:sp>
        <p:nvSpPr>
          <p:cNvPr id="178" name="Double flèche horizontale 177"/>
          <p:cNvSpPr/>
          <p:nvPr/>
        </p:nvSpPr>
        <p:spPr>
          <a:xfrm rot="10800000">
            <a:off x="4844163" y="4730667"/>
            <a:ext cx="416243" cy="184042"/>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79" name="Double flèche horizontale 178"/>
          <p:cNvSpPr/>
          <p:nvPr/>
        </p:nvSpPr>
        <p:spPr>
          <a:xfrm>
            <a:off x="2620536" y="4316877"/>
            <a:ext cx="840942"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181" name="ZoneTexte 180"/>
          <p:cNvSpPr txBox="1"/>
          <p:nvPr/>
        </p:nvSpPr>
        <p:spPr>
          <a:xfrm>
            <a:off x="721772" y="4619850"/>
            <a:ext cx="1834139"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cs typeface="+mn-cs"/>
              </a:rPr>
              <a:t>Offre de service interministérielle</a:t>
            </a:r>
          </a:p>
        </p:txBody>
      </p:sp>
      <p:sp>
        <p:nvSpPr>
          <p:cNvPr id="68" name="Rectangle à coins arrondis 67"/>
          <p:cNvSpPr/>
          <p:nvPr/>
        </p:nvSpPr>
        <p:spPr>
          <a:xfrm>
            <a:off x="501394" y="3470934"/>
            <a:ext cx="2161809" cy="483663"/>
          </a:xfrm>
          <a:prstGeom prst="roundRect">
            <a:avLst/>
          </a:prstGeom>
          <a:solidFill>
            <a:sysClr val="window" lastClr="FFFFFF"/>
          </a:solidFill>
          <a:ln w="25400" cap="flat" cmpd="sng" algn="ctr">
            <a:solidFill>
              <a:srgbClr val="002060"/>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69" name="ZoneTexte 68"/>
          <p:cNvSpPr txBox="1"/>
          <p:nvPr/>
        </p:nvSpPr>
        <p:spPr>
          <a:xfrm>
            <a:off x="535382" y="3468858"/>
            <a:ext cx="2118662" cy="461665"/>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latin typeface="Calibri"/>
              </a:rPr>
              <a:t>Demande d’agrément et tronc commun d’agrément</a:t>
            </a:r>
          </a:p>
        </p:txBody>
      </p:sp>
      <p:sp>
        <p:nvSpPr>
          <p:cNvPr id="70" name="Rectangle à coins arrondis 69"/>
          <p:cNvSpPr/>
          <p:nvPr/>
        </p:nvSpPr>
        <p:spPr>
          <a:xfrm>
            <a:off x="3327070" y="3289953"/>
            <a:ext cx="1636927" cy="673167"/>
          </a:xfrm>
          <a:prstGeom prst="roundRect">
            <a:avLst>
              <a:gd name="adj" fmla="val 10594"/>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71" name="Rectangle à coins arrondis 70"/>
          <p:cNvSpPr/>
          <p:nvPr/>
        </p:nvSpPr>
        <p:spPr>
          <a:xfrm>
            <a:off x="3394912" y="3611850"/>
            <a:ext cx="1501598" cy="300795"/>
          </a:xfrm>
          <a:prstGeom prst="roundRect">
            <a:avLst/>
          </a:prstGeom>
          <a:solidFill>
            <a:sysClr val="window" lastClr="FFFFFF"/>
          </a:solidFill>
          <a:ln w="25400" cap="flat" cmpd="sng" algn="ctr">
            <a:solidFill>
              <a:srgbClr val="14A1EF"/>
            </a:solidFill>
            <a:prstDash val="solid"/>
          </a:ln>
          <a:effectLst/>
        </p:spPr>
        <p:txBody>
          <a:bodyPr rtlCol="0" anchor="ctr"/>
          <a:lstStyle/>
          <a:p>
            <a:pPr algn="ctr" fontAlgn="auto">
              <a:spcBef>
                <a:spcPts val="0"/>
              </a:spcBef>
              <a:spcAft>
                <a:spcPts val="0"/>
              </a:spcAft>
              <a:defRPr/>
            </a:pPr>
            <a:endParaRPr lang="fr-FR" kern="0">
              <a:solidFill>
                <a:prstClr val="black"/>
              </a:solidFill>
              <a:latin typeface="Calibri"/>
              <a:cs typeface="+mn-cs"/>
            </a:endParaRPr>
          </a:p>
        </p:txBody>
      </p:sp>
      <p:sp>
        <p:nvSpPr>
          <p:cNvPr id="72" name="ZoneTexte 71"/>
          <p:cNvSpPr txBox="1"/>
          <p:nvPr/>
        </p:nvSpPr>
        <p:spPr>
          <a:xfrm>
            <a:off x="3519577" y="3625326"/>
            <a:ext cx="1270942"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kern="0" dirty="0">
                <a:solidFill>
                  <a:sysClr val="windowText" lastClr="000000"/>
                </a:solidFill>
                <a:latin typeface="Calibri"/>
              </a:rPr>
              <a:t>Instruction + TCA</a:t>
            </a:r>
          </a:p>
        </p:txBody>
      </p:sp>
      <p:sp>
        <p:nvSpPr>
          <p:cNvPr id="73" name="ZoneTexte 72"/>
          <p:cNvSpPr txBox="1"/>
          <p:nvPr/>
        </p:nvSpPr>
        <p:spPr>
          <a:xfrm>
            <a:off x="3359806" y="3292882"/>
            <a:ext cx="1571453" cy="276999"/>
          </a:xfrm>
          <a:prstGeom prst="rect">
            <a:avLst/>
          </a:prstGeom>
          <a:noFill/>
          <a:ln w="25400" cap="flat" cmpd="sng" algn="ctr">
            <a:noFill/>
            <a:prstDash val="solid"/>
          </a:ln>
          <a:effectLst/>
        </p:spPr>
        <p:txBody>
          <a:bodyPr wrap="square" rtlCol="0">
            <a:spAutoFit/>
          </a:bodyPr>
          <a:lstStyle/>
          <a:p>
            <a:pPr algn="ctr" fontAlgn="auto">
              <a:spcBef>
                <a:spcPts val="0"/>
              </a:spcBef>
              <a:spcAft>
                <a:spcPts val="0"/>
              </a:spcAft>
              <a:defRPr/>
            </a:pPr>
            <a:r>
              <a:rPr lang="fr-FR" sz="1200" b="1" kern="0" dirty="0">
                <a:solidFill>
                  <a:sysClr val="windowText" lastClr="000000"/>
                </a:solidFill>
                <a:latin typeface="Calibri"/>
                <a:cs typeface="+mn-cs"/>
              </a:rPr>
              <a:t>Demande agrément</a:t>
            </a:r>
          </a:p>
        </p:txBody>
      </p:sp>
      <p:sp>
        <p:nvSpPr>
          <p:cNvPr id="147" name="Double flèche horizontale 146"/>
          <p:cNvSpPr/>
          <p:nvPr/>
        </p:nvSpPr>
        <p:spPr>
          <a:xfrm>
            <a:off x="2574013" y="3580878"/>
            <a:ext cx="840942" cy="289995"/>
          </a:xfrm>
          <a:prstGeom prst="leftRightArrow">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fontAlgn="auto">
              <a:spcBef>
                <a:spcPts val="0"/>
              </a:spcBef>
              <a:spcAft>
                <a:spcPts val="0"/>
              </a:spcAft>
              <a:defRPr/>
            </a:pPr>
            <a:endParaRPr lang="fr-FR" kern="0">
              <a:solidFill>
                <a:prstClr val="white"/>
              </a:solidFill>
              <a:latin typeface="Calibri"/>
            </a:endParaRPr>
          </a:p>
        </p:txBody>
      </p:sp>
      <p:sp>
        <p:nvSpPr>
          <p:cNvPr id="76" name="Rectangle 75"/>
          <p:cNvSpPr/>
          <p:nvPr/>
        </p:nvSpPr>
        <p:spPr>
          <a:xfrm>
            <a:off x="5970719" y="1231560"/>
            <a:ext cx="2988030" cy="1223412"/>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Répertoire des subventions (service instructeur)</a:t>
            </a:r>
          </a:p>
          <a:p>
            <a:pPr marL="171450" indent="-171450" eaLnBrk="1" hangingPunct="1">
              <a:spcAft>
                <a:spcPts val="0"/>
              </a:spcAft>
              <a:buFont typeface="Wingdings" panose="05000000000000000000" pitchFamily="2" charset="2"/>
              <a:buChar char="§"/>
            </a:pPr>
            <a:r>
              <a:rPr lang="fr-FR" sz="1050" dirty="0">
                <a:solidFill>
                  <a:srgbClr val="000074"/>
                </a:solidFill>
              </a:rPr>
              <a:t>Saisie des demandes, reprise en cours de saisie</a:t>
            </a:r>
          </a:p>
          <a:p>
            <a:pPr marL="171450" indent="-171450" eaLnBrk="1" hangingPunct="1">
              <a:spcAft>
                <a:spcPts val="0"/>
              </a:spcAft>
              <a:buFont typeface="Wingdings" panose="05000000000000000000" pitchFamily="2" charset="2"/>
              <a:buChar char="§"/>
            </a:pPr>
            <a:r>
              <a:rPr lang="fr-FR" sz="1050" dirty="0">
                <a:solidFill>
                  <a:srgbClr val="000074"/>
                </a:solidFill>
              </a:rPr>
              <a:t>Échange avec le service instructeur</a:t>
            </a:r>
          </a:p>
          <a:p>
            <a:pPr marL="171450" indent="-171450" eaLnBrk="1" hangingPunct="1">
              <a:spcAft>
                <a:spcPts val="0"/>
              </a:spcAft>
              <a:buFont typeface="Wingdings" panose="05000000000000000000" pitchFamily="2" charset="2"/>
              <a:buChar char="§"/>
            </a:pPr>
            <a:r>
              <a:rPr lang="fr-FR" sz="1050" dirty="0">
                <a:solidFill>
                  <a:srgbClr val="000074"/>
                </a:solidFill>
              </a:rPr>
              <a:t>Automatisation de la mise à jour du n° Siret</a:t>
            </a:r>
          </a:p>
          <a:p>
            <a:pPr marL="171450" indent="-171450" eaLnBrk="1" hangingPunct="1">
              <a:spcAft>
                <a:spcPts val="0"/>
              </a:spcAft>
              <a:buFont typeface="Wingdings" panose="05000000000000000000" pitchFamily="2" charset="2"/>
              <a:buChar char="§"/>
            </a:pPr>
            <a:r>
              <a:rPr lang="fr-FR" sz="1050" dirty="0">
                <a:solidFill>
                  <a:srgbClr val="000074"/>
                </a:solidFill>
              </a:rPr>
              <a:t>Mise à jour des documents sur demande du service instructeur</a:t>
            </a:r>
          </a:p>
          <a:p>
            <a:pPr marL="171450" indent="-171450" eaLnBrk="1" hangingPunct="1">
              <a:spcAft>
                <a:spcPts val="0"/>
              </a:spcAft>
              <a:buFont typeface="Wingdings" panose="05000000000000000000" pitchFamily="2" charset="2"/>
              <a:buChar char="§"/>
            </a:pPr>
            <a:r>
              <a:rPr lang="fr-FR" sz="1050" dirty="0">
                <a:solidFill>
                  <a:srgbClr val="000074"/>
                </a:solidFill>
              </a:rPr>
              <a:t>Saisie du CRF au sein du dossier initial</a:t>
            </a:r>
          </a:p>
        </p:txBody>
      </p:sp>
      <p:sp>
        <p:nvSpPr>
          <p:cNvPr id="80" name="Rectangle 79"/>
          <p:cNvSpPr/>
          <p:nvPr/>
        </p:nvSpPr>
        <p:spPr>
          <a:xfrm>
            <a:off x="9049132" y="1203834"/>
            <a:ext cx="3142868" cy="1223412"/>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Consultation et instruction des demandes</a:t>
            </a:r>
          </a:p>
          <a:p>
            <a:pPr marL="171450" indent="-171450" eaLnBrk="1" hangingPunct="1">
              <a:spcAft>
                <a:spcPts val="0"/>
              </a:spcAft>
              <a:buFont typeface="Wingdings" panose="05000000000000000000" pitchFamily="2" charset="2"/>
              <a:buChar char="§"/>
            </a:pPr>
            <a:r>
              <a:rPr lang="fr-FR" sz="1050" dirty="0">
                <a:solidFill>
                  <a:srgbClr val="000074"/>
                </a:solidFill>
              </a:rPr>
              <a:t>Suivi budgétaire</a:t>
            </a:r>
          </a:p>
          <a:p>
            <a:pPr marL="171450" indent="-171450" eaLnBrk="1" hangingPunct="1">
              <a:spcAft>
                <a:spcPts val="0"/>
              </a:spcAft>
              <a:buFont typeface="Wingdings" panose="05000000000000000000" pitchFamily="2" charset="2"/>
              <a:buChar char="§"/>
            </a:pPr>
            <a:r>
              <a:rPr lang="fr-FR" sz="1050" dirty="0">
                <a:solidFill>
                  <a:srgbClr val="000074"/>
                </a:solidFill>
              </a:rPr>
              <a:t>Editique des actes juridiques</a:t>
            </a:r>
          </a:p>
          <a:p>
            <a:pPr marL="171450" indent="-171450" eaLnBrk="1" hangingPunct="1">
              <a:spcAft>
                <a:spcPts val="0"/>
              </a:spcAft>
              <a:buFont typeface="Wingdings" panose="05000000000000000000" pitchFamily="2" charset="2"/>
              <a:buChar char="§"/>
            </a:pPr>
            <a:r>
              <a:rPr lang="fr-FR" sz="1050" dirty="0">
                <a:solidFill>
                  <a:srgbClr val="000074"/>
                </a:solidFill>
              </a:rPr>
              <a:t>Gestion de masse</a:t>
            </a:r>
          </a:p>
          <a:p>
            <a:pPr marL="171450" indent="-171450" eaLnBrk="1" hangingPunct="1">
              <a:spcAft>
                <a:spcPts val="0"/>
              </a:spcAft>
              <a:buFont typeface="Wingdings" panose="05000000000000000000" pitchFamily="2" charset="2"/>
              <a:buChar char="§"/>
            </a:pPr>
            <a:r>
              <a:rPr lang="fr-FR" sz="1050" dirty="0">
                <a:solidFill>
                  <a:srgbClr val="000074"/>
                </a:solidFill>
              </a:rPr>
              <a:t>Gestion des tiers Chorus automatisée</a:t>
            </a:r>
          </a:p>
          <a:p>
            <a:pPr marL="171450" indent="-171450" eaLnBrk="1" hangingPunct="1">
              <a:spcAft>
                <a:spcPts val="0"/>
              </a:spcAft>
              <a:buFont typeface="Wingdings" panose="05000000000000000000" pitchFamily="2" charset="2"/>
              <a:buChar char="§"/>
            </a:pPr>
            <a:r>
              <a:rPr lang="fr-FR" sz="1050" dirty="0">
                <a:solidFill>
                  <a:srgbClr val="000074"/>
                </a:solidFill>
              </a:rPr>
              <a:t>Mise en paiement (via Chorus pour les subventions Etat et </a:t>
            </a:r>
            <a:r>
              <a:rPr lang="fr-FR" sz="1050" dirty="0" err="1">
                <a:solidFill>
                  <a:srgbClr val="000074"/>
                </a:solidFill>
              </a:rPr>
              <a:t>Sirepa</a:t>
            </a:r>
            <a:r>
              <a:rPr lang="fr-FR" sz="1050" dirty="0">
                <a:solidFill>
                  <a:srgbClr val="000074"/>
                </a:solidFill>
              </a:rPr>
              <a:t> pour les subventions ANS)</a:t>
            </a:r>
          </a:p>
        </p:txBody>
      </p:sp>
      <p:sp>
        <p:nvSpPr>
          <p:cNvPr id="102" name="Espace réservé du contenu 2"/>
          <p:cNvSpPr>
            <a:spLocks noGrp="1"/>
          </p:cNvSpPr>
          <p:nvPr>
            <p:ph idx="4294967295"/>
          </p:nvPr>
        </p:nvSpPr>
        <p:spPr>
          <a:xfrm>
            <a:off x="6013305" y="778825"/>
            <a:ext cx="6023857" cy="349225"/>
          </a:xfrm>
          <a:noFill/>
        </p:spPr>
        <p:txBody>
          <a:bodyPr>
            <a:noAutofit/>
          </a:bodyPr>
          <a:lstStyle/>
          <a:p>
            <a:pPr marL="0" indent="0" algn="just" eaLnBrk="1" hangingPunct="1">
              <a:spcBef>
                <a:spcPts val="0"/>
              </a:spcBef>
              <a:spcAft>
                <a:spcPts val="0"/>
              </a:spcAft>
              <a:buNone/>
            </a:pPr>
            <a:r>
              <a:rPr lang="fr-FR" sz="1600" dirty="0">
                <a:solidFill>
                  <a:srgbClr val="000074"/>
                </a:solidFill>
                <a:latin typeface="Calibri" pitchFamily="34" charset="0"/>
              </a:rPr>
              <a:t>La demande de subvention</a:t>
            </a:r>
          </a:p>
        </p:txBody>
      </p:sp>
      <p:sp>
        <p:nvSpPr>
          <p:cNvPr id="105" name="Espace réservé du contenu 2"/>
          <p:cNvSpPr>
            <a:spLocks noGrp="1"/>
          </p:cNvSpPr>
          <p:nvPr>
            <p:ph idx="4294967295"/>
          </p:nvPr>
        </p:nvSpPr>
        <p:spPr>
          <a:xfrm>
            <a:off x="5965508" y="2678853"/>
            <a:ext cx="6071654" cy="352849"/>
          </a:xfrm>
          <a:noFill/>
        </p:spPr>
        <p:txBody>
          <a:bodyPr>
            <a:noAutofit/>
          </a:bodyPr>
          <a:lstStyle/>
          <a:p>
            <a:pPr marL="0" indent="0" algn="just" eaLnBrk="1" hangingPunct="1">
              <a:spcBef>
                <a:spcPts val="0"/>
              </a:spcBef>
              <a:spcAft>
                <a:spcPts val="0"/>
              </a:spcAft>
              <a:buNone/>
            </a:pPr>
            <a:r>
              <a:rPr lang="fr-FR" sz="1600" dirty="0">
                <a:solidFill>
                  <a:srgbClr val="000074"/>
                </a:solidFill>
                <a:latin typeface="Calibri" pitchFamily="34" charset="0"/>
              </a:rPr>
              <a:t>La demande d’agrément ministériel et du Tronc commun d’agrément</a:t>
            </a:r>
          </a:p>
        </p:txBody>
      </p:sp>
      <p:sp>
        <p:nvSpPr>
          <p:cNvPr id="106" name="Espace réservé du contenu 2"/>
          <p:cNvSpPr>
            <a:spLocks noGrp="1"/>
          </p:cNvSpPr>
          <p:nvPr>
            <p:ph idx="4294967295"/>
          </p:nvPr>
        </p:nvSpPr>
        <p:spPr>
          <a:xfrm>
            <a:off x="5965508" y="4715926"/>
            <a:ext cx="6071654" cy="352849"/>
          </a:xfrm>
          <a:noFill/>
        </p:spPr>
        <p:txBody>
          <a:bodyPr>
            <a:noAutofit/>
          </a:bodyPr>
          <a:lstStyle/>
          <a:p>
            <a:pPr marL="0" indent="0" algn="just" eaLnBrk="1" hangingPunct="1">
              <a:spcBef>
                <a:spcPts val="0"/>
              </a:spcBef>
              <a:spcAft>
                <a:spcPts val="0"/>
              </a:spcAft>
              <a:buNone/>
            </a:pPr>
            <a:r>
              <a:rPr lang="fr-FR" sz="1600" dirty="0">
                <a:solidFill>
                  <a:srgbClr val="000074"/>
                </a:solidFill>
                <a:latin typeface="Calibri" pitchFamily="34" charset="0"/>
              </a:rPr>
              <a:t>La procédure de remboursement des aides </a:t>
            </a:r>
            <a:r>
              <a:rPr lang="fr-FR" sz="1600" dirty="0" err="1">
                <a:solidFill>
                  <a:srgbClr val="000074"/>
                </a:solidFill>
                <a:latin typeface="Calibri" pitchFamily="34" charset="0"/>
              </a:rPr>
              <a:t>Pass’Sport</a:t>
            </a:r>
            <a:endParaRPr lang="fr-FR" sz="1600" dirty="0">
              <a:solidFill>
                <a:srgbClr val="000074"/>
              </a:solidFill>
              <a:latin typeface="Calibri" pitchFamily="34" charset="0"/>
            </a:endParaRPr>
          </a:p>
        </p:txBody>
      </p:sp>
      <p:sp>
        <p:nvSpPr>
          <p:cNvPr id="108" name="Rectangle à coins arrondis 107"/>
          <p:cNvSpPr/>
          <p:nvPr/>
        </p:nvSpPr>
        <p:spPr>
          <a:xfrm>
            <a:off x="5965508" y="1200483"/>
            <a:ext cx="6135900" cy="1289836"/>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0" name="Rectangle 109"/>
          <p:cNvSpPr/>
          <p:nvPr/>
        </p:nvSpPr>
        <p:spPr>
          <a:xfrm>
            <a:off x="5970719" y="3087756"/>
            <a:ext cx="3052276" cy="1384995"/>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Répertoire des agrément</a:t>
            </a:r>
          </a:p>
          <a:p>
            <a:pPr marL="171450" indent="-171450" eaLnBrk="1" hangingPunct="1">
              <a:spcAft>
                <a:spcPts val="0"/>
              </a:spcAft>
              <a:buFont typeface="Wingdings" panose="05000000000000000000" pitchFamily="2" charset="2"/>
              <a:buChar char="§"/>
            </a:pPr>
            <a:r>
              <a:rPr lang="fr-FR" sz="1050" dirty="0">
                <a:solidFill>
                  <a:srgbClr val="000074"/>
                </a:solidFill>
              </a:rPr>
              <a:t>Saisie des demandes, reprise en cours de saisie</a:t>
            </a:r>
          </a:p>
          <a:p>
            <a:pPr marL="171450" indent="-171450" eaLnBrk="1" hangingPunct="1">
              <a:spcAft>
                <a:spcPts val="0"/>
              </a:spcAft>
              <a:buFont typeface="Wingdings" panose="05000000000000000000" pitchFamily="2" charset="2"/>
              <a:buChar char="§"/>
            </a:pPr>
            <a:r>
              <a:rPr lang="fr-FR" sz="1050" dirty="0">
                <a:solidFill>
                  <a:srgbClr val="000074"/>
                </a:solidFill>
              </a:rPr>
              <a:t>Couplage de la demande sectorielle couplée ou non à la demande de tronc commun d’agrément (TCA), en fonction de la situation de l’association</a:t>
            </a:r>
          </a:p>
          <a:p>
            <a:pPr marL="171450" indent="-171450" eaLnBrk="1" hangingPunct="1">
              <a:spcAft>
                <a:spcPts val="0"/>
              </a:spcAft>
              <a:buFont typeface="Wingdings" panose="05000000000000000000" pitchFamily="2" charset="2"/>
              <a:buChar char="§"/>
            </a:pPr>
            <a:r>
              <a:rPr lang="fr-FR" sz="1050" dirty="0">
                <a:solidFill>
                  <a:srgbClr val="000074"/>
                </a:solidFill>
              </a:rPr>
              <a:t>Échange avec le service instructeur</a:t>
            </a:r>
          </a:p>
          <a:p>
            <a:pPr marL="171450" indent="-171450" eaLnBrk="1" hangingPunct="1">
              <a:spcAft>
                <a:spcPts val="0"/>
              </a:spcAft>
              <a:buFont typeface="Wingdings" panose="05000000000000000000" pitchFamily="2" charset="2"/>
              <a:buChar char="§"/>
            </a:pPr>
            <a:r>
              <a:rPr lang="fr-FR" sz="1050" dirty="0">
                <a:solidFill>
                  <a:srgbClr val="000074"/>
                </a:solidFill>
              </a:rPr>
              <a:t>Mise à jour des documents sur demande du service instructeur</a:t>
            </a:r>
          </a:p>
        </p:txBody>
      </p:sp>
      <p:sp>
        <p:nvSpPr>
          <p:cNvPr id="111" name="Rectangle 110"/>
          <p:cNvSpPr/>
          <p:nvPr/>
        </p:nvSpPr>
        <p:spPr>
          <a:xfrm>
            <a:off x="9049132" y="3060030"/>
            <a:ext cx="3025577" cy="577081"/>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Consultation et instruction des demandes</a:t>
            </a:r>
          </a:p>
          <a:p>
            <a:pPr marL="171450" indent="-171450" eaLnBrk="1" hangingPunct="1">
              <a:spcAft>
                <a:spcPts val="0"/>
              </a:spcAft>
              <a:buFont typeface="Wingdings" panose="05000000000000000000" pitchFamily="2" charset="2"/>
              <a:buChar char="§"/>
            </a:pPr>
            <a:r>
              <a:rPr lang="fr-FR" sz="1050" dirty="0">
                <a:solidFill>
                  <a:srgbClr val="000074"/>
                </a:solidFill>
              </a:rPr>
              <a:t>Editique des actes juridiques</a:t>
            </a:r>
          </a:p>
          <a:p>
            <a:pPr marL="171450" indent="-171450" eaLnBrk="1" hangingPunct="1">
              <a:spcAft>
                <a:spcPts val="0"/>
              </a:spcAft>
              <a:buFont typeface="Wingdings" panose="05000000000000000000" pitchFamily="2" charset="2"/>
              <a:buChar char="§"/>
            </a:pPr>
            <a:r>
              <a:rPr lang="fr-FR" sz="1050" dirty="0">
                <a:solidFill>
                  <a:srgbClr val="000074"/>
                </a:solidFill>
              </a:rPr>
              <a:t>Gestion de masse</a:t>
            </a:r>
          </a:p>
        </p:txBody>
      </p:sp>
      <p:sp>
        <p:nvSpPr>
          <p:cNvPr id="122" name="Rectangle à coins arrondis 121"/>
          <p:cNvSpPr/>
          <p:nvPr/>
        </p:nvSpPr>
        <p:spPr>
          <a:xfrm>
            <a:off x="5965508" y="3056678"/>
            <a:ext cx="6135900" cy="1416071"/>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4" name="Rectangle 123"/>
          <p:cNvSpPr/>
          <p:nvPr/>
        </p:nvSpPr>
        <p:spPr>
          <a:xfrm>
            <a:off x="5970719" y="5111892"/>
            <a:ext cx="3052276" cy="1061829"/>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Saisie des code </a:t>
            </a:r>
            <a:r>
              <a:rPr lang="fr-FR" sz="1050" dirty="0" err="1">
                <a:solidFill>
                  <a:srgbClr val="000074"/>
                </a:solidFill>
              </a:rPr>
              <a:t>Pass’Sport</a:t>
            </a:r>
            <a:endParaRPr lang="fr-FR" sz="1050" dirty="0">
              <a:solidFill>
                <a:srgbClr val="000074"/>
              </a:solidFill>
            </a:endParaRPr>
          </a:p>
          <a:p>
            <a:pPr marL="171450" indent="-171450" eaLnBrk="1" hangingPunct="1">
              <a:spcAft>
                <a:spcPts val="0"/>
              </a:spcAft>
              <a:buFont typeface="Wingdings" panose="05000000000000000000" pitchFamily="2" charset="2"/>
              <a:buChar char="§"/>
            </a:pPr>
            <a:r>
              <a:rPr lang="fr-FR" sz="1050" dirty="0">
                <a:solidFill>
                  <a:srgbClr val="000074"/>
                </a:solidFill>
              </a:rPr>
              <a:t>Suivi du remboursement</a:t>
            </a:r>
          </a:p>
          <a:p>
            <a:pPr marL="171450" indent="-171450">
              <a:spcAft>
                <a:spcPts val="0"/>
              </a:spcAft>
              <a:buFont typeface="Wingdings" panose="05000000000000000000" pitchFamily="2" charset="2"/>
              <a:buChar char="§"/>
            </a:pPr>
            <a:r>
              <a:rPr lang="fr-FR" sz="1050" dirty="0">
                <a:solidFill>
                  <a:srgbClr val="000074"/>
                </a:solidFill>
              </a:rPr>
              <a:t>Gestion de l’attestation d’affiliation à une Fédération sportive</a:t>
            </a:r>
          </a:p>
          <a:p>
            <a:pPr marL="171450" indent="-171450">
              <a:spcAft>
                <a:spcPts val="0"/>
              </a:spcAft>
              <a:buFont typeface="Wingdings" panose="05000000000000000000" pitchFamily="2" charset="2"/>
              <a:buChar char="§"/>
            </a:pPr>
            <a:r>
              <a:rPr lang="fr-FR" sz="1050" dirty="0">
                <a:solidFill>
                  <a:srgbClr val="000074"/>
                </a:solidFill>
              </a:rPr>
              <a:t>Automatisation de la mise à jour du n° Siret</a:t>
            </a:r>
          </a:p>
          <a:p>
            <a:pPr marL="171450" indent="-171450" eaLnBrk="1" hangingPunct="1">
              <a:spcAft>
                <a:spcPts val="0"/>
              </a:spcAft>
              <a:buFont typeface="Wingdings" panose="05000000000000000000" pitchFamily="2" charset="2"/>
              <a:buChar char="§"/>
            </a:pPr>
            <a:endParaRPr lang="fr-FR" sz="1050" dirty="0">
              <a:solidFill>
                <a:srgbClr val="000074"/>
              </a:solidFill>
            </a:endParaRPr>
          </a:p>
        </p:txBody>
      </p:sp>
      <p:sp>
        <p:nvSpPr>
          <p:cNvPr id="125" name="Rectangle 124"/>
          <p:cNvSpPr/>
          <p:nvPr/>
        </p:nvSpPr>
        <p:spPr>
          <a:xfrm>
            <a:off x="9049132" y="5084166"/>
            <a:ext cx="2961893" cy="415498"/>
          </a:xfrm>
          <a:prstGeom prst="rect">
            <a:avLst/>
          </a:prstGeom>
        </p:spPr>
        <p:txBody>
          <a:bodyPr wrap="square">
            <a:spAutoFit/>
          </a:bodyPr>
          <a:lstStyle/>
          <a:p>
            <a:pPr marL="171450" indent="-171450" eaLnBrk="1" hangingPunct="1">
              <a:spcAft>
                <a:spcPts val="0"/>
              </a:spcAft>
              <a:buFont typeface="Wingdings" panose="05000000000000000000" pitchFamily="2" charset="2"/>
              <a:buChar char="§"/>
            </a:pPr>
            <a:r>
              <a:rPr lang="fr-FR" sz="1050" dirty="0">
                <a:solidFill>
                  <a:srgbClr val="000074"/>
                </a:solidFill>
              </a:rPr>
              <a:t>Contrôles et instruction des demandes</a:t>
            </a:r>
          </a:p>
          <a:p>
            <a:pPr marL="171450" indent="-171450" eaLnBrk="1" hangingPunct="1">
              <a:spcAft>
                <a:spcPts val="0"/>
              </a:spcAft>
              <a:buFont typeface="Wingdings" panose="05000000000000000000" pitchFamily="2" charset="2"/>
              <a:buChar char="§"/>
            </a:pPr>
            <a:r>
              <a:rPr lang="fr-FR" sz="1050" dirty="0">
                <a:solidFill>
                  <a:srgbClr val="000074"/>
                </a:solidFill>
              </a:rPr>
              <a:t>Gestion de la mise en paiement</a:t>
            </a:r>
          </a:p>
        </p:txBody>
      </p:sp>
      <p:sp>
        <p:nvSpPr>
          <p:cNvPr id="126" name="Rectangle à coins arrondis 125"/>
          <p:cNvSpPr/>
          <p:nvPr/>
        </p:nvSpPr>
        <p:spPr>
          <a:xfrm>
            <a:off x="5965508" y="5080815"/>
            <a:ext cx="6135900" cy="988624"/>
          </a:xfrm>
          <a:prstGeom prst="roundRect">
            <a:avLst>
              <a:gd name="adj" fmla="val 7047"/>
            </a:avLst>
          </a:prstGeom>
          <a:noFill/>
          <a:ln w="3175">
            <a:solidFill>
              <a:srgbClr val="0010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3" name="Rectangle 132"/>
          <p:cNvSpPr/>
          <p:nvPr/>
        </p:nvSpPr>
        <p:spPr>
          <a:xfrm>
            <a:off x="1526340" y="5335657"/>
            <a:ext cx="3169486" cy="120015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4" name="ZoneTexte 133"/>
          <p:cNvSpPr txBox="1"/>
          <p:nvPr/>
        </p:nvSpPr>
        <p:spPr>
          <a:xfrm>
            <a:off x="1526340" y="5336816"/>
            <a:ext cx="3169486" cy="369332"/>
          </a:xfrm>
          <a:prstGeom prst="rect">
            <a:avLst/>
          </a:prstGeom>
          <a:noFill/>
        </p:spPr>
        <p:txBody>
          <a:bodyPr wrap="square" rtlCol="0">
            <a:spAutoFit/>
          </a:bodyPr>
          <a:lstStyle/>
          <a:p>
            <a:pPr algn="ctr"/>
            <a:r>
              <a:rPr lang="fr-FR" b="1" dirty="0">
                <a:solidFill>
                  <a:srgbClr val="000074"/>
                </a:solidFill>
              </a:rPr>
              <a:t>Partenaires stratégiques</a:t>
            </a:r>
          </a:p>
        </p:txBody>
      </p:sp>
      <p:pic>
        <p:nvPicPr>
          <p:cNvPr id="135" name="Picture 2" descr="DNUM - Ministères sociaux | LinkedI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59931" y="5768276"/>
            <a:ext cx="580776" cy="580776"/>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descr="Retrouvez Synaltic sur le salon Big Data Paris 2018, 12 et 13 mars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49345" y="5768276"/>
            <a:ext cx="626195" cy="58862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6"/>
          <a:stretch>
            <a:fillRect/>
          </a:stretch>
        </p:blipFill>
        <p:spPr>
          <a:xfrm>
            <a:off x="1594680" y="5870029"/>
            <a:ext cx="985842" cy="345045"/>
          </a:xfrm>
          <a:prstGeom prst="rect">
            <a:avLst/>
          </a:prstGeom>
        </p:spPr>
      </p:pic>
      <p:pic>
        <p:nvPicPr>
          <p:cNvPr id="77" name="Image 76"/>
          <p:cNvPicPr>
            <a:picLocks noChangeAspect="1"/>
          </p:cNvPicPr>
          <p:nvPr/>
        </p:nvPicPr>
        <p:blipFill>
          <a:blip r:embed="rId7"/>
          <a:stretch>
            <a:fillRect/>
          </a:stretch>
        </p:blipFill>
        <p:spPr>
          <a:xfrm>
            <a:off x="4150461" y="5785558"/>
            <a:ext cx="447675" cy="626046"/>
          </a:xfrm>
          <a:prstGeom prst="rect">
            <a:avLst/>
          </a:prstGeom>
        </p:spPr>
      </p:pic>
      <p:pic>
        <p:nvPicPr>
          <p:cNvPr id="3" name="Image 2">
            <a:extLst>
              <a:ext uri="{FF2B5EF4-FFF2-40B4-BE49-F238E27FC236}">
                <a16:creationId xmlns:a16="http://schemas.microsoft.com/office/drawing/2014/main" id="{41260C23-7903-142E-0772-78CAB0788EFF}"/>
              </a:ext>
            </a:extLst>
          </p:cNvPr>
          <p:cNvPicPr>
            <a:picLocks noChangeAspect="1"/>
          </p:cNvPicPr>
          <p:nvPr/>
        </p:nvPicPr>
        <p:blipFill>
          <a:blip r:embed="rId6"/>
          <a:stretch>
            <a:fillRect/>
          </a:stretch>
        </p:blipFill>
        <p:spPr>
          <a:xfrm>
            <a:off x="9877425" y="807981"/>
            <a:ext cx="985842" cy="345045"/>
          </a:xfrm>
          <a:prstGeom prst="rect">
            <a:avLst/>
          </a:prstGeom>
          <a:ln>
            <a:noFill/>
          </a:ln>
        </p:spPr>
      </p:pic>
      <p:pic>
        <p:nvPicPr>
          <p:cNvPr id="5" name="Image 4">
            <a:extLst>
              <a:ext uri="{FF2B5EF4-FFF2-40B4-BE49-F238E27FC236}">
                <a16:creationId xmlns:a16="http://schemas.microsoft.com/office/drawing/2014/main" id="{814D624E-A21A-52F8-B729-D463D7618D00}"/>
              </a:ext>
            </a:extLst>
          </p:cNvPr>
          <p:cNvPicPr>
            <a:picLocks noChangeAspect="1"/>
          </p:cNvPicPr>
          <p:nvPr/>
        </p:nvPicPr>
        <p:blipFill>
          <a:blip r:embed="rId8"/>
          <a:stretch>
            <a:fillRect/>
          </a:stretch>
        </p:blipFill>
        <p:spPr>
          <a:xfrm>
            <a:off x="11000783" y="761833"/>
            <a:ext cx="985842" cy="410216"/>
          </a:xfrm>
          <a:prstGeom prst="rect">
            <a:avLst/>
          </a:prstGeom>
          <a:ln>
            <a:noFill/>
          </a:ln>
        </p:spPr>
      </p:pic>
      <p:pic>
        <p:nvPicPr>
          <p:cNvPr id="6" name="Image 5">
            <a:extLst>
              <a:ext uri="{FF2B5EF4-FFF2-40B4-BE49-F238E27FC236}">
                <a16:creationId xmlns:a16="http://schemas.microsoft.com/office/drawing/2014/main" id="{5C04CF55-3FF1-2318-78B3-008CEE52C758}"/>
              </a:ext>
            </a:extLst>
          </p:cNvPr>
          <p:cNvPicPr>
            <a:picLocks noChangeAspect="1"/>
          </p:cNvPicPr>
          <p:nvPr/>
        </p:nvPicPr>
        <p:blipFill>
          <a:blip r:embed="rId9"/>
          <a:stretch>
            <a:fillRect/>
          </a:stretch>
        </p:blipFill>
        <p:spPr>
          <a:xfrm>
            <a:off x="10944225" y="5460131"/>
            <a:ext cx="970662" cy="575084"/>
          </a:xfrm>
          <a:prstGeom prst="rect">
            <a:avLst/>
          </a:prstGeom>
          <a:ln>
            <a:noFill/>
          </a:ln>
        </p:spPr>
      </p:pic>
      <p:pic>
        <p:nvPicPr>
          <p:cNvPr id="7" name="Image 6">
            <a:extLst>
              <a:ext uri="{FF2B5EF4-FFF2-40B4-BE49-F238E27FC236}">
                <a16:creationId xmlns:a16="http://schemas.microsoft.com/office/drawing/2014/main" id="{1F38DC09-431D-B27B-9BDF-302B9A5B9AB6}"/>
              </a:ext>
            </a:extLst>
          </p:cNvPr>
          <p:cNvPicPr>
            <a:picLocks noChangeAspect="1"/>
          </p:cNvPicPr>
          <p:nvPr/>
        </p:nvPicPr>
        <p:blipFill>
          <a:blip r:embed="rId10"/>
          <a:stretch>
            <a:fillRect/>
          </a:stretch>
        </p:blipFill>
        <p:spPr>
          <a:xfrm>
            <a:off x="11028712" y="3795961"/>
            <a:ext cx="801687" cy="577215"/>
          </a:xfrm>
          <a:prstGeom prst="rect">
            <a:avLst/>
          </a:prstGeom>
          <a:ln>
            <a:noFill/>
          </a:ln>
        </p:spPr>
      </p:pic>
    </p:spTree>
    <p:extLst>
      <p:ext uri="{BB962C8B-B14F-4D97-AF65-F5344CB8AC3E}">
        <p14:creationId xmlns:p14="http://schemas.microsoft.com/office/powerpoint/2010/main" val="1429104781"/>
      </p:ext>
    </p:extLst>
  </p:cSld>
  <p:clrMapOvr>
    <a:masterClrMapping/>
  </p:clrMapOvr>
</p:sld>
</file>

<file path=ppt/theme/theme1.xml><?xml version="1.0" encoding="utf-8"?>
<a:theme xmlns:a="http://schemas.openxmlformats.org/drawingml/2006/main" name="Thème Office">
  <a:themeElements>
    <a:clrScheme name="Thème Office 1">
      <a:dk1>
        <a:srgbClr val="000000"/>
      </a:dk1>
      <a:lt1>
        <a:srgbClr val="FFFFFF"/>
      </a:lt1>
      <a:dk2>
        <a:srgbClr val="69676D"/>
      </a:dk2>
      <a:lt2>
        <a:srgbClr val="C9C2D1"/>
      </a:lt2>
      <a:accent1>
        <a:srgbClr val="CEB966"/>
      </a:accent1>
      <a:accent2>
        <a:srgbClr val="9CB084"/>
      </a:accent2>
      <a:accent3>
        <a:srgbClr val="FFFFFF"/>
      </a:accent3>
      <a:accent4>
        <a:srgbClr val="000000"/>
      </a:accent4>
      <a:accent5>
        <a:srgbClr val="E3D9B8"/>
      </a:accent5>
      <a:accent6>
        <a:srgbClr val="8D9F77"/>
      </a:accent6>
      <a:hlink>
        <a:srgbClr val="410082"/>
      </a:hlink>
      <a:folHlink>
        <a:srgbClr val="932968"/>
      </a:folHlink>
    </a:clrScheme>
    <a:fontScheme name="Thème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ème Office 1">
        <a:dk1>
          <a:srgbClr val="000000"/>
        </a:dk1>
        <a:lt1>
          <a:srgbClr val="FFFFFF"/>
        </a:lt1>
        <a:dk2>
          <a:srgbClr val="69676D"/>
        </a:dk2>
        <a:lt2>
          <a:srgbClr val="C9C2D1"/>
        </a:lt2>
        <a:accent1>
          <a:srgbClr val="CEB966"/>
        </a:accent1>
        <a:accent2>
          <a:srgbClr val="9CB084"/>
        </a:accent2>
        <a:accent3>
          <a:srgbClr val="FFFFFF"/>
        </a:accent3>
        <a:accent4>
          <a:srgbClr val="000000"/>
        </a:accent4>
        <a:accent5>
          <a:srgbClr val="E3D9B8"/>
        </a:accent5>
        <a:accent6>
          <a:srgbClr val="8D9F77"/>
        </a:accent6>
        <a:hlink>
          <a:srgbClr val="410082"/>
        </a:hlink>
        <a:folHlink>
          <a:srgbClr val="93296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hème Offic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Thème Offic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ème Office 1">
        <a:dk1>
          <a:srgbClr val="000000"/>
        </a:dk1>
        <a:lt1>
          <a:srgbClr val="FFFFFF"/>
        </a:lt1>
        <a:dk2>
          <a:srgbClr val="69676D"/>
        </a:dk2>
        <a:lt2>
          <a:srgbClr val="C9C2D1"/>
        </a:lt2>
        <a:accent1>
          <a:srgbClr val="CEB966"/>
        </a:accent1>
        <a:accent2>
          <a:srgbClr val="9CB084"/>
        </a:accent2>
        <a:accent3>
          <a:srgbClr val="FFFFFF"/>
        </a:accent3>
        <a:accent4>
          <a:srgbClr val="000000"/>
        </a:accent4>
        <a:accent5>
          <a:srgbClr val="E3D9B8"/>
        </a:accent5>
        <a:accent6>
          <a:srgbClr val="8D9F77"/>
        </a:accent6>
        <a:hlink>
          <a:srgbClr val="410082"/>
        </a:hlink>
        <a:folHlink>
          <a:srgbClr val="93296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161741</TotalTime>
  <Words>7625</Words>
  <Application>Microsoft Office PowerPoint</Application>
  <PresentationFormat>Grand écran</PresentationFormat>
  <Paragraphs>930</Paragraphs>
  <Slides>41</Slides>
  <Notes>15</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41</vt:i4>
      </vt:variant>
    </vt:vector>
  </HeadingPairs>
  <TitlesOfParts>
    <vt:vector size="46" baseType="lpstr">
      <vt:lpstr>Arial</vt:lpstr>
      <vt:lpstr>Calibri</vt:lpstr>
      <vt:lpstr>Wingdings</vt:lpstr>
      <vt:lpstr>Thème Office</vt:lpstr>
      <vt:lpstr>1_Thème Office</vt:lpstr>
      <vt:lpstr>Présentation PowerPoint</vt:lpstr>
      <vt:lpstr> Contenu de la présentation</vt:lpstr>
      <vt:lpstr>Pourquoi Le Compte Asso et Osiris pour les demandes de subvention ?</vt:lpstr>
      <vt:lpstr> Les besoins majeurs pour les associations</vt:lpstr>
      <vt:lpstr> Les besoins majeurs pour l’administration</vt:lpstr>
      <vt:lpstr> Gestion des demandes de subventions et irritants habituels</vt:lpstr>
      <vt:lpstr> Processus d’une demande de subvention jusqu’à sa mise en paiement</vt:lpstr>
      <vt:lpstr> L’offre de service interministérielle « Le Compte Asso – Osiris »</vt:lpstr>
      <vt:lpstr> L’offre de service interministérielle « Le Compte Asso – Osiris »</vt:lpstr>
      <vt:lpstr> Le Compte Asso et Osiris : avantages majeurs</vt:lpstr>
      <vt:lpstr>Présentation PowerPoint</vt:lpstr>
      <vt:lpstr>Déploiement de l’offre de service interministérielle « Le Compte Asso – Osiris »</vt:lpstr>
      <vt:lpstr> Le Compte Asso et Osiris : workflow de la demande de subvention</vt:lpstr>
      <vt:lpstr> Le Compte Asso et Osiris : gestion des droits des utilisateurs</vt:lpstr>
      <vt:lpstr>Le Compte Asso</vt:lpstr>
      <vt:lpstr>Présentation PowerPoint</vt:lpstr>
      <vt:lpstr> Le Compte Asso, le guichet centralisé des démarches administratives des associations</vt:lpstr>
      <vt:lpstr>Présentation PowerPoint</vt:lpstr>
      <vt:lpstr>Le Compte Asso : les fonctionnalités de l’offre de service</vt:lpstr>
      <vt:lpstr>Présentation PowerPoint</vt:lpstr>
      <vt:lpstr>Présentation PowerPoint</vt:lpstr>
      <vt:lpstr>Présentation PowerPoint</vt:lpstr>
      <vt:lpstr>Présentation PowerPoint</vt:lpstr>
      <vt:lpstr>Présentation PowerPoint</vt:lpstr>
      <vt:lpstr>Présentation PowerPoint</vt:lpstr>
      <vt:lpstr>Osiris</vt:lpstr>
      <vt:lpstr> Osiris : présentation générale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Modalités opérationnelles</vt:lpstr>
      <vt:lpstr>Conditions pour bénéficier de l’offre de service (1/2)</vt:lpstr>
      <vt:lpstr>Conditions pour bénéficier de l’offre de service (2/2)</vt:lpstr>
      <vt:lpstr>Modalités de déploiement d’un service instructeur ou d’un dispositif de subvention</vt:lpstr>
      <vt:lpstr>Hébergement et gestion des incidents</vt:lpstr>
      <vt:lpstr>Démarche qualité : assistance des utilisateurs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Projets SIVA-OSIRIS</dc:title>
  <dc:creator>JF Moritz</dc:creator>
  <cp:lastModifiedBy>JULIETTE CASSIOT</cp:lastModifiedBy>
  <cp:revision>2084</cp:revision>
  <cp:lastPrinted>2022-03-05T14:47:00Z</cp:lastPrinted>
  <dcterms:created xsi:type="dcterms:W3CDTF">2010-02-16T09:04:00Z</dcterms:created>
  <dcterms:modified xsi:type="dcterms:W3CDTF">2026-08-20T13:06:55Z</dcterms:modified>
</cp:coreProperties>
</file>